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429" r:id="rId2"/>
    <p:sldId id="454" r:id="rId3"/>
    <p:sldId id="456" r:id="rId4"/>
    <p:sldId id="430" r:id="rId5"/>
    <p:sldId id="443" r:id="rId6"/>
    <p:sldId id="457" r:id="rId7"/>
    <p:sldId id="444" r:id="rId8"/>
    <p:sldId id="450" r:id="rId9"/>
    <p:sldId id="451" r:id="rId10"/>
    <p:sldId id="452" r:id="rId11"/>
    <p:sldId id="458" r:id="rId12"/>
    <p:sldId id="455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49" r:id="rId21"/>
  </p:sldIdLst>
  <p:sldSz cx="12192000" cy="6858000"/>
  <p:notesSz cx="7099300" cy="10234613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72846" autoAdjust="0"/>
  </p:normalViewPr>
  <p:slideViewPr>
    <p:cSldViewPr snapToGrid="0">
      <p:cViewPr varScale="1">
        <p:scale>
          <a:sx n="76" d="100"/>
          <a:sy n="76" d="100"/>
        </p:scale>
        <p:origin x="72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51704-B560-462B-8474-BAA29944049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247-9BFA-44BA-B3CA-076BF25BC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2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3508"/>
          </a:xfrm>
          <a:prstGeom prst="rect">
            <a:avLst/>
          </a:prstGeom>
        </p:spPr>
        <p:txBody>
          <a:bodyPr vert="horz" lIns="94645" tIns="47323" rIns="94645" bIns="473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645" tIns="47323" rIns="94645" bIns="47323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5" tIns="47323" rIns="94645" bIns="4732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8"/>
          </a:xfrm>
          <a:prstGeom prst="rect">
            <a:avLst/>
          </a:prstGeom>
        </p:spPr>
        <p:txBody>
          <a:bodyPr vert="horz" lIns="94645" tIns="47323" rIns="94645" bIns="4732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3507"/>
          </a:xfrm>
          <a:prstGeom prst="rect">
            <a:avLst/>
          </a:prstGeom>
        </p:spPr>
        <p:txBody>
          <a:bodyPr vert="horz" lIns="94645" tIns="47323" rIns="94645" bIns="473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645" tIns="47323" rIns="94645" bIns="47323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40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3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4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2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2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7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8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3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2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1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611285" y="2876941"/>
            <a:ext cx="6580716" cy="2728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/>
          <a:srcRect r="27472"/>
          <a:stretch/>
        </p:blipFill>
        <p:spPr>
          <a:xfrm>
            <a:off x="8901641" y="0"/>
            <a:ext cx="3087363" cy="593420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76942"/>
            <a:ext cx="6627284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r="27201" b="5948"/>
          <a:stretch/>
        </p:blipFill>
        <p:spPr>
          <a:xfrm>
            <a:off x="0" y="6387394"/>
            <a:ext cx="1940768" cy="37730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1"/>
            <a:ext cx="12192000" cy="822713"/>
          </a:xfrm>
          <a:prstGeom prst="rect">
            <a:avLst/>
          </a:prstGeom>
          <a:solidFill>
            <a:srgbClr val="A81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891919">
              <a:defRPr/>
            </a:pP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445" y="5603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55948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/>
            </a:lvl1pPr>
            <a:lvl2pPr>
              <a:lnSpc>
                <a:spcPct val="150000"/>
              </a:lnSpc>
              <a:defRPr sz="2000" b="1" i="0"/>
            </a:lvl2pPr>
            <a:lvl3pPr>
              <a:lnSpc>
                <a:spcPct val="150000"/>
              </a:lnSpc>
              <a:defRPr sz="1800" b="1" i="0"/>
            </a:lvl3pPr>
            <a:lvl4pPr>
              <a:lnSpc>
                <a:spcPct val="150000"/>
              </a:lnSpc>
              <a:defRPr sz="1600" b="1" i="0"/>
            </a:lvl4pPr>
            <a:lvl5pPr>
              <a:lnSpc>
                <a:spcPct val="150000"/>
              </a:lnSpc>
              <a:defRPr sz="1400" b="1" i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35378" y="6589288"/>
            <a:ext cx="927315" cy="225642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5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4%84%EB%A1%9C%EA%B7%B8%EB%9E%98%EB%B0%8D_%EC%96%B8%EC%96%B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softwareengineer.tistory.com/43" TargetMode="External"/><Relationship Id="rId4" Type="http://schemas.openxmlformats.org/officeDocument/2006/relationships/hyperlink" Target="https://ko.wikipedia.org/wiki/%EC%95%84%EB%82%98%EC%BD%98%EB%8B%A4_(%ED%8C%8C%EC%9D%B4%EC%8D%AC_%EB%B0%B0%ED%8F%AC%ED%8C%90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52699" y="302803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52700" y="400232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567" y="3107060"/>
            <a:ext cx="10234866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/>
              <a:t>Python </a:t>
            </a:r>
            <a:r>
              <a:rPr lang="ko-KR" altLang="en-US" sz="3600" b="1" dirty="0" smtClean="0"/>
              <a:t>설치 및 혼돈 개념 정리</a:t>
            </a:r>
            <a:endParaRPr lang="en-US" altLang="ko-KR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21864" y="5875783"/>
            <a:ext cx="329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산업경영공학과 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김찬영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0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IDLE = IDE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836689" y="4087761"/>
            <a:ext cx="3567603" cy="559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100" dirty="0">
                <a:solidFill>
                  <a:srgbClr val="C00000"/>
                </a:solidFill>
              </a:rPr>
              <a:t>C:\Users\codybright\AppData\Local\Programs\Python\Python36\python.exe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305617" y="1602625"/>
            <a:ext cx="4703043" cy="2485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u="sng" dirty="0" err="1" smtClean="0"/>
              <a:t>Pycharm</a:t>
            </a:r>
            <a:r>
              <a:rPr lang="ko-KR" altLang="en-US" sz="1800" u="sng" dirty="0" smtClean="0"/>
              <a:t>은 활용도 높은 인터페이스를 가진 </a:t>
            </a:r>
            <a:r>
              <a:rPr lang="en-US" altLang="ko-KR" sz="1800" u="sng" dirty="0" smtClean="0"/>
              <a:t>IDE</a:t>
            </a:r>
            <a:r>
              <a:rPr lang="ko-KR" altLang="en-US" sz="1800" u="sng" dirty="0" smtClean="0"/>
              <a:t>로 평가되어 널리 사용되는데</a:t>
            </a:r>
            <a:r>
              <a:rPr lang="en-US" altLang="ko-KR" sz="1800" u="sng" dirty="0" smtClean="0"/>
              <a:t>,</a:t>
            </a:r>
          </a:p>
          <a:p>
            <a:pPr marL="0" indent="0">
              <a:buNone/>
            </a:pPr>
            <a:r>
              <a:rPr lang="ko-KR" altLang="en-US" sz="1800" u="sng" dirty="0" smtClean="0"/>
              <a:t>프로젝트 생성 시</a:t>
            </a:r>
            <a:r>
              <a:rPr lang="en-US" altLang="ko-KR" sz="1800" u="sng" dirty="0" smtClean="0"/>
              <a:t> </a:t>
            </a:r>
            <a:r>
              <a:rPr lang="ko-KR" altLang="en-US" sz="1800" u="sng" dirty="0" smtClean="0"/>
              <a:t>인터프리터 즉 번역기를 설정해야 함</a:t>
            </a:r>
            <a:r>
              <a:rPr lang="en-US" altLang="ko-KR" sz="1800" u="sng" dirty="0" smtClean="0"/>
              <a:t>.</a:t>
            </a:r>
          </a:p>
          <a:p>
            <a:pPr marL="0" indent="0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즉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, Python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이 이미 설치되어 있어야 한다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2" y="1602625"/>
            <a:ext cx="6669807" cy="4160034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7268968" y="4833445"/>
            <a:ext cx="4703043" cy="921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중요한 것은 인터프리터로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python.exe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파일을 가리킨다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 </a:t>
            </a:r>
            <a:endParaRPr lang="en-US" altLang="ko-KR" sz="18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IDLE = IDE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305617" y="2320103"/>
            <a:ext cx="4703043" cy="324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설치된 폴더를 살펴보면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Python.exe = </a:t>
            </a:r>
            <a:r>
              <a:rPr lang="ko-KR" altLang="en-US" sz="1800" dirty="0" smtClean="0">
                <a:solidFill>
                  <a:srgbClr val="C00000"/>
                </a:solidFill>
              </a:rPr>
              <a:t>인터프리터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Lib = </a:t>
            </a:r>
            <a:r>
              <a:rPr lang="ko-KR" altLang="en-US" sz="1800" dirty="0" smtClean="0">
                <a:solidFill>
                  <a:srgbClr val="C00000"/>
                </a:solidFill>
              </a:rPr>
              <a:t>기본으로 깔리는 </a:t>
            </a:r>
            <a:r>
              <a:rPr lang="en-US" altLang="ko-KR" sz="1800" dirty="0" smtClean="0">
                <a:solidFill>
                  <a:srgbClr val="C00000"/>
                </a:solidFill>
              </a:rPr>
              <a:t>packages</a:t>
            </a:r>
          </a:p>
          <a:p>
            <a:pPr marL="0" indent="0">
              <a:buNone/>
            </a:pPr>
            <a:r>
              <a:rPr lang="ko-KR" altLang="en-US" sz="1800" dirty="0" smtClean="0"/>
              <a:t>그리고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Idle</a:t>
            </a:r>
            <a:r>
              <a:rPr lang="ko-KR" altLang="en-US" sz="1800" dirty="0" smtClean="0"/>
              <a:t>을 검색해보면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기본으로 설치된 </a:t>
            </a:r>
            <a:r>
              <a:rPr lang="en-US" altLang="ko-KR" sz="1800" dirty="0" smtClean="0">
                <a:solidFill>
                  <a:srgbClr val="C00000"/>
                </a:solidFill>
              </a:rPr>
              <a:t>IDLE</a:t>
            </a:r>
            <a:r>
              <a:rPr lang="ko-KR" altLang="en-US" sz="1800" dirty="0" smtClean="0">
                <a:solidFill>
                  <a:srgbClr val="C00000"/>
                </a:solidFill>
              </a:rPr>
              <a:t>을 찾을 수 있다</a:t>
            </a:r>
            <a:endParaRPr lang="en-US" altLang="ko-KR" sz="18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8" y="1602625"/>
            <a:ext cx="5944119" cy="353849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800100" y="3942903"/>
            <a:ext cx="684020" cy="19827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00100" y="2896883"/>
            <a:ext cx="684020" cy="19827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-1" t="52639" r="75728" b="-1"/>
          <a:stretch/>
        </p:blipFill>
        <p:spPr>
          <a:xfrm>
            <a:off x="2966618" y="3197527"/>
            <a:ext cx="3697982" cy="30203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162300" y="3561902"/>
            <a:ext cx="1562100" cy="31477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IDLE = IDE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69734" y="5289127"/>
            <a:ext cx="11452532" cy="906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u="sng" dirty="0" err="1" smtClean="0"/>
              <a:t>Jupyter</a:t>
            </a:r>
            <a:r>
              <a:rPr lang="en-US" altLang="ko-KR" sz="1800" u="sng" dirty="0" smtClean="0"/>
              <a:t> Notebook </a:t>
            </a:r>
            <a:r>
              <a:rPr lang="ko-KR" altLang="en-US" sz="1800" u="sng" dirty="0" smtClean="0"/>
              <a:t>또한 </a:t>
            </a:r>
            <a:r>
              <a:rPr lang="en-US" altLang="ko-KR" sz="1800" u="sng" dirty="0" err="1" smtClean="0"/>
              <a:t>prerequisit</a:t>
            </a:r>
            <a:r>
              <a:rPr lang="ko-KR" altLang="en-US" sz="1800" u="sng" dirty="0" smtClean="0"/>
              <a:t>로 </a:t>
            </a:r>
            <a:r>
              <a:rPr lang="en-US" altLang="ko-KR" sz="1800" u="sng" dirty="0" smtClean="0"/>
              <a:t>python</a:t>
            </a:r>
            <a:r>
              <a:rPr lang="ko-KR" altLang="en-US" sz="1800" u="sng" dirty="0" smtClean="0"/>
              <a:t>을 말하는데</a:t>
            </a:r>
            <a:r>
              <a:rPr lang="en-US" altLang="ko-KR" sz="1800" u="sng" dirty="0" smtClean="0"/>
              <a:t>, </a:t>
            </a:r>
            <a:r>
              <a:rPr lang="ko-KR" altLang="en-US" sz="1800" u="sng" dirty="0" smtClean="0"/>
              <a:t>이는 정확히 말하면</a:t>
            </a:r>
            <a:endParaRPr lang="en-US" altLang="ko-KR" sz="1800" u="sng" dirty="0" smtClean="0"/>
          </a:p>
          <a:p>
            <a:pPr marL="0" indent="0" algn="ctr">
              <a:buNone/>
            </a:pPr>
            <a:r>
              <a:rPr lang="en-US" altLang="ko-KR" sz="1800" u="sng" dirty="0" smtClean="0">
                <a:solidFill>
                  <a:srgbClr val="C00000"/>
                </a:solidFill>
              </a:rPr>
              <a:t>Python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설치 시 설치되는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python.exe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및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package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등등을 가리킨다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 </a:t>
            </a:r>
            <a:endParaRPr lang="en-US" altLang="ko-KR" sz="1800" u="sng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236" y="1445831"/>
            <a:ext cx="7135528" cy="36055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28236" y="1925053"/>
            <a:ext cx="2053389" cy="32725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pip(Package Installer </a:t>
            </a:r>
            <a:r>
              <a:rPr lang="en-US" altLang="ko-KR" dirty="0"/>
              <a:t>for </a:t>
            </a:r>
            <a:r>
              <a:rPr lang="en-US" altLang="ko-KR" dirty="0" smtClean="0"/>
              <a:t>Python)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1530501"/>
          </a:xfrm>
        </p:spPr>
        <p:txBody>
          <a:bodyPr>
            <a:noAutofit/>
          </a:bodyPr>
          <a:lstStyle/>
          <a:p>
            <a:r>
              <a:rPr lang="ko-KR" altLang="en-US" sz="1800" u="sng" dirty="0" smtClean="0">
                <a:solidFill>
                  <a:srgbClr val="C00000"/>
                </a:solidFill>
              </a:rPr>
              <a:t>흔히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library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혹은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package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라고 부르는 것들을 설치 및 관리하기 위해 필요한 시스템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1800" u="sng" dirty="0" smtClean="0"/>
              <a:t>따라서 우리가 인공지능모델을 구현하기 위해서 </a:t>
            </a:r>
            <a:r>
              <a:rPr lang="en-US" altLang="ko-KR" sz="1800" u="sng" dirty="0" err="1" smtClean="0"/>
              <a:t>Tensorflow</a:t>
            </a:r>
            <a:r>
              <a:rPr lang="ko-KR" altLang="en-US" sz="1800" u="sng" dirty="0" smtClean="0"/>
              <a:t>나 </a:t>
            </a:r>
            <a:r>
              <a:rPr lang="en-US" altLang="ko-KR" sz="1800" u="sng" dirty="0" err="1" smtClean="0"/>
              <a:t>Pytorch</a:t>
            </a:r>
            <a:r>
              <a:rPr lang="ko-KR" altLang="en-US" sz="1800" u="sng" dirty="0" smtClean="0"/>
              <a:t>를 설치하는 것은 프로그램을 설치하는 것이 아니라 그저 패키지를 설치하는 것이다</a:t>
            </a:r>
            <a:r>
              <a:rPr lang="en-US" altLang="ko-KR" sz="1800" u="sng" dirty="0" smtClean="0"/>
              <a:t>.</a:t>
            </a:r>
            <a:r>
              <a:rPr lang="ko-KR" altLang="en-US" sz="1800" u="sng" dirty="0" smtClean="0"/>
              <a:t> </a:t>
            </a:r>
            <a:endParaRPr lang="en-US" altLang="ko-KR" sz="1400" b="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2" y="3229088"/>
            <a:ext cx="4991779" cy="26767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8227"/>
          <a:stretch/>
        </p:blipFill>
        <p:spPr>
          <a:xfrm>
            <a:off x="6235030" y="3229088"/>
            <a:ext cx="5300348" cy="26767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95610" y="4913538"/>
            <a:ext cx="1277989" cy="19827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32810" y="5292032"/>
            <a:ext cx="1360540" cy="19827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PATH(</a:t>
            </a:r>
            <a:r>
              <a:rPr lang="ko-KR" altLang="en-US" dirty="0" smtClean="0"/>
              <a:t>환경 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1172982"/>
          </a:xfrm>
        </p:spPr>
        <p:txBody>
          <a:bodyPr>
            <a:noAutofit/>
          </a:bodyPr>
          <a:lstStyle/>
          <a:p>
            <a:r>
              <a:rPr lang="ko-KR" altLang="en-US" sz="1600" b="0" dirty="0" smtClean="0"/>
              <a:t>배운 내용을 토대로</a:t>
            </a:r>
            <a:r>
              <a:rPr lang="en-US" altLang="ko-KR" sz="1600" b="0" dirty="0"/>
              <a:t> </a:t>
            </a:r>
            <a:r>
              <a:rPr lang="en-US" altLang="ko-KR" sz="1600" b="0" dirty="0" smtClean="0"/>
              <a:t>python</a:t>
            </a:r>
            <a:r>
              <a:rPr lang="ko-KR" altLang="en-US" sz="1600" b="0" dirty="0" smtClean="0"/>
              <a:t>을 프로그램이라고 생각한다면</a:t>
            </a:r>
            <a:r>
              <a:rPr lang="en-US" altLang="ko-KR" sz="1600" b="0" dirty="0" smtClean="0"/>
              <a:t>, python.exe </a:t>
            </a:r>
            <a:r>
              <a:rPr lang="ko-KR" altLang="en-US" sz="1600" b="0" dirty="0" smtClean="0"/>
              <a:t>파일이 그 프로그램에 해당한다</a:t>
            </a:r>
            <a:r>
              <a:rPr lang="en-US" altLang="ko-KR" sz="1600" b="0" dirty="0" smtClean="0"/>
              <a:t>.</a:t>
            </a:r>
            <a:endParaRPr lang="en-US" altLang="ko-KR" sz="1200" b="0" dirty="0"/>
          </a:p>
          <a:p>
            <a:r>
              <a:rPr lang="ko-KR" altLang="en-US" sz="1600" b="0" dirty="0" smtClean="0">
                <a:solidFill>
                  <a:srgbClr val="C00000"/>
                </a:solidFill>
              </a:rPr>
              <a:t>그렇다면</a:t>
            </a:r>
            <a:r>
              <a:rPr lang="en-US" altLang="ko-KR" sz="1600" b="0" dirty="0">
                <a:solidFill>
                  <a:srgbClr val="C0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C0000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C00000"/>
                </a:solidFill>
              </a:rPr>
              <a:t>python.exe</a:t>
            </a:r>
            <a:r>
              <a:rPr lang="ko-KR" altLang="en-US" sz="1600" b="0" dirty="0" smtClean="0">
                <a:solidFill>
                  <a:srgbClr val="C00000"/>
                </a:solidFill>
              </a:rPr>
              <a:t>을 어떻게 실행하는 것일까</a:t>
            </a:r>
            <a:r>
              <a:rPr lang="en-US" altLang="ko-KR" sz="1600" b="0" dirty="0" smtClean="0">
                <a:solidFill>
                  <a:srgbClr val="C00000"/>
                </a:solidFill>
              </a:rPr>
              <a:t>? </a:t>
            </a:r>
            <a:r>
              <a:rPr lang="ko-KR" altLang="en-US" sz="1600" b="0" dirty="0" smtClean="0">
                <a:solidFill>
                  <a:srgbClr val="C00000"/>
                </a:solidFill>
              </a:rPr>
              <a:t>넓게 생각해서 프로그램은 어떻게 실행하는 것일까</a:t>
            </a:r>
            <a:r>
              <a:rPr lang="en-US" altLang="ko-KR" sz="1600" b="0" dirty="0" smtClean="0">
                <a:solidFill>
                  <a:srgbClr val="C00000"/>
                </a:solidFill>
              </a:rPr>
              <a:t>?</a:t>
            </a:r>
            <a:endParaRPr lang="en-US" altLang="ko-KR" sz="2000" b="0" dirty="0" smtClean="0">
              <a:solidFill>
                <a:srgbClr val="C00000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6740" y="2210242"/>
            <a:ext cx="10552738" cy="792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800" dirty="0" smtClean="0"/>
              <a:t>컴퓨터가 모든 파일들 속에서 프로그램에 해당하는 </a:t>
            </a:r>
            <a:r>
              <a:rPr lang="en-US" altLang="ko-KR" sz="1800" dirty="0" smtClean="0"/>
              <a:t>.exe</a:t>
            </a:r>
            <a:r>
              <a:rPr lang="ko-KR" altLang="en-US" sz="1800" dirty="0" smtClean="0"/>
              <a:t>파일을 찾아서 실행할 수 없으니</a:t>
            </a:r>
            <a:r>
              <a:rPr lang="en-US" altLang="ko-KR" sz="1800" dirty="0" smtClean="0"/>
              <a:t>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PATH</a:t>
            </a:r>
            <a:r>
              <a:rPr lang="ko-KR" altLang="en-US" sz="1800" dirty="0" smtClean="0">
                <a:solidFill>
                  <a:srgbClr val="C00000"/>
                </a:solidFill>
              </a:rPr>
              <a:t>라는 것을 지정하여 그 위치만 살펴본다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97" y="3177189"/>
            <a:ext cx="9420225" cy="22479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81325" y="3845654"/>
            <a:ext cx="511176" cy="269146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96740" y="5599497"/>
            <a:ext cx="10552738" cy="810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800" dirty="0" smtClean="0"/>
              <a:t>따라서 명령 프롬프트에서 </a:t>
            </a:r>
            <a:r>
              <a:rPr lang="en-US" altLang="ko-KR" sz="1800" dirty="0" smtClean="0"/>
              <a:t>path </a:t>
            </a:r>
            <a:r>
              <a:rPr lang="ko-KR" altLang="en-US" sz="1800" dirty="0" smtClean="0"/>
              <a:t>명령어를 입력하면 컴퓨터가 가지는 환경 변수 목록이 나오게 된다</a:t>
            </a:r>
            <a:r>
              <a:rPr lang="en-US" altLang="ko-KR" sz="1800" dirty="0" smtClean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즉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, python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설치 시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PATH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를 지정하는 것은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python.exe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가 있는 폴더를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system PATH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에 추가하는 것</a:t>
            </a: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52699" y="302803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52700" y="400232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567" y="3107060"/>
            <a:ext cx="10234866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/>
              <a:t>그렇다면 </a:t>
            </a:r>
            <a:r>
              <a:rPr lang="en-US" altLang="ko-KR" sz="3600" b="1" dirty="0" smtClean="0"/>
              <a:t>Anaconda</a:t>
            </a:r>
            <a:r>
              <a:rPr lang="ko-KR" altLang="en-US" sz="3600" b="1" dirty="0" smtClean="0"/>
              <a:t>는</a:t>
            </a:r>
            <a:r>
              <a:rPr lang="en-US" altLang="ko-KR" sz="3600" b="1" dirty="0" smtClean="0"/>
              <a:t>?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23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991461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패키지 관리와 과학 계산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 과학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기계 학습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위해 좀 더 쉽게 하기 위한 </a:t>
            </a:r>
            <a:r>
              <a:rPr lang="en-US" altLang="ko-KR" sz="1600" dirty="0" smtClean="0"/>
              <a:t>Distribution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쉽게 말하면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설치로 설치되는 것들도 설치가 되고 추가로</a:t>
            </a:r>
            <a:r>
              <a:rPr lang="en-US" altLang="ko-KR" sz="1600" dirty="0"/>
              <a:t>,</a:t>
            </a:r>
            <a:endParaRPr lang="en-US" altLang="ko-KR" sz="16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23740" y="2044699"/>
            <a:ext cx="10611638" cy="3695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 smtClean="0">
                <a:solidFill>
                  <a:srgbClr val="C00000"/>
                </a:solidFill>
              </a:rPr>
              <a:t>conda</a:t>
            </a:r>
            <a:r>
              <a:rPr lang="en-US" altLang="ko-KR" sz="2000" dirty="0" smtClean="0">
                <a:solidFill>
                  <a:srgbClr val="C00000"/>
                </a:solidFill>
              </a:rPr>
              <a:t> - </a:t>
            </a:r>
            <a:r>
              <a:rPr lang="en-US" altLang="ko-KR" sz="2000" dirty="0"/>
              <a:t>pip</a:t>
            </a:r>
            <a:r>
              <a:rPr lang="ko-KR" altLang="en-US" sz="2000" dirty="0"/>
              <a:t>처럼 </a:t>
            </a:r>
            <a:r>
              <a:rPr lang="en-US" altLang="ko-KR" sz="2000" dirty="0"/>
              <a:t>package </a:t>
            </a:r>
            <a:r>
              <a:rPr lang="ko-KR" altLang="en-US" sz="2000" dirty="0"/>
              <a:t>관리를 위한 </a:t>
            </a:r>
            <a:r>
              <a:rPr lang="en-US" altLang="ko-KR" sz="2000" dirty="0" smtClean="0"/>
              <a:t>installer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Several package – </a:t>
            </a:r>
            <a:r>
              <a:rPr lang="ko-KR" altLang="en-US" sz="2000" dirty="0" smtClean="0"/>
              <a:t>과학 계산을 위한 여러 패키지들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Anaconda </a:t>
            </a:r>
            <a:r>
              <a:rPr lang="en-US" altLang="ko-KR" sz="2000" dirty="0" smtClean="0">
                <a:solidFill>
                  <a:srgbClr val="C00000"/>
                </a:solidFill>
              </a:rPr>
              <a:t>Prompt – </a:t>
            </a:r>
            <a:r>
              <a:rPr lang="ko-KR" altLang="en-US" sz="2000" dirty="0" smtClean="0"/>
              <a:t>기본 명령 프롬프트와 다른 자체적인 명령 프롬프트로 </a:t>
            </a:r>
            <a:r>
              <a:rPr lang="en-US" altLang="ko-KR" sz="2000" dirty="0" smtClean="0"/>
              <a:t>PATH</a:t>
            </a:r>
            <a:r>
              <a:rPr lang="ko-KR" altLang="en-US" sz="2000" dirty="0" smtClean="0"/>
              <a:t>가 달라서 실행할 수 있는 프로그램이 다르다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아나콘다 설치 시 설치되는 여러 프로그램의 위치를 포함하고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대표적으로 </a:t>
            </a:r>
            <a:r>
              <a:rPr lang="en-US" altLang="ko-KR" sz="2000" dirty="0" err="1" smtClean="0"/>
              <a:t>Jupyter</a:t>
            </a:r>
            <a:r>
              <a:rPr lang="en-US" altLang="ko-KR" sz="2000" dirty="0" smtClean="0"/>
              <a:t> noteboo</a:t>
            </a:r>
            <a:r>
              <a:rPr lang="en-US" altLang="ko-KR" sz="2000" dirty="0"/>
              <a:t>k</a:t>
            </a:r>
            <a:r>
              <a:rPr lang="ko-KR" altLang="en-US" sz="2000" dirty="0" smtClean="0"/>
              <a:t>가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 명령 프롬프트로는 </a:t>
            </a:r>
            <a:r>
              <a:rPr lang="en-US" altLang="ko-KR" sz="2000" dirty="0" err="1" smtClean="0"/>
              <a:t>jupyter</a:t>
            </a:r>
            <a:r>
              <a:rPr lang="en-US" altLang="ko-KR" sz="2000" dirty="0" smtClean="0"/>
              <a:t> notebook </a:t>
            </a:r>
            <a:r>
              <a:rPr lang="ko-KR" altLang="en-US" sz="2000" dirty="0" smtClean="0"/>
              <a:t>명령어를 실행할 수 없지만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아나콘다 프롬프트로는 실행 가능</a:t>
            </a:r>
            <a:r>
              <a:rPr lang="en-US" altLang="ko-KR" sz="2000" dirty="0" smtClean="0"/>
              <a:t>) 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C00000"/>
                </a:solidFill>
              </a:rPr>
              <a:t>등등</a:t>
            </a:r>
            <a:r>
              <a:rPr lang="en-US" altLang="ko-KR" sz="2000" dirty="0" smtClean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 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52699" y="302803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52700" y="400232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567" y="3107060"/>
            <a:ext cx="10234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/>
              <a:t>최종 개념 및 설치 간단 정의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8535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991461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Python – </a:t>
            </a:r>
            <a:r>
              <a:rPr lang="ko-KR" altLang="en-US" sz="1600" dirty="0" smtClean="0"/>
              <a:t>프로그래밍 언어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문법적 언어 개념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인터프리터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패키지 등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200" dirty="0" smtClean="0"/>
              <a:t>문법적 언어 개념은 그저 글을 적는 형식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문법이고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인터프리터는 프로그램이며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패키지는 코드로 볼 수 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패키지 자체가 프로그램인 경우도 있다</a:t>
            </a:r>
            <a:r>
              <a:rPr lang="en-US" altLang="ko-KR" sz="1200" dirty="0" smtClean="0"/>
              <a:t>. pip</a:t>
            </a:r>
            <a:r>
              <a:rPr lang="ko-KR" altLang="en-US" sz="1200" dirty="0" smtClean="0"/>
              <a:t>과 같이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600" dirty="0" smtClean="0"/>
              <a:t>Anaconda – Python </a:t>
            </a:r>
            <a:r>
              <a:rPr lang="ko-KR" altLang="en-US" sz="1600" dirty="0" smtClean="0"/>
              <a:t>및 여러 프로그램을 포함한 </a:t>
            </a:r>
            <a:r>
              <a:rPr lang="en-US" altLang="ko-KR" sz="1600" dirty="0" smtClean="0"/>
              <a:t>distribution(</a:t>
            </a:r>
            <a:r>
              <a:rPr lang="ko-KR" altLang="en-US" sz="1600" dirty="0" err="1" smtClean="0"/>
              <a:t>배포판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버전 별 프로그램 설치 묶음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Notebook – </a:t>
            </a:r>
            <a:r>
              <a:rPr lang="ko-KR" altLang="en-US" sz="1600" dirty="0" smtClean="0"/>
              <a:t>웹 브라우저에서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코드를 작성하고 실행해볼 수 있는 개발도구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이미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깔려 있어야 함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Tensorflow</a:t>
            </a:r>
            <a:r>
              <a:rPr lang="en-US" altLang="ko-KR" sz="1600" dirty="0" smtClean="0"/>
              <a:t> &amp; </a:t>
            </a:r>
            <a:r>
              <a:rPr lang="en-US" altLang="ko-KR" sz="1600" dirty="0" err="1" smtClean="0"/>
              <a:t>Pytorch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단지 패키지</a:t>
            </a:r>
            <a:r>
              <a:rPr lang="en-US" altLang="ko-KR" sz="1600" dirty="0" smtClean="0"/>
              <a:t>, pip</a:t>
            </a:r>
            <a:r>
              <a:rPr lang="ko-KR" altLang="en-US" sz="1600" dirty="0" smtClean="0"/>
              <a:t>을 이용하여 설치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Pycharm</a:t>
            </a:r>
            <a:r>
              <a:rPr lang="en-US" altLang="ko-KR" sz="1600" dirty="0" smtClean="0"/>
              <a:t> – IDE(</a:t>
            </a:r>
            <a:r>
              <a:rPr lang="ko-KR" altLang="en-US" sz="1600" dirty="0" smtClean="0"/>
              <a:t>통합 개발 환경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그러나 인터프리터 언어지만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코드 한번에 실행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물론 디버그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893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52713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을 설치 하는 방법은 크게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공식 홈페이지 통해서 설치 시 </a:t>
            </a:r>
            <a:r>
              <a:rPr lang="en-US" altLang="ko-KR" sz="1600" dirty="0" smtClean="0"/>
              <a:t>(python /</a:t>
            </a:r>
            <a:r>
              <a:rPr lang="ko-KR" altLang="en-US" sz="1600" dirty="0" smtClean="0"/>
              <a:t> 기본 </a:t>
            </a:r>
            <a:r>
              <a:rPr lang="en-US" altLang="ko-KR" sz="1600" dirty="0" smtClean="0"/>
              <a:t>IDLE / pip)</a:t>
            </a:r>
          </a:p>
          <a:p>
            <a:pPr>
              <a:lnSpc>
                <a:spcPct val="100000"/>
              </a:lnSpc>
            </a:pPr>
            <a:r>
              <a:rPr lang="en-US" altLang="ko-KR" sz="1600" dirty="0" smtClean="0"/>
              <a:t> Anaconda</a:t>
            </a:r>
            <a:r>
              <a:rPr lang="ko-KR" altLang="en-US" sz="1600" dirty="0" smtClean="0"/>
              <a:t>를 통해서 설치 시 </a:t>
            </a:r>
            <a:r>
              <a:rPr lang="en-US" altLang="ko-KR" sz="1600" dirty="0" smtClean="0"/>
              <a:t>(python / </a:t>
            </a:r>
            <a:r>
              <a:rPr lang="ko-KR" altLang="en-US" sz="1600" dirty="0" smtClean="0"/>
              <a:t>기본 </a:t>
            </a:r>
            <a:r>
              <a:rPr lang="en-US" altLang="ko-KR" sz="1600" dirty="0" smtClean="0"/>
              <a:t>IDLE / pip / </a:t>
            </a: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notebook / </a:t>
            </a:r>
            <a:r>
              <a:rPr lang="ko-KR" altLang="en-US" sz="1600" dirty="0" smtClean="0"/>
              <a:t>여러 과학 계산 위한 패키지</a:t>
            </a:r>
            <a:r>
              <a:rPr lang="en-US" altLang="ko-KR" sz="16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 smtClean="0"/>
              <a:t>코드 적기 쉽고 개발 환경 설정을 쉽게 하려고 다운받는 것이</a:t>
            </a:r>
            <a:r>
              <a:rPr lang="en-US" altLang="ko-KR" sz="1600" dirty="0" smtClean="0"/>
              <a:t>,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 err="1" smtClean="0"/>
              <a:t>Pycharm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notebook (Anaconda</a:t>
            </a:r>
            <a:r>
              <a:rPr lang="ko-KR" altLang="en-US" sz="1600" dirty="0" smtClean="0"/>
              <a:t>로 설치 시 기본 설치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err="1" smtClean="0"/>
              <a:t>Tensorflow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Pytorch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그저 </a:t>
            </a:r>
            <a:r>
              <a:rPr lang="en-US" altLang="ko-KR" sz="1600" dirty="0" smtClean="0"/>
              <a:t>pip</a:t>
            </a:r>
            <a:r>
              <a:rPr lang="ko-KR" altLang="en-US" sz="1600" dirty="0" smtClean="0"/>
              <a:t>과 같은 패키지 매니저로 다운받으면 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단</a:t>
            </a:r>
            <a:r>
              <a:rPr lang="en-US" altLang="ko-KR" sz="1800" dirty="0" smtClean="0">
                <a:solidFill>
                  <a:srgbClr val="C00000"/>
                </a:solidFill>
              </a:rPr>
              <a:t>, python</a:t>
            </a:r>
            <a:r>
              <a:rPr lang="ko-KR" altLang="en-US" sz="1800" dirty="0" smtClean="0">
                <a:solidFill>
                  <a:srgbClr val="C00000"/>
                </a:solidFill>
              </a:rPr>
              <a:t>을 위 두 가지 방법으로 모두 깔거나 여러 버전을 깔았을 경우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PATH </a:t>
            </a:r>
            <a:r>
              <a:rPr lang="ko-KR" altLang="en-US" sz="1800" dirty="0" smtClean="0">
                <a:solidFill>
                  <a:srgbClr val="C00000"/>
                </a:solidFill>
              </a:rPr>
              <a:t>설정이 복잡하고 패키지가 어느 버전 속에 깔린 지 알 수 없으므로 관리가 필요함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endParaRPr lang="en-US" altLang="ko-KR" sz="1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ko-KR" altLang="en-US" dirty="0" smtClean="0"/>
              <a:t>최종적으로 이해하게 될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28850" y="385493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인터프리터</a:t>
            </a:r>
            <a:endParaRPr lang="en-US" altLang="ko-KR" sz="16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028851" y="321265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프로그래밍 언어</a:t>
            </a:r>
            <a:endParaRPr lang="en-US" altLang="ko-KR" sz="16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028849" y="449721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바이너리 기계어</a:t>
            </a:r>
            <a:endParaRPr lang="en-US" altLang="ko-KR" sz="1600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028848" y="513949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CPU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028848" y="257037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IDE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028848" y="192809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사용자</a:t>
            </a:r>
            <a:endParaRPr lang="en-US" altLang="ko-KR" sz="1600" dirty="0" smtClean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12489" y="1383064"/>
            <a:ext cx="3613516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u="sng" dirty="0" smtClean="0">
                <a:solidFill>
                  <a:srgbClr val="C00000"/>
                </a:solidFill>
              </a:rPr>
              <a:t>사용자 기준 </a:t>
            </a:r>
            <a:r>
              <a:rPr lang="en-US" altLang="ko-KR" sz="1600" u="sng" dirty="0" smtClean="0">
                <a:solidFill>
                  <a:srgbClr val="C00000"/>
                </a:solidFill>
              </a:rPr>
              <a:t>Python </a:t>
            </a:r>
            <a:r>
              <a:rPr lang="ko-KR" altLang="en-US" sz="1600" u="sng" dirty="0" smtClean="0">
                <a:solidFill>
                  <a:srgbClr val="C00000"/>
                </a:solidFill>
              </a:rPr>
              <a:t>사용 흐름</a:t>
            </a:r>
            <a:endParaRPr lang="en-US" altLang="ko-KR" sz="1600" u="sng" dirty="0" smtClean="0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>
            <a:stCxn id="14" idx="2"/>
            <a:endCxn id="13" idx="0"/>
          </p:cNvCxnSpPr>
          <p:nvPr/>
        </p:nvCxnSpPr>
        <p:spPr>
          <a:xfrm>
            <a:off x="2919248" y="2375861"/>
            <a:ext cx="0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0" idx="0"/>
          </p:cNvCxnSpPr>
          <p:nvPr/>
        </p:nvCxnSpPr>
        <p:spPr>
          <a:xfrm>
            <a:off x="2919248" y="3018141"/>
            <a:ext cx="3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9" idx="0"/>
          </p:cNvCxnSpPr>
          <p:nvPr/>
        </p:nvCxnSpPr>
        <p:spPr>
          <a:xfrm flipH="1">
            <a:off x="2919250" y="366042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11" idx="0"/>
          </p:cNvCxnSpPr>
          <p:nvPr/>
        </p:nvCxnSpPr>
        <p:spPr>
          <a:xfrm flipH="1">
            <a:off x="2919249" y="430270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  <a:endCxn id="12" idx="0"/>
          </p:cNvCxnSpPr>
          <p:nvPr/>
        </p:nvCxnSpPr>
        <p:spPr>
          <a:xfrm flipH="1">
            <a:off x="2919248" y="494498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/>
          <p:cNvSpPr txBox="1">
            <a:spLocks/>
          </p:cNvSpPr>
          <p:nvPr/>
        </p:nvSpPr>
        <p:spPr>
          <a:xfrm>
            <a:off x="7112780" y="3407159"/>
            <a:ext cx="4224136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+ pip</a:t>
            </a:r>
            <a:r>
              <a:rPr lang="ko-KR" altLang="en-US" sz="1600" dirty="0" smtClean="0"/>
              <a:t>과 비슷한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/ famous packages</a:t>
            </a:r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7881158" y="2764879"/>
            <a:ext cx="2687382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Anaconda</a:t>
            </a:r>
            <a:r>
              <a:rPr lang="ko-KR" altLang="en-US" sz="1600" dirty="0" smtClean="0"/>
              <a:t>로 설치 시</a:t>
            </a:r>
            <a:r>
              <a:rPr lang="en-US" altLang="ko-KR" sz="1600" dirty="0" smtClean="0"/>
              <a:t>,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8334447" y="4049439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관리할 것은</a:t>
            </a:r>
            <a:r>
              <a:rPr lang="en-US" altLang="ko-KR" sz="1600" dirty="0" smtClean="0"/>
              <a:t>,</a:t>
            </a: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7112776" y="4691719"/>
            <a:ext cx="4224140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/>
              <a:t>python.exe / pip / Packages</a:t>
            </a:r>
            <a:endParaRPr lang="en-US" altLang="ko-KR" sz="1600" dirty="0" smtClean="0"/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7112777" y="2122599"/>
            <a:ext cx="4224138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python.exe / pip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 Packages / IDE</a:t>
            </a: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7390264" y="1480319"/>
            <a:ext cx="3669164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기본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설치 시</a:t>
            </a:r>
            <a:r>
              <a:rPr lang="en-US" altLang="ko-KR" sz="1600" dirty="0" smtClean="0"/>
              <a:t>,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7744375" y="935293"/>
            <a:ext cx="296093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u="sng" dirty="0" smtClean="0">
                <a:solidFill>
                  <a:srgbClr val="C00000"/>
                </a:solidFill>
              </a:rPr>
              <a:t>Python</a:t>
            </a:r>
            <a:r>
              <a:rPr lang="ko-KR" altLang="en-US" sz="1600" u="sng" dirty="0" smtClean="0">
                <a:solidFill>
                  <a:srgbClr val="C00000"/>
                </a:solidFill>
              </a:rPr>
              <a:t> 설치 및 관리</a:t>
            </a:r>
            <a:endParaRPr lang="en-US" altLang="ko-KR" sz="1600" u="sng" dirty="0" smtClean="0">
              <a:solidFill>
                <a:srgbClr val="C00000"/>
              </a:solidFill>
            </a:endParaRPr>
          </a:p>
        </p:txBody>
      </p:sp>
      <p:cxnSp>
        <p:nvCxnSpPr>
          <p:cNvPr id="37" name="직선 화살표 연결선 36"/>
          <p:cNvCxnSpPr>
            <a:stCxn id="35" idx="2"/>
            <a:endCxn id="34" idx="0"/>
          </p:cNvCxnSpPr>
          <p:nvPr/>
        </p:nvCxnSpPr>
        <p:spPr>
          <a:xfrm>
            <a:off x="9224846" y="1928090"/>
            <a:ext cx="0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1" idx="0"/>
          </p:cNvCxnSpPr>
          <p:nvPr/>
        </p:nvCxnSpPr>
        <p:spPr>
          <a:xfrm>
            <a:off x="9224846" y="2570370"/>
            <a:ext cx="3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2"/>
            <a:endCxn id="30" idx="0"/>
          </p:cNvCxnSpPr>
          <p:nvPr/>
        </p:nvCxnSpPr>
        <p:spPr>
          <a:xfrm flipH="1">
            <a:off x="9224848" y="3212650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2"/>
            <a:endCxn id="32" idx="0"/>
          </p:cNvCxnSpPr>
          <p:nvPr/>
        </p:nvCxnSpPr>
        <p:spPr>
          <a:xfrm flipH="1">
            <a:off x="9224847" y="3854930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2"/>
            <a:endCxn id="33" idx="0"/>
          </p:cNvCxnSpPr>
          <p:nvPr/>
        </p:nvCxnSpPr>
        <p:spPr>
          <a:xfrm flipH="1">
            <a:off x="9224846" y="4497210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/>
          <p:cNvSpPr txBox="1">
            <a:spLocks/>
          </p:cNvSpPr>
          <p:nvPr/>
        </p:nvSpPr>
        <p:spPr>
          <a:xfrm>
            <a:off x="7573144" y="5528508"/>
            <a:ext cx="3303404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smtClean="0"/>
              <a:t>코드 작성 및 실행은</a:t>
            </a:r>
            <a:r>
              <a:rPr lang="en-US" altLang="ko-KR" sz="1600" dirty="0" smtClean="0"/>
              <a:t>,</a:t>
            </a:r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6697244" y="6170788"/>
            <a:ext cx="5055202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IDE like Shell, </a:t>
            </a:r>
            <a:r>
              <a:rPr lang="en-US" altLang="ko-KR" sz="1600" dirty="0" err="1" smtClean="0"/>
              <a:t>Pycharm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Notebook</a:t>
            </a:r>
          </a:p>
        </p:txBody>
      </p:sp>
      <p:cxnSp>
        <p:nvCxnSpPr>
          <p:cNvPr id="46" name="직선 화살표 연결선 45"/>
          <p:cNvCxnSpPr>
            <a:endCxn id="44" idx="0"/>
          </p:cNvCxnSpPr>
          <p:nvPr/>
        </p:nvCxnSpPr>
        <p:spPr>
          <a:xfrm flipH="1">
            <a:off x="9224846" y="5333999"/>
            <a:ext cx="2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4" idx="2"/>
            <a:endCxn id="45" idx="0"/>
          </p:cNvCxnSpPr>
          <p:nvPr/>
        </p:nvCxnSpPr>
        <p:spPr>
          <a:xfrm flipH="1">
            <a:off x="9224845" y="5976279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4" y="1253810"/>
            <a:ext cx="11452532" cy="37499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hlinkClick r:id="rId3"/>
              </a:rPr>
              <a:t>https://ko.wikipedia.org/wiki/%ED%94%84%EB%A1%9C%EA%B7%B8%EB%9E%98%EB%B0%8D_%</a:t>
            </a:r>
            <a:r>
              <a:rPr lang="en-US" altLang="ko-KR" sz="1600" dirty="0" smtClean="0">
                <a:hlinkClick r:id="rId3"/>
              </a:rPr>
              <a:t>EC%96%B8%EC%96%B4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>
                <a:hlinkClick r:id="rId4"/>
              </a:rPr>
              <a:t>https://ko.wikipedia.org/wiki/%EC%95%84%EB%82%98%EC%BD%98%EB%8B%A4_(%ED%8C%8C%EC%9D%B4%EC%8D%AC_%EB%B0%B0%ED%8F%AC%ED%8C%90)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>
                <a:hlinkClick r:id="rId5"/>
              </a:rPr>
              <a:t>https://imasoftwareengineer.tistory.com/43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endParaRPr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89328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52699" y="302803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52700" y="400232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567" y="3107060"/>
            <a:ext cx="10234866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/>
              <a:t>먼저 </a:t>
            </a:r>
            <a:r>
              <a:rPr lang="en-US" altLang="ko-KR" sz="3600" b="1" dirty="0" smtClean="0"/>
              <a:t>Python</a:t>
            </a:r>
            <a:r>
              <a:rPr lang="ko-KR" altLang="en-US" sz="3600" b="1" dirty="0" smtClean="0"/>
              <a:t>이란</a:t>
            </a:r>
            <a:r>
              <a:rPr lang="en-US" altLang="ko-KR" sz="3600" b="1" dirty="0" smtClean="0"/>
              <a:t>?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6197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1953693"/>
          </a:xfrm>
        </p:spPr>
        <p:txBody>
          <a:bodyPr>
            <a:noAutofit/>
          </a:bodyPr>
          <a:lstStyle/>
          <a:p>
            <a:r>
              <a:rPr lang="en-US" altLang="ko-KR" sz="1800" u="sng" dirty="0">
                <a:solidFill>
                  <a:srgbClr val="C00000"/>
                </a:solidFill>
              </a:rPr>
              <a:t>Python</a:t>
            </a:r>
            <a:r>
              <a:rPr lang="en-US" altLang="ko-KR" sz="1800" b="0" dirty="0"/>
              <a:t> is a </a:t>
            </a:r>
            <a:r>
              <a:rPr lang="en-US" altLang="ko-KR" sz="1800" u="sng" dirty="0">
                <a:solidFill>
                  <a:srgbClr val="C00000"/>
                </a:solidFill>
              </a:rPr>
              <a:t>programming language</a:t>
            </a:r>
            <a:r>
              <a:rPr lang="en-US" altLang="ko-KR" sz="1800" b="0" dirty="0"/>
              <a:t> that lets you work </a:t>
            </a:r>
            <a:r>
              <a:rPr lang="en-US" altLang="ko-KR" sz="1800" b="0" dirty="0" smtClean="0"/>
              <a:t>quickly and </a:t>
            </a:r>
            <a:r>
              <a:rPr lang="en-US" altLang="ko-KR" sz="1800" b="0" dirty="0"/>
              <a:t>integrate systems more effectively</a:t>
            </a:r>
            <a:r>
              <a:rPr lang="en-US" altLang="ko-KR" sz="1800" b="0" dirty="0" smtClean="0"/>
              <a:t>.</a:t>
            </a:r>
          </a:p>
          <a:p>
            <a:r>
              <a:rPr lang="ko-KR" altLang="en-US" sz="1800" b="0" dirty="0" smtClean="0"/>
              <a:t>그렇다면 </a:t>
            </a:r>
            <a:r>
              <a:rPr lang="en-US" altLang="ko-KR" sz="1800" b="0" dirty="0" smtClean="0"/>
              <a:t>Programming Language</a:t>
            </a:r>
            <a:r>
              <a:rPr lang="ko-KR" altLang="en-US" sz="1800" b="0" dirty="0" smtClean="0"/>
              <a:t>라는 것은 무엇인가</a:t>
            </a:r>
            <a:r>
              <a:rPr lang="en-US" altLang="ko-KR" sz="1800" b="0" dirty="0" smtClean="0"/>
              <a:t>?</a:t>
            </a:r>
          </a:p>
          <a:p>
            <a:pPr lvl="1"/>
            <a:r>
              <a:rPr lang="ko-KR" altLang="en-US" sz="1400" b="0" dirty="0"/>
              <a:t>컴퓨터 시스템을 구동시키는 소프트웨어를 작성하기 위한 형식언어이다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고급 언어일수록 사람이 사용하는 언어에 가깝다</a:t>
            </a:r>
            <a:r>
              <a:rPr lang="en-US" altLang="ko-KR" sz="1400" b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5" y="2750238"/>
            <a:ext cx="6474306" cy="229193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984587" y="2967168"/>
            <a:ext cx="4651353" cy="2307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 smtClean="0"/>
              <a:t>프로그래밍 언어는 보다 쉽게 프로그램을 작성하기 위한 형식적인 문법적인 언어적 스타일에 더하여</a:t>
            </a:r>
            <a:r>
              <a:rPr lang="en-US" altLang="ko-KR" sz="1800" dirty="0" smtClean="0"/>
              <a:t>,</a:t>
            </a:r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기계어로 바꿔주는 번역기까지 포함하는 것</a:t>
            </a:r>
            <a:endParaRPr lang="en-US" altLang="ko-KR" sz="1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248554" y="3286164"/>
            <a:ext cx="1210260" cy="83457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9734" y="5138217"/>
            <a:ext cx="11452532" cy="112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 smtClean="0"/>
              <a:t>그래서 </a:t>
            </a:r>
            <a:r>
              <a:rPr lang="en-US" altLang="ko-KR" sz="1800" dirty="0" smtClean="0"/>
              <a:t>Python</a:t>
            </a:r>
            <a:r>
              <a:rPr lang="ko-KR" altLang="en-US" sz="1800" dirty="0" smtClean="0"/>
              <a:t>을 설치한다고 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문법적인 형식적인 언어의 스타일이 아닌</a:t>
            </a:r>
            <a:r>
              <a:rPr lang="en-US" altLang="ko-KR" sz="1800" dirty="0" smtClean="0"/>
              <a:t>,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번역기 및 다른 부가적인 것들을 설치한다고 생각하면 된다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번역기에 대해서 자세히 알아보면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5931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1953693"/>
          </a:xfrm>
        </p:spPr>
        <p:txBody>
          <a:bodyPr>
            <a:noAutofit/>
          </a:bodyPr>
          <a:lstStyle/>
          <a:p>
            <a:r>
              <a:rPr lang="ko-KR" altLang="en-US" sz="1400" b="0" dirty="0"/>
              <a:t>처음 프로그래밍 언어를 배울 때 환경 설정을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예를 들어 </a:t>
            </a:r>
            <a:r>
              <a:rPr lang="ko-KR" altLang="en-US" sz="1400" u="sng" dirty="0"/>
              <a:t>자바라면 </a:t>
            </a:r>
            <a:r>
              <a:rPr lang="en-US" altLang="ko-KR" sz="1400" u="sng" dirty="0"/>
              <a:t>JDK</a:t>
            </a:r>
            <a:r>
              <a:rPr lang="ko-KR" altLang="en-US" sz="1400" u="sng" dirty="0"/>
              <a:t>를 설치</a:t>
            </a:r>
            <a:r>
              <a:rPr lang="ko-KR" altLang="en-US" sz="1400" b="0" dirty="0"/>
              <a:t>하고</a:t>
            </a:r>
            <a:r>
              <a:rPr lang="en-US" altLang="ko-KR" sz="1400" b="0" dirty="0"/>
              <a:t>, </a:t>
            </a:r>
            <a:r>
              <a:rPr lang="ko-KR" altLang="en-US" sz="1400" u="sng" dirty="0" err="1">
                <a:solidFill>
                  <a:srgbClr val="C00000"/>
                </a:solidFill>
              </a:rPr>
              <a:t>파이썬이라면</a:t>
            </a:r>
            <a:r>
              <a:rPr lang="ko-KR" altLang="en-US" sz="1400" u="sng" dirty="0">
                <a:solidFill>
                  <a:srgbClr val="C00000"/>
                </a:solidFill>
              </a:rPr>
              <a:t> </a:t>
            </a:r>
            <a:r>
              <a:rPr lang="ko-KR" altLang="en-US" sz="1400" u="sng" dirty="0" err="1">
                <a:solidFill>
                  <a:srgbClr val="C00000"/>
                </a:solidFill>
              </a:rPr>
              <a:t>파이썬을</a:t>
            </a:r>
            <a:r>
              <a:rPr lang="ko-KR" altLang="en-US" sz="1400" u="sng" dirty="0">
                <a:solidFill>
                  <a:srgbClr val="C00000"/>
                </a:solidFill>
              </a:rPr>
              <a:t> 설치</a:t>
            </a:r>
            <a:r>
              <a:rPr lang="ko-KR" altLang="en-US" sz="1400" b="0" dirty="0"/>
              <a:t>하고</a:t>
            </a:r>
            <a:r>
              <a:rPr lang="en-US" altLang="ko-KR" sz="1400" b="0" dirty="0"/>
              <a:t>, </a:t>
            </a:r>
            <a:r>
              <a:rPr lang="en-US" altLang="ko-KR" sz="1400" u="sng" dirty="0"/>
              <a:t>C</a:t>
            </a:r>
            <a:r>
              <a:rPr lang="ko-KR" altLang="en-US" sz="1400" u="sng" dirty="0"/>
              <a:t>라면 </a:t>
            </a:r>
            <a:r>
              <a:rPr lang="en-US" altLang="ko-KR" sz="1400" u="sng" dirty="0" err="1"/>
              <a:t>gcc</a:t>
            </a:r>
            <a:r>
              <a:rPr lang="ko-KR" altLang="en-US" sz="1400" u="sng" dirty="0"/>
              <a:t>와 같은 프로그램을 설치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r>
              <a:rPr lang="ko-KR" altLang="en-US" sz="1400" b="0" dirty="0" smtClean="0"/>
              <a:t>환경 </a:t>
            </a:r>
            <a:r>
              <a:rPr lang="ko-KR" altLang="en-US" sz="1400" b="0" dirty="0"/>
              <a:t>설정 할 때 설치했던 바로 그 개발환경설정 툴 중에 </a:t>
            </a:r>
            <a:r>
              <a:rPr lang="ko-KR" altLang="en-US" sz="1400" u="sng" dirty="0" smtClean="0">
                <a:solidFill>
                  <a:srgbClr val="C00000"/>
                </a:solidFill>
              </a:rPr>
              <a:t>이 번역기가 반드시 포함</a:t>
            </a:r>
            <a:r>
              <a:rPr lang="ko-KR" altLang="en-US" sz="1400" b="0" dirty="0" smtClean="0"/>
              <a:t>되어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번역기는 번역 시기에 따라 크게 </a:t>
            </a:r>
            <a:r>
              <a:rPr lang="ko-KR" altLang="en-US" sz="1400" dirty="0"/>
              <a:t>컴파일러</a:t>
            </a:r>
            <a:r>
              <a:rPr lang="ko-KR" altLang="en-US" sz="1400" b="0" dirty="0"/>
              <a:t>와 </a:t>
            </a:r>
            <a:r>
              <a:rPr lang="ko-KR" altLang="en-US" sz="1400" dirty="0"/>
              <a:t>인터프리터</a:t>
            </a:r>
            <a:r>
              <a:rPr lang="ko-KR" altLang="en-US" sz="1400" b="0" dirty="0"/>
              <a:t>로 구분된다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5" y="2959402"/>
            <a:ext cx="4045710" cy="22426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040" y="2968831"/>
            <a:ext cx="2938051" cy="2242608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369734" y="2759272"/>
            <a:ext cx="11452532" cy="1953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400" b="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130800" y="2511631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컴파일러</a:t>
            </a:r>
            <a:endParaRPr lang="en-US" altLang="ko-KR" sz="1600" dirty="0" smtClean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8260667" y="2511631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인터프리터</a:t>
            </a:r>
            <a:endParaRPr lang="en-US" altLang="ko-KR" sz="1600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12065" y="5348348"/>
            <a:ext cx="5218267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000" dirty="0" smtClean="0"/>
              <a:t>전체를 기계어</a:t>
            </a:r>
            <a:r>
              <a:rPr lang="en-US" altLang="ko-KR" sz="1000" dirty="0" smtClean="0"/>
              <a:t>(0101)</a:t>
            </a:r>
            <a:r>
              <a:rPr lang="ko-KR" altLang="en-US" sz="1000" dirty="0" smtClean="0"/>
              <a:t>로 변환 후 실행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바이너리를 실행하므로 빠르다</a:t>
            </a:r>
            <a:r>
              <a:rPr lang="en-US" altLang="ko-KR" sz="1000" dirty="0" smtClean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200" u="sng" dirty="0">
                <a:solidFill>
                  <a:srgbClr val="C00000"/>
                </a:solidFill>
              </a:rPr>
              <a:t>대표적인 언어가 바로 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C</a:t>
            </a:r>
            <a:r>
              <a:rPr lang="ko-KR" altLang="en-US" sz="1200" u="sng" dirty="0" smtClean="0">
                <a:solidFill>
                  <a:srgbClr val="C00000"/>
                </a:solidFill>
              </a:rPr>
              <a:t>와 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C++</a:t>
            </a:r>
            <a:endParaRPr lang="en-US" altLang="ko-KR" sz="1200" u="sng" dirty="0">
              <a:solidFill>
                <a:srgbClr val="C00000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541931" y="5348347"/>
            <a:ext cx="5218267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000" dirty="0" err="1" smtClean="0"/>
              <a:t>고레벨</a:t>
            </a:r>
            <a:r>
              <a:rPr lang="ko-KR" altLang="en-US" sz="1000" dirty="0" smtClean="0"/>
              <a:t> 언어를 중간 코드로 변환하고 </a:t>
            </a:r>
            <a:r>
              <a:rPr lang="ko-KR" altLang="en-US" sz="1000" dirty="0" err="1" smtClean="0"/>
              <a:t>한줄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한줄</a:t>
            </a:r>
            <a:r>
              <a:rPr lang="ko-KR" altLang="en-US" sz="1000" dirty="0" smtClean="0"/>
              <a:t> 실행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그래서 느리다</a:t>
            </a:r>
            <a:r>
              <a:rPr lang="en-US" altLang="ko-KR" sz="1000" dirty="0" smtClean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200" u="sng" dirty="0" smtClean="0">
                <a:solidFill>
                  <a:srgbClr val="C00000"/>
                </a:solidFill>
              </a:rPr>
              <a:t>대표적인 언어가 바로 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R</a:t>
            </a:r>
            <a:r>
              <a:rPr lang="ko-KR" altLang="en-US" sz="1200" u="sng" dirty="0" smtClean="0">
                <a:solidFill>
                  <a:srgbClr val="C00000"/>
                </a:solidFill>
              </a:rPr>
              <a:t>과 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Python</a:t>
            </a: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193800" y="5942456"/>
            <a:ext cx="9804400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프로그래밍 언어와 </a:t>
            </a:r>
            <a:r>
              <a:rPr lang="ko-KR" altLang="en-US" sz="1800" u="sng" dirty="0" err="1" smtClean="0">
                <a:solidFill>
                  <a:srgbClr val="C00000"/>
                </a:solidFill>
              </a:rPr>
              <a:t>번역기라는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 두 개념을 완벽히 이해하고 본격적으로 설명을 시작한다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ko-KR" altLang="en-US" dirty="0" err="1" smtClean="0"/>
              <a:t>번역기란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52699" y="302803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52700" y="400232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567" y="3107060"/>
            <a:ext cx="10234866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/>
              <a:t>설치 예시를 통한 개념 정리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6483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1164571"/>
            <a:ext cx="8791074" cy="3793964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193800" y="5160608"/>
            <a:ext cx="9804400" cy="1018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u="sng" dirty="0" smtClean="0">
                <a:solidFill>
                  <a:srgbClr val="C00000"/>
                </a:solidFill>
              </a:rPr>
              <a:t>Python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을 설치하는 수많은 방법이 있지만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,</a:t>
            </a:r>
          </a:p>
          <a:p>
            <a:pPr marL="0" indent="0" algn="ctr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가장 기본적인 대표 홈페이지에서 설치 파일을 받아 설치하는 것으로 살펴보자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9" y="1700480"/>
            <a:ext cx="6315075" cy="38766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813560" y="3448812"/>
            <a:ext cx="580868" cy="19827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24131" y="5224390"/>
            <a:ext cx="404719" cy="21853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101445" y="1959526"/>
            <a:ext cx="4773880" cy="4096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공식 홈페이지에서 설치를 진행하면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ko-KR" altLang="en-US" sz="1800" dirty="0" smtClean="0"/>
              <a:t>옆 화면과 같은 설치 파일이 뜨고</a:t>
            </a:r>
            <a:r>
              <a:rPr lang="en-US" altLang="ko-KR" sz="1800" dirty="0" smtClean="0"/>
              <a:t>,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설치는 간편하지만 중요한 용어가 등장한다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u="sng" dirty="0" smtClean="0">
                <a:solidFill>
                  <a:srgbClr val="C00000"/>
                </a:solidFill>
              </a:rPr>
              <a:t>IDLE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(Integrated </a:t>
            </a:r>
            <a:r>
              <a:rPr lang="en-US" altLang="ko-KR" sz="1200" u="sng" dirty="0" err="1" smtClean="0">
                <a:solidFill>
                  <a:srgbClr val="C00000"/>
                </a:solidFill>
              </a:rPr>
              <a:t>DeveLopment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 Environment)</a:t>
            </a: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800" u="sng" dirty="0" smtClean="0">
                <a:solidFill>
                  <a:srgbClr val="C00000"/>
                </a:solidFill>
              </a:rPr>
              <a:t>Pip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(the Package Installer for Python)</a:t>
            </a:r>
          </a:p>
          <a:p>
            <a:pPr marL="0" indent="0">
              <a:buNone/>
            </a:pPr>
            <a:r>
              <a:rPr lang="en-US" altLang="ko-KR" sz="1800" u="sng" dirty="0" smtClean="0">
                <a:solidFill>
                  <a:srgbClr val="C00000"/>
                </a:solidFill>
              </a:rPr>
              <a:t>PATH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(</a:t>
            </a:r>
            <a:r>
              <a:rPr lang="ko-KR" altLang="en-US" sz="1200" u="sng" dirty="0" smtClean="0">
                <a:solidFill>
                  <a:srgbClr val="C00000"/>
                </a:solidFill>
              </a:rPr>
              <a:t>환경 변수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)</a:t>
            </a:r>
            <a:endParaRPr lang="en-US" altLang="ko-KR" sz="1200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1200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1800" u="sng" dirty="0" smtClean="0"/>
              <a:t>각각을 살펴보자</a:t>
            </a:r>
            <a:r>
              <a:rPr lang="en-US" altLang="ko-KR" sz="1800" u="sng" dirty="0"/>
              <a:t>.</a:t>
            </a:r>
            <a:endParaRPr lang="en-US" altLang="ko-KR" sz="1800" u="sng" dirty="0" smtClean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ko-KR" altLang="en-US" dirty="0" smtClean="0"/>
              <a:t>반드시 알아야 할 주요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4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IDLE = IDE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1359927"/>
          </a:xfrm>
        </p:spPr>
        <p:txBody>
          <a:bodyPr>
            <a:noAutofit/>
          </a:bodyPr>
          <a:lstStyle/>
          <a:p>
            <a:r>
              <a:rPr lang="ko-KR" altLang="en-US" sz="1400" b="0" dirty="0" smtClean="0"/>
              <a:t>통합 개발 환경</a:t>
            </a:r>
            <a:r>
              <a:rPr lang="en-US" altLang="ko-KR" sz="1400" b="0" dirty="0"/>
              <a:t>(Integrated </a:t>
            </a:r>
            <a:r>
              <a:rPr lang="en-US" altLang="ko-KR" sz="1400" b="0" dirty="0" err="1"/>
              <a:t>DeveLopment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Environment)</a:t>
            </a:r>
            <a:r>
              <a:rPr lang="ko-KR" altLang="en-US" sz="1400" b="0" dirty="0" smtClean="0"/>
              <a:t>이라는 표현 그대로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프로그래밍을 통합적으로 지원하는 개발 환경을 말한다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>
                <a:solidFill>
                  <a:srgbClr val="C00000"/>
                </a:solidFill>
              </a:rPr>
              <a:t>프로그래밍 언어를 작성하는 것</a:t>
            </a:r>
            <a:r>
              <a:rPr lang="ko-KR" altLang="en-US" sz="1400" dirty="0" smtClean="0"/>
              <a:t>부터 </a:t>
            </a:r>
            <a:r>
              <a:rPr lang="ko-KR" altLang="en-US" sz="1400" dirty="0" smtClean="0">
                <a:solidFill>
                  <a:srgbClr val="C00000"/>
                </a:solidFill>
              </a:rPr>
              <a:t>번역기까지 </a:t>
            </a:r>
            <a:r>
              <a:rPr lang="ko-KR" altLang="en-US" sz="1400" dirty="0" smtClean="0"/>
              <a:t>모든 개발에 필요한 기능이 들어 있는 개발 툴을 의미한다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그리고 중요한 것은 사용자가 눈으로 보면서 작업할 수 있도록 시각적인 </a:t>
            </a:r>
            <a:r>
              <a:rPr lang="ko-KR" altLang="en-US" sz="1400" u="sng" dirty="0" smtClean="0">
                <a:solidFill>
                  <a:srgbClr val="C00000"/>
                </a:solidFill>
              </a:rPr>
              <a:t>인터페이스</a:t>
            </a:r>
            <a:r>
              <a:rPr lang="ko-KR" altLang="en-US" sz="1400" dirty="0" smtClean="0">
                <a:solidFill>
                  <a:srgbClr val="C00000"/>
                </a:solidFill>
              </a:rPr>
              <a:t>까지 포함한다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36" y="2635322"/>
            <a:ext cx="5695950" cy="2809875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346845" y="5628625"/>
            <a:ext cx="11452532" cy="559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하지만 한 줄 한 줄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인터프리터 언어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 언제 작성하여 전체 프로그램을 작성하고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인터페이스가 너무 구지다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11042" y="6108957"/>
            <a:ext cx="11452532" cy="559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u="sng" dirty="0" smtClean="0"/>
              <a:t>대체 </a:t>
            </a:r>
            <a:r>
              <a:rPr lang="en-US" altLang="ko-KR" sz="1800" u="sng" dirty="0" smtClean="0"/>
              <a:t>IDE</a:t>
            </a:r>
            <a:r>
              <a:rPr lang="ko-KR" altLang="en-US" sz="1800" u="sng" dirty="0" smtClean="0"/>
              <a:t>가 바로 </a:t>
            </a:r>
            <a:r>
              <a:rPr lang="en-US" altLang="ko-KR" sz="1800" u="sng" dirty="0" err="1" smtClean="0"/>
              <a:t>Pycharm</a:t>
            </a:r>
            <a:endParaRPr lang="en-US" altLang="ko-KR" sz="1800" u="sng" dirty="0"/>
          </a:p>
        </p:txBody>
      </p:sp>
    </p:spTree>
    <p:extLst>
      <p:ext uri="{BB962C8B-B14F-4D97-AF65-F5344CB8AC3E}">
        <p14:creationId xmlns:p14="http://schemas.microsoft.com/office/powerpoint/2010/main" val="27617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</TotalTime>
  <Words>944</Words>
  <Application>Microsoft Office PowerPoint</Application>
  <PresentationFormat>와이드스크린</PresentationFormat>
  <Paragraphs>150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정보통신대학원ppt</vt:lpstr>
      <vt:lpstr>PowerPoint 프레젠테이션</vt:lpstr>
      <vt:lpstr>최종적으로 이해하게 될 것</vt:lpstr>
      <vt:lpstr>PowerPoint 프레젠테이션</vt:lpstr>
      <vt:lpstr>Python &amp; Programming Language</vt:lpstr>
      <vt:lpstr>번역기란?</vt:lpstr>
      <vt:lpstr>PowerPoint 프레젠테이션</vt:lpstr>
      <vt:lpstr>Python 설치</vt:lpstr>
      <vt:lpstr>반드시 알아야 할 주요 개념</vt:lpstr>
      <vt:lpstr>IDLE = IDE</vt:lpstr>
      <vt:lpstr>IDLE = IDE</vt:lpstr>
      <vt:lpstr>IDLE = IDE</vt:lpstr>
      <vt:lpstr>IDLE = IDE</vt:lpstr>
      <vt:lpstr>pip(Package Installer for Python)</vt:lpstr>
      <vt:lpstr>PATH(환경 변수)</vt:lpstr>
      <vt:lpstr>PowerPoint 프레젠테이션</vt:lpstr>
      <vt:lpstr>Anaconda</vt:lpstr>
      <vt:lpstr>PowerPoint 프레젠테이션</vt:lpstr>
      <vt:lpstr>개념</vt:lpstr>
      <vt:lpstr>설치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배유로</dc:creator>
  <cp:lastModifiedBy>ddaccur@hanmail.net</cp:lastModifiedBy>
  <cp:revision>213</cp:revision>
  <cp:lastPrinted>2018-01-17T12:34:24Z</cp:lastPrinted>
  <dcterms:modified xsi:type="dcterms:W3CDTF">2019-10-30T01:36:38Z</dcterms:modified>
</cp:coreProperties>
</file>