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0"/>
  </p:notesMasterIdLst>
  <p:sldIdLst>
    <p:sldId id="256" r:id="rId2"/>
    <p:sldId id="268" r:id="rId3"/>
    <p:sldId id="269" r:id="rId4"/>
    <p:sldId id="270" r:id="rId5"/>
    <p:sldId id="271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59" autoAdjust="0"/>
  </p:normalViewPr>
  <p:slideViewPr>
    <p:cSldViewPr>
      <p:cViewPr varScale="1">
        <p:scale>
          <a:sx n="83" d="100"/>
          <a:sy n="83" d="100"/>
        </p:scale>
        <p:origin x="77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97BF2-A3AC-449C-A78E-6C952B9D032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A1B49F7-6135-43DF-8C77-744D4E9FBF7C}">
      <dgm:prSet/>
      <dgm:spPr/>
      <dgm:t>
        <a:bodyPr/>
        <a:lstStyle/>
        <a:p>
          <a:pPr rtl="0"/>
          <a:r>
            <a:rPr lang="en-US"/>
            <a:t>Arduino UNO</a:t>
          </a:r>
          <a:endParaRPr lang="en-IN"/>
        </a:p>
      </dgm:t>
    </dgm:pt>
    <dgm:pt modelId="{84626F08-9C25-4584-93F1-98B4F22EEDA8}" type="parTrans" cxnId="{3D0CB983-72DA-47B8-8D62-A3ACD4616C8B}">
      <dgm:prSet/>
      <dgm:spPr/>
      <dgm:t>
        <a:bodyPr/>
        <a:lstStyle/>
        <a:p>
          <a:endParaRPr lang="en-IN"/>
        </a:p>
      </dgm:t>
    </dgm:pt>
    <dgm:pt modelId="{87BED6CB-D650-4A1F-8949-2607611DA553}" type="sibTrans" cxnId="{3D0CB983-72DA-47B8-8D62-A3ACD4616C8B}">
      <dgm:prSet/>
      <dgm:spPr/>
      <dgm:t>
        <a:bodyPr/>
        <a:lstStyle/>
        <a:p>
          <a:endParaRPr lang="en-IN"/>
        </a:p>
      </dgm:t>
    </dgm:pt>
    <dgm:pt modelId="{75C535CE-297B-411D-85AA-6C3EAF0323A4}">
      <dgm:prSet/>
      <dgm:spPr/>
      <dgm:t>
        <a:bodyPr/>
        <a:lstStyle/>
        <a:p>
          <a:pPr rtl="0"/>
          <a:r>
            <a:rPr lang="en-US"/>
            <a:t>Node MCU</a:t>
          </a:r>
          <a:endParaRPr lang="en-IN"/>
        </a:p>
      </dgm:t>
    </dgm:pt>
    <dgm:pt modelId="{B60B3260-E209-4092-8DE9-F8452B771273}" type="parTrans" cxnId="{DAA97868-5D22-4E83-ABD8-C50A8ACB67AA}">
      <dgm:prSet/>
      <dgm:spPr/>
      <dgm:t>
        <a:bodyPr/>
        <a:lstStyle/>
        <a:p>
          <a:endParaRPr lang="en-IN"/>
        </a:p>
      </dgm:t>
    </dgm:pt>
    <dgm:pt modelId="{11F09995-972B-4A5C-8902-F6D866ED4E9B}" type="sibTrans" cxnId="{DAA97868-5D22-4E83-ABD8-C50A8ACB67AA}">
      <dgm:prSet/>
      <dgm:spPr/>
      <dgm:t>
        <a:bodyPr/>
        <a:lstStyle/>
        <a:p>
          <a:endParaRPr lang="en-IN"/>
        </a:p>
      </dgm:t>
    </dgm:pt>
    <dgm:pt modelId="{91D341EA-F631-485E-B4E7-9093430CC723}">
      <dgm:prSet/>
      <dgm:spPr/>
      <dgm:t>
        <a:bodyPr/>
        <a:lstStyle/>
        <a:p>
          <a:pPr rtl="0"/>
          <a:r>
            <a:rPr lang="en-US"/>
            <a:t>Gravity analog pH sensor</a:t>
          </a:r>
          <a:endParaRPr lang="en-IN"/>
        </a:p>
      </dgm:t>
    </dgm:pt>
    <dgm:pt modelId="{34F6508E-33FD-400D-8322-AF107673D138}" type="parTrans" cxnId="{EE46539D-ECED-4FCC-92E0-01DD349FA784}">
      <dgm:prSet/>
      <dgm:spPr/>
      <dgm:t>
        <a:bodyPr/>
        <a:lstStyle/>
        <a:p>
          <a:endParaRPr lang="en-IN"/>
        </a:p>
      </dgm:t>
    </dgm:pt>
    <dgm:pt modelId="{C9C548F9-6114-4464-9EE9-58F6095CA90D}" type="sibTrans" cxnId="{EE46539D-ECED-4FCC-92E0-01DD349FA784}">
      <dgm:prSet/>
      <dgm:spPr/>
      <dgm:t>
        <a:bodyPr/>
        <a:lstStyle/>
        <a:p>
          <a:endParaRPr lang="en-IN"/>
        </a:p>
      </dgm:t>
    </dgm:pt>
    <dgm:pt modelId="{A63E2D1D-E654-4207-97D5-1F58F4CC85D4}">
      <dgm:prSet/>
      <dgm:spPr/>
      <dgm:t>
        <a:bodyPr/>
        <a:lstStyle/>
        <a:p>
          <a:pPr rtl="0"/>
          <a:r>
            <a:rPr lang="en-US"/>
            <a:t>DS18B20 temperature sensor</a:t>
          </a:r>
          <a:endParaRPr lang="en-IN"/>
        </a:p>
      </dgm:t>
    </dgm:pt>
    <dgm:pt modelId="{4AE289D5-F08D-440E-8DF7-336477584934}" type="parTrans" cxnId="{1A06857D-5BA6-4B2B-8D60-7F10C4123CC4}">
      <dgm:prSet/>
      <dgm:spPr/>
      <dgm:t>
        <a:bodyPr/>
        <a:lstStyle/>
        <a:p>
          <a:endParaRPr lang="en-IN"/>
        </a:p>
      </dgm:t>
    </dgm:pt>
    <dgm:pt modelId="{66610599-4FA8-4E41-9834-D27292182692}" type="sibTrans" cxnId="{1A06857D-5BA6-4B2B-8D60-7F10C4123CC4}">
      <dgm:prSet/>
      <dgm:spPr/>
      <dgm:t>
        <a:bodyPr/>
        <a:lstStyle/>
        <a:p>
          <a:endParaRPr lang="en-IN"/>
        </a:p>
      </dgm:t>
    </dgm:pt>
    <dgm:pt modelId="{2DF4E801-2883-4D66-B091-E794018DFCA8}">
      <dgm:prSet/>
      <dgm:spPr/>
      <dgm:t>
        <a:bodyPr/>
        <a:lstStyle/>
        <a:p>
          <a:pPr rtl="0"/>
          <a:r>
            <a:rPr lang="en-US"/>
            <a:t>Soil moisture sensor</a:t>
          </a:r>
          <a:endParaRPr lang="en-IN"/>
        </a:p>
      </dgm:t>
    </dgm:pt>
    <dgm:pt modelId="{08D0F926-8B6B-4134-BC00-62733BDBF997}" type="parTrans" cxnId="{C6C19BF0-BE5D-4761-A73B-43ED02CC18FE}">
      <dgm:prSet/>
      <dgm:spPr/>
      <dgm:t>
        <a:bodyPr/>
        <a:lstStyle/>
        <a:p>
          <a:endParaRPr lang="en-IN"/>
        </a:p>
      </dgm:t>
    </dgm:pt>
    <dgm:pt modelId="{62C06A2E-2ECC-4410-A5F0-A2C5F15CC1CE}" type="sibTrans" cxnId="{C6C19BF0-BE5D-4761-A73B-43ED02CC18FE}">
      <dgm:prSet/>
      <dgm:spPr/>
      <dgm:t>
        <a:bodyPr/>
        <a:lstStyle/>
        <a:p>
          <a:endParaRPr lang="en-IN"/>
        </a:p>
      </dgm:t>
    </dgm:pt>
    <dgm:pt modelId="{7AA0C4CE-FDF4-40EB-B3FA-3FFE60170855}">
      <dgm:prSet/>
      <dgm:spPr/>
      <dgm:t>
        <a:bodyPr/>
        <a:lstStyle/>
        <a:p>
          <a:pPr rtl="0"/>
          <a:r>
            <a:rPr lang="en-US"/>
            <a:t>Power supply</a:t>
          </a:r>
          <a:endParaRPr lang="en-IN"/>
        </a:p>
      </dgm:t>
    </dgm:pt>
    <dgm:pt modelId="{5B37AC49-AD69-4996-B460-3F78C21804B4}" type="parTrans" cxnId="{61FBFFD5-41EE-4D74-95E2-D6FD6A36A3B8}">
      <dgm:prSet/>
      <dgm:spPr/>
      <dgm:t>
        <a:bodyPr/>
        <a:lstStyle/>
        <a:p>
          <a:endParaRPr lang="en-IN"/>
        </a:p>
      </dgm:t>
    </dgm:pt>
    <dgm:pt modelId="{2724A240-18F2-4018-8BBE-BF1512807413}" type="sibTrans" cxnId="{61FBFFD5-41EE-4D74-95E2-D6FD6A36A3B8}">
      <dgm:prSet/>
      <dgm:spPr/>
      <dgm:t>
        <a:bodyPr/>
        <a:lstStyle/>
        <a:p>
          <a:endParaRPr lang="en-IN"/>
        </a:p>
      </dgm:t>
    </dgm:pt>
    <dgm:pt modelId="{F856F858-151C-44FB-8B30-AB16DB82936D}">
      <dgm:prSet/>
      <dgm:spPr/>
      <dgm:t>
        <a:bodyPr/>
        <a:lstStyle/>
        <a:p>
          <a:pPr rtl="0"/>
          <a:r>
            <a:rPr lang="en-US"/>
            <a:t>Jumpers</a:t>
          </a:r>
          <a:endParaRPr lang="en-IN"/>
        </a:p>
      </dgm:t>
    </dgm:pt>
    <dgm:pt modelId="{728F5251-421E-46B9-8311-19F4DB273B7F}" type="parTrans" cxnId="{2DA18E51-1FFC-48A2-B69E-F14C6AFF474A}">
      <dgm:prSet/>
      <dgm:spPr/>
      <dgm:t>
        <a:bodyPr/>
        <a:lstStyle/>
        <a:p>
          <a:endParaRPr lang="en-IN"/>
        </a:p>
      </dgm:t>
    </dgm:pt>
    <dgm:pt modelId="{9F7095D8-CE00-42B7-94BB-C2CEF7D4AEDE}" type="sibTrans" cxnId="{2DA18E51-1FFC-48A2-B69E-F14C6AFF474A}">
      <dgm:prSet/>
      <dgm:spPr/>
      <dgm:t>
        <a:bodyPr/>
        <a:lstStyle/>
        <a:p>
          <a:endParaRPr lang="en-IN"/>
        </a:p>
      </dgm:t>
    </dgm:pt>
    <dgm:pt modelId="{B46C1E23-620B-4EEA-A860-D688C191BB01}">
      <dgm:prSet/>
      <dgm:spPr/>
      <dgm:t>
        <a:bodyPr/>
        <a:lstStyle/>
        <a:p>
          <a:pPr rtl="0"/>
          <a:r>
            <a:rPr lang="en-US"/>
            <a:t>Bread board</a:t>
          </a:r>
          <a:endParaRPr lang="en-IN"/>
        </a:p>
      </dgm:t>
    </dgm:pt>
    <dgm:pt modelId="{3DA7F4F7-5F11-4845-8B9D-B456968CD9C9}" type="parTrans" cxnId="{36C5E5CC-23CE-4EE7-817D-2C69159D8479}">
      <dgm:prSet/>
      <dgm:spPr/>
      <dgm:t>
        <a:bodyPr/>
        <a:lstStyle/>
        <a:p>
          <a:endParaRPr lang="en-IN"/>
        </a:p>
      </dgm:t>
    </dgm:pt>
    <dgm:pt modelId="{EB390C9B-84D7-4AF9-8674-B0C41DA072A0}" type="sibTrans" cxnId="{36C5E5CC-23CE-4EE7-817D-2C69159D8479}">
      <dgm:prSet/>
      <dgm:spPr/>
      <dgm:t>
        <a:bodyPr/>
        <a:lstStyle/>
        <a:p>
          <a:endParaRPr lang="en-IN"/>
        </a:p>
      </dgm:t>
    </dgm:pt>
    <dgm:pt modelId="{2121475C-710A-4CB6-B2EC-32D55817665D}" type="pres">
      <dgm:prSet presAssocID="{15597BF2-A3AC-449C-A78E-6C952B9D032F}" presName="compositeShape" presStyleCnt="0">
        <dgm:presLayoutVars>
          <dgm:dir/>
          <dgm:resizeHandles/>
        </dgm:presLayoutVars>
      </dgm:prSet>
      <dgm:spPr/>
    </dgm:pt>
    <dgm:pt modelId="{235FE701-6F4C-4EF0-AF34-BC52AE76E6FC}" type="pres">
      <dgm:prSet presAssocID="{15597BF2-A3AC-449C-A78E-6C952B9D032F}" presName="pyramid" presStyleLbl="node1" presStyleIdx="0" presStyleCnt="1"/>
      <dgm:spPr/>
    </dgm:pt>
    <dgm:pt modelId="{E1165539-7FEF-4ED2-BA3A-F31D46EA7DD5}" type="pres">
      <dgm:prSet presAssocID="{15597BF2-A3AC-449C-A78E-6C952B9D032F}" presName="theList" presStyleCnt="0"/>
      <dgm:spPr/>
    </dgm:pt>
    <dgm:pt modelId="{A8D4CB0E-9271-425B-AC59-5F75F6F8965D}" type="pres">
      <dgm:prSet presAssocID="{AA1B49F7-6135-43DF-8C77-744D4E9FBF7C}" presName="aNode" presStyleLbl="fgAcc1" presStyleIdx="0" presStyleCnt="8">
        <dgm:presLayoutVars>
          <dgm:bulletEnabled val="1"/>
        </dgm:presLayoutVars>
      </dgm:prSet>
      <dgm:spPr/>
    </dgm:pt>
    <dgm:pt modelId="{7749E7F0-6DC9-43C5-8A54-26DC4981E1F9}" type="pres">
      <dgm:prSet presAssocID="{AA1B49F7-6135-43DF-8C77-744D4E9FBF7C}" presName="aSpace" presStyleCnt="0"/>
      <dgm:spPr/>
    </dgm:pt>
    <dgm:pt modelId="{0868361C-AAE1-4953-B725-E23208D29D04}" type="pres">
      <dgm:prSet presAssocID="{75C535CE-297B-411D-85AA-6C3EAF0323A4}" presName="aNode" presStyleLbl="fgAcc1" presStyleIdx="1" presStyleCnt="8">
        <dgm:presLayoutVars>
          <dgm:bulletEnabled val="1"/>
        </dgm:presLayoutVars>
      </dgm:prSet>
      <dgm:spPr/>
    </dgm:pt>
    <dgm:pt modelId="{EFE36D75-0240-4CD7-B594-A74A01F4EB17}" type="pres">
      <dgm:prSet presAssocID="{75C535CE-297B-411D-85AA-6C3EAF0323A4}" presName="aSpace" presStyleCnt="0"/>
      <dgm:spPr/>
    </dgm:pt>
    <dgm:pt modelId="{4C04B5FD-3D1D-43E7-AE61-AB65B8B49432}" type="pres">
      <dgm:prSet presAssocID="{91D341EA-F631-485E-B4E7-9093430CC723}" presName="aNode" presStyleLbl="fgAcc1" presStyleIdx="2" presStyleCnt="8">
        <dgm:presLayoutVars>
          <dgm:bulletEnabled val="1"/>
        </dgm:presLayoutVars>
      </dgm:prSet>
      <dgm:spPr/>
    </dgm:pt>
    <dgm:pt modelId="{0C2269DF-70C8-4B74-A618-C2E56104DAFC}" type="pres">
      <dgm:prSet presAssocID="{91D341EA-F631-485E-B4E7-9093430CC723}" presName="aSpace" presStyleCnt="0"/>
      <dgm:spPr/>
    </dgm:pt>
    <dgm:pt modelId="{DA97E052-D91A-4923-9740-D22D8D4054C8}" type="pres">
      <dgm:prSet presAssocID="{A63E2D1D-E654-4207-97D5-1F58F4CC85D4}" presName="aNode" presStyleLbl="fgAcc1" presStyleIdx="3" presStyleCnt="8">
        <dgm:presLayoutVars>
          <dgm:bulletEnabled val="1"/>
        </dgm:presLayoutVars>
      </dgm:prSet>
      <dgm:spPr/>
    </dgm:pt>
    <dgm:pt modelId="{E6CF3E3E-431A-413B-B25F-22D20BC5E166}" type="pres">
      <dgm:prSet presAssocID="{A63E2D1D-E654-4207-97D5-1F58F4CC85D4}" presName="aSpace" presStyleCnt="0"/>
      <dgm:spPr/>
    </dgm:pt>
    <dgm:pt modelId="{A030C94E-5FF9-4269-8316-BC5DC18D153A}" type="pres">
      <dgm:prSet presAssocID="{2DF4E801-2883-4D66-B091-E794018DFCA8}" presName="aNode" presStyleLbl="fgAcc1" presStyleIdx="4" presStyleCnt="8">
        <dgm:presLayoutVars>
          <dgm:bulletEnabled val="1"/>
        </dgm:presLayoutVars>
      </dgm:prSet>
      <dgm:spPr/>
    </dgm:pt>
    <dgm:pt modelId="{1D3E4487-5A9B-42A3-ABD2-8F39789D9F89}" type="pres">
      <dgm:prSet presAssocID="{2DF4E801-2883-4D66-B091-E794018DFCA8}" presName="aSpace" presStyleCnt="0"/>
      <dgm:spPr/>
    </dgm:pt>
    <dgm:pt modelId="{4837AABA-7DCA-4FBC-803B-3E572DB5AE9E}" type="pres">
      <dgm:prSet presAssocID="{7AA0C4CE-FDF4-40EB-B3FA-3FFE60170855}" presName="aNode" presStyleLbl="fgAcc1" presStyleIdx="5" presStyleCnt="8">
        <dgm:presLayoutVars>
          <dgm:bulletEnabled val="1"/>
        </dgm:presLayoutVars>
      </dgm:prSet>
      <dgm:spPr/>
    </dgm:pt>
    <dgm:pt modelId="{59139DC9-97A5-40CF-B187-3CFBFECFAF03}" type="pres">
      <dgm:prSet presAssocID="{7AA0C4CE-FDF4-40EB-B3FA-3FFE60170855}" presName="aSpace" presStyleCnt="0"/>
      <dgm:spPr/>
    </dgm:pt>
    <dgm:pt modelId="{69895C86-1899-489F-8666-DBBE9D852509}" type="pres">
      <dgm:prSet presAssocID="{F856F858-151C-44FB-8B30-AB16DB82936D}" presName="aNode" presStyleLbl="fgAcc1" presStyleIdx="6" presStyleCnt="8">
        <dgm:presLayoutVars>
          <dgm:bulletEnabled val="1"/>
        </dgm:presLayoutVars>
      </dgm:prSet>
      <dgm:spPr/>
    </dgm:pt>
    <dgm:pt modelId="{16F96ABD-1FF2-494A-ABC8-4B045115AA70}" type="pres">
      <dgm:prSet presAssocID="{F856F858-151C-44FB-8B30-AB16DB82936D}" presName="aSpace" presStyleCnt="0"/>
      <dgm:spPr/>
    </dgm:pt>
    <dgm:pt modelId="{775B44B5-D3C6-4F2F-8788-8D21195DEC71}" type="pres">
      <dgm:prSet presAssocID="{B46C1E23-620B-4EEA-A860-D688C191BB01}" presName="aNode" presStyleLbl="fgAcc1" presStyleIdx="7" presStyleCnt="8">
        <dgm:presLayoutVars>
          <dgm:bulletEnabled val="1"/>
        </dgm:presLayoutVars>
      </dgm:prSet>
      <dgm:spPr/>
    </dgm:pt>
    <dgm:pt modelId="{A9AC2C33-92CA-47C5-9238-4465CF639180}" type="pres">
      <dgm:prSet presAssocID="{B46C1E23-620B-4EEA-A860-D688C191BB01}" presName="aSpace" presStyleCnt="0"/>
      <dgm:spPr/>
    </dgm:pt>
  </dgm:ptLst>
  <dgm:cxnLst>
    <dgm:cxn modelId="{70B0F818-7F94-41BD-B733-5B4ABC96694C}" type="presOf" srcId="{B46C1E23-620B-4EEA-A860-D688C191BB01}" destId="{775B44B5-D3C6-4F2F-8788-8D21195DEC71}" srcOrd="0" destOrd="0" presId="urn:microsoft.com/office/officeart/2005/8/layout/pyramid2"/>
    <dgm:cxn modelId="{BA0A7F1E-6CB9-46FF-8C5C-EB85BD35BA35}" type="presOf" srcId="{75C535CE-297B-411D-85AA-6C3EAF0323A4}" destId="{0868361C-AAE1-4953-B725-E23208D29D04}" srcOrd="0" destOrd="0" presId="urn:microsoft.com/office/officeart/2005/8/layout/pyramid2"/>
    <dgm:cxn modelId="{D707C43D-98BE-4204-A68F-15F8866C20A4}" type="presOf" srcId="{AA1B49F7-6135-43DF-8C77-744D4E9FBF7C}" destId="{A8D4CB0E-9271-425B-AC59-5F75F6F8965D}" srcOrd="0" destOrd="0" presId="urn:microsoft.com/office/officeart/2005/8/layout/pyramid2"/>
    <dgm:cxn modelId="{DAA97868-5D22-4E83-ABD8-C50A8ACB67AA}" srcId="{15597BF2-A3AC-449C-A78E-6C952B9D032F}" destId="{75C535CE-297B-411D-85AA-6C3EAF0323A4}" srcOrd="1" destOrd="0" parTransId="{B60B3260-E209-4092-8DE9-F8452B771273}" sibTransId="{11F09995-972B-4A5C-8902-F6D866ED4E9B}"/>
    <dgm:cxn modelId="{2DA18E51-1FFC-48A2-B69E-F14C6AFF474A}" srcId="{15597BF2-A3AC-449C-A78E-6C952B9D032F}" destId="{F856F858-151C-44FB-8B30-AB16DB82936D}" srcOrd="6" destOrd="0" parTransId="{728F5251-421E-46B9-8311-19F4DB273B7F}" sibTransId="{9F7095D8-CE00-42B7-94BB-C2CEF7D4AEDE}"/>
    <dgm:cxn modelId="{2562B777-BF83-4BC0-A5FE-9CD2586383AD}" type="presOf" srcId="{2DF4E801-2883-4D66-B091-E794018DFCA8}" destId="{A030C94E-5FF9-4269-8316-BC5DC18D153A}" srcOrd="0" destOrd="0" presId="urn:microsoft.com/office/officeart/2005/8/layout/pyramid2"/>
    <dgm:cxn modelId="{42B55059-1004-4125-A51E-7CDA33BE9112}" type="presOf" srcId="{91D341EA-F631-485E-B4E7-9093430CC723}" destId="{4C04B5FD-3D1D-43E7-AE61-AB65B8B49432}" srcOrd="0" destOrd="0" presId="urn:microsoft.com/office/officeart/2005/8/layout/pyramid2"/>
    <dgm:cxn modelId="{1A06857D-5BA6-4B2B-8D60-7F10C4123CC4}" srcId="{15597BF2-A3AC-449C-A78E-6C952B9D032F}" destId="{A63E2D1D-E654-4207-97D5-1F58F4CC85D4}" srcOrd="3" destOrd="0" parTransId="{4AE289D5-F08D-440E-8DF7-336477584934}" sibTransId="{66610599-4FA8-4E41-9834-D27292182692}"/>
    <dgm:cxn modelId="{8DF1B483-5FB1-4B64-80B5-7239034AF8E9}" type="presOf" srcId="{F856F858-151C-44FB-8B30-AB16DB82936D}" destId="{69895C86-1899-489F-8666-DBBE9D852509}" srcOrd="0" destOrd="0" presId="urn:microsoft.com/office/officeart/2005/8/layout/pyramid2"/>
    <dgm:cxn modelId="{3D0CB983-72DA-47B8-8D62-A3ACD4616C8B}" srcId="{15597BF2-A3AC-449C-A78E-6C952B9D032F}" destId="{AA1B49F7-6135-43DF-8C77-744D4E9FBF7C}" srcOrd="0" destOrd="0" parTransId="{84626F08-9C25-4584-93F1-98B4F22EEDA8}" sibTransId="{87BED6CB-D650-4A1F-8949-2607611DA553}"/>
    <dgm:cxn modelId="{680C8E95-ADB8-4835-86D4-FB32DF6C099C}" type="presOf" srcId="{15597BF2-A3AC-449C-A78E-6C952B9D032F}" destId="{2121475C-710A-4CB6-B2EC-32D55817665D}" srcOrd="0" destOrd="0" presId="urn:microsoft.com/office/officeart/2005/8/layout/pyramid2"/>
    <dgm:cxn modelId="{EE46539D-ECED-4FCC-92E0-01DD349FA784}" srcId="{15597BF2-A3AC-449C-A78E-6C952B9D032F}" destId="{91D341EA-F631-485E-B4E7-9093430CC723}" srcOrd="2" destOrd="0" parTransId="{34F6508E-33FD-400D-8322-AF107673D138}" sibTransId="{C9C548F9-6114-4464-9EE9-58F6095CA90D}"/>
    <dgm:cxn modelId="{A22880A6-A0DF-4B1B-9EA0-8A41EC4EA746}" type="presOf" srcId="{7AA0C4CE-FDF4-40EB-B3FA-3FFE60170855}" destId="{4837AABA-7DCA-4FBC-803B-3E572DB5AE9E}" srcOrd="0" destOrd="0" presId="urn:microsoft.com/office/officeart/2005/8/layout/pyramid2"/>
    <dgm:cxn modelId="{36C5E5CC-23CE-4EE7-817D-2C69159D8479}" srcId="{15597BF2-A3AC-449C-A78E-6C952B9D032F}" destId="{B46C1E23-620B-4EEA-A860-D688C191BB01}" srcOrd="7" destOrd="0" parTransId="{3DA7F4F7-5F11-4845-8B9D-B456968CD9C9}" sibTransId="{EB390C9B-84D7-4AF9-8674-B0C41DA072A0}"/>
    <dgm:cxn modelId="{61FBFFD5-41EE-4D74-95E2-D6FD6A36A3B8}" srcId="{15597BF2-A3AC-449C-A78E-6C952B9D032F}" destId="{7AA0C4CE-FDF4-40EB-B3FA-3FFE60170855}" srcOrd="5" destOrd="0" parTransId="{5B37AC49-AD69-4996-B460-3F78C21804B4}" sibTransId="{2724A240-18F2-4018-8BBE-BF1512807413}"/>
    <dgm:cxn modelId="{4598DFE5-2847-4494-85FF-C4AD523AA4D2}" type="presOf" srcId="{A63E2D1D-E654-4207-97D5-1F58F4CC85D4}" destId="{DA97E052-D91A-4923-9740-D22D8D4054C8}" srcOrd="0" destOrd="0" presId="urn:microsoft.com/office/officeart/2005/8/layout/pyramid2"/>
    <dgm:cxn modelId="{C6C19BF0-BE5D-4761-A73B-43ED02CC18FE}" srcId="{15597BF2-A3AC-449C-A78E-6C952B9D032F}" destId="{2DF4E801-2883-4D66-B091-E794018DFCA8}" srcOrd="4" destOrd="0" parTransId="{08D0F926-8B6B-4134-BC00-62733BDBF997}" sibTransId="{62C06A2E-2ECC-4410-A5F0-A2C5F15CC1CE}"/>
    <dgm:cxn modelId="{BD786953-7A60-44EC-9133-B3AD7D344081}" type="presParOf" srcId="{2121475C-710A-4CB6-B2EC-32D55817665D}" destId="{235FE701-6F4C-4EF0-AF34-BC52AE76E6FC}" srcOrd="0" destOrd="0" presId="urn:microsoft.com/office/officeart/2005/8/layout/pyramid2"/>
    <dgm:cxn modelId="{48B3FD4F-EEF5-4AA3-B43A-979649FB8BD1}" type="presParOf" srcId="{2121475C-710A-4CB6-B2EC-32D55817665D}" destId="{E1165539-7FEF-4ED2-BA3A-F31D46EA7DD5}" srcOrd="1" destOrd="0" presId="urn:microsoft.com/office/officeart/2005/8/layout/pyramid2"/>
    <dgm:cxn modelId="{9182A669-7C04-485F-8F32-EB6C2078F64D}" type="presParOf" srcId="{E1165539-7FEF-4ED2-BA3A-F31D46EA7DD5}" destId="{A8D4CB0E-9271-425B-AC59-5F75F6F8965D}" srcOrd="0" destOrd="0" presId="urn:microsoft.com/office/officeart/2005/8/layout/pyramid2"/>
    <dgm:cxn modelId="{1813CF9D-0084-4867-8ED0-9F1E17C55B5B}" type="presParOf" srcId="{E1165539-7FEF-4ED2-BA3A-F31D46EA7DD5}" destId="{7749E7F0-6DC9-43C5-8A54-26DC4981E1F9}" srcOrd="1" destOrd="0" presId="urn:microsoft.com/office/officeart/2005/8/layout/pyramid2"/>
    <dgm:cxn modelId="{47BE5C0A-CECA-4259-9BA9-63A642A31443}" type="presParOf" srcId="{E1165539-7FEF-4ED2-BA3A-F31D46EA7DD5}" destId="{0868361C-AAE1-4953-B725-E23208D29D04}" srcOrd="2" destOrd="0" presId="urn:microsoft.com/office/officeart/2005/8/layout/pyramid2"/>
    <dgm:cxn modelId="{177617FB-3FD4-4831-90DC-8FFADE5ED384}" type="presParOf" srcId="{E1165539-7FEF-4ED2-BA3A-F31D46EA7DD5}" destId="{EFE36D75-0240-4CD7-B594-A74A01F4EB17}" srcOrd="3" destOrd="0" presId="urn:microsoft.com/office/officeart/2005/8/layout/pyramid2"/>
    <dgm:cxn modelId="{BB690BF9-DBDC-4945-A25C-57F04678E397}" type="presParOf" srcId="{E1165539-7FEF-4ED2-BA3A-F31D46EA7DD5}" destId="{4C04B5FD-3D1D-43E7-AE61-AB65B8B49432}" srcOrd="4" destOrd="0" presId="urn:microsoft.com/office/officeart/2005/8/layout/pyramid2"/>
    <dgm:cxn modelId="{5EBAE916-6942-4832-9FC4-FAA583725B19}" type="presParOf" srcId="{E1165539-7FEF-4ED2-BA3A-F31D46EA7DD5}" destId="{0C2269DF-70C8-4B74-A618-C2E56104DAFC}" srcOrd="5" destOrd="0" presId="urn:microsoft.com/office/officeart/2005/8/layout/pyramid2"/>
    <dgm:cxn modelId="{3299073B-B0C7-4DA5-B671-EE89CC1852CF}" type="presParOf" srcId="{E1165539-7FEF-4ED2-BA3A-F31D46EA7DD5}" destId="{DA97E052-D91A-4923-9740-D22D8D4054C8}" srcOrd="6" destOrd="0" presId="urn:microsoft.com/office/officeart/2005/8/layout/pyramid2"/>
    <dgm:cxn modelId="{275C23CC-8970-46C9-9B89-50EF1E07FD51}" type="presParOf" srcId="{E1165539-7FEF-4ED2-BA3A-F31D46EA7DD5}" destId="{E6CF3E3E-431A-413B-B25F-22D20BC5E166}" srcOrd="7" destOrd="0" presId="urn:microsoft.com/office/officeart/2005/8/layout/pyramid2"/>
    <dgm:cxn modelId="{9765FEF3-5871-45F2-8E69-C285103EAC92}" type="presParOf" srcId="{E1165539-7FEF-4ED2-BA3A-F31D46EA7DD5}" destId="{A030C94E-5FF9-4269-8316-BC5DC18D153A}" srcOrd="8" destOrd="0" presId="urn:microsoft.com/office/officeart/2005/8/layout/pyramid2"/>
    <dgm:cxn modelId="{116DA577-5B52-49C5-B1EC-2FCDAEA7490E}" type="presParOf" srcId="{E1165539-7FEF-4ED2-BA3A-F31D46EA7DD5}" destId="{1D3E4487-5A9B-42A3-ABD2-8F39789D9F89}" srcOrd="9" destOrd="0" presId="urn:microsoft.com/office/officeart/2005/8/layout/pyramid2"/>
    <dgm:cxn modelId="{64D90289-A3BD-4F46-B3C5-999E3376B655}" type="presParOf" srcId="{E1165539-7FEF-4ED2-BA3A-F31D46EA7DD5}" destId="{4837AABA-7DCA-4FBC-803B-3E572DB5AE9E}" srcOrd="10" destOrd="0" presId="urn:microsoft.com/office/officeart/2005/8/layout/pyramid2"/>
    <dgm:cxn modelId="{E47D70B6-AEB8-44CF-8922-22C0997C5765}" type="presParOf" srcId="{E1165539-7FEF-4ED2-BA3A-F31D46EA7DD5}" destId="{59139DC9-97A5-40CF-B187-3CFBFECFAF03}" srcOrd="11" destOrd="0" presId="urn:microsoft.com/office/officeart/2005/8/layout/pyramid2"/>
    <dgm:cxn modelId="{30E7492C-53F5-428A-8381-BEFE1EF3AD75}" type="presParOf" srcId="{E1165539-7FEF-4ED2-BA3A-F31D46EA7DD5}" destId="{69895C86-1899-489F-8666-DBBE9D852509}" srcOrd="12" destOrd="0" presId="urn:microsoft.com/office/officeart/2005/8/layout/pyramid2"/>
    <dgm:cxn modelId="{E13F74CB-2AEB-4F0F-B042-34795650C287}" type="presParOf" srcId="{E1165539-7FEF-4ED2-BA3A-F31D46EA7DD5}" destId="{16F96ABD-1FF2-494A-ABC8-4B045115AA70}" srcOrd="13" destOrd="0" presId="urn:microsoft.com/office/officeart/2005/8/layout/pyramid2"/>
    <dgm:cxn modelId="{6EC2C8E2-B09A-45F5-9C0F-B5E53CE0CE32}" type="presParOf" srcId="{E1165539-7FEF-4ED2-BA3A-F31D46EA7DD5}" destId="{775B44B5-D3C6-4F2F-8788-8D21195DEC71}" srcOrd="14" destOrd="0" presId="urn:microsoft.com/office/officeart/2005/8/layout/pyramid2"/>
    <dgm:cxn modelId="{661A3475-9F14-491D-9C14-AC1FA1069C7A}" type="presParOf" srcId="{E1165539-7FEF-4ED2-BA3A-F31D46EA7DD5}" destId="{A9AC2C33-92CA-47C5-9238-4465CF639180}" srcOrd="1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FE701-6F4C-4EF0-AF34-BC52AE76E6FC}">
      <dsp:nvSpPr>
        <dsp:cNvPr id="0" name=""/>
        <dsp:cNvSpPr/>
      </dsp:nvSpPr>
      <dsp:spPr>
        <a:xfrm>
          <a:off x="1512371" y="0"/>
          <a:ext cx="4525963" cy="452596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4CB0E-9271-425B-AC59-5F75F6F8965D}">
      <dsp:nvSpPr>
        <dsp:cNvPr id="0" name=""/>
        <dsp:cNvSpPr/>
      </dsp:nvSpPr>
      <dsp:spPr>
        <a:xfrm>
          <a:off x="3775352" y="453038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Arduino UNO</a:t>
          </a:r>
          <a:endParaRPr lang="en-IN" sz="1500" kern="1200"/>
        </a:p>
      </dsp:txBody>
      <dsp:txXfrm>
        <a:off x="3794986" y="472672"/>
        <a:ext cx="2902607" cy="362941"/>
      </dsp:txXfrm>
    </dsp:sp>
    <dsp:sp modelId="{0868361C-AAE1-4953-B725-E23208D29D04}">
      <dsp:nvSpPr>
        <dsp:cNvPr id="0" name=""/>
        <dsp:cNvSpPr/>
      </dsp:nvSpPr>
      <dsp:spPr>
        <a:xfrm>
          <a:off x="3775352" y="905524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Node MCU</a:t>
          </a:r>
          <a:endParaRPr lang="en-IN" sz="1500" kern="1200"/>
        </a:p>
      </dsp:txBody>
      <dsp:txXfrm>
        <a:off x="3794986" y="925158"/>
        <a:ext cx="2902607" cy="362941"/>
      </dsp:txXfrm>
    </dsp:sp>
    <dsp:sp modelId="{4C04B5FD-3D1D-43E7-AE61-AB65B8B49432}">
      <dsp:nvSpPr>
        <dsp:cNvPr id="0" name=""/>
        <dsp:cNvSpPr/>
      </dsp:nvSpPr>
      <dsp:spPr>
        <a:xfrm>
          <a:off x="3775352" y="1358009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Gravity analog pH sensor</a:t>
          </a:r>
          <a:endParaRPr lang="en-IN" sz="1500" kern="1200"/>
        </a:p>
      </dsp:txBody>
      <dsp:txXfrm>
        <a:off x="3794986" y="1377643"/>
        <a:ext cx="2902607" cy="362941"/>
      </dsp:txXfrm>
    </dsp:sp>
    <dsp:sp modelId="{DA97E052-D91A-4923-9740-D22D8D4054C8}">
      <dsp:nvSpPr>
        <dsp:cNvPr id="0" name=""/>
        <dsp:cNvSpPr/>
      </dsp:nvSpPr>
      <dsp:spPr>
        <a:xfrm>
          <a:off x="3775352" y="1810495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DS18B20 temperature sensor</a:t>
          </a:r>
          <a:endParaRPr lang="en-IN" sz="1500" kern="1200"/>
        </a:p>
      </dsp:txBody>
      <dsp:txXfrm>
        <a:off x="3794986" y="1830129"/>
        <a:ext cx="2902607" cy="362941"/>
      </dsp:txXfrm>
    </dsp:sp>
    <dsp:sp modelId="{A030C94E-5FF9-4269-8316-BC5DC18D153A}">
      <dsp:nvSpPr>
        <dsp:cNvPr id="0" name=""/>
        <dsp:cNvSpPr/>
      </dsp:nvSpPr>
      <dsp:spPr>
        <a:xfrm>
          <a:off x="3775352" y="2262981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Soil moisture sensor</a:t>
          </a:r>
          <a:endParaRPr lang="en-IN" sz="1500" kern="1200"/>
        </a:p>
      </dsp:txBody>
      <dsp:txXfrm>
        <a:off x="3794986" y="2282615"/>
        <a:ext cx="2902607" cy="362941"/>
      </dsp:txXfrm>
    </dsp:sp>
    <dsp:sp modelId="{4837AABA-7DCA-4FBC-803B-3E572DB5AE9E}">
      <dsp:nvSpPr>
        <dsp:cNvPr id="0" name=""/>
        <dsp:cNvSpPr/>
      </dsp:nvSpPr>
      <dsp:spPr>
        <a:xfrm>
          <a:off x="3775352" y="2715467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Power supply</a:t>
          </a:r>
          <a:endParaRPr lang="en-IN" sz="1500" kern="1200"/>
        </a:p>
      </dsp:txBody>
      <dsp:txXfrm>
        <a:off x="3794986" y="2735101"/>
        <a:ext cx="2902607" cy="362941"/>
      </dsp:txXfrm>
    </dsp:sp>
    <dsp:sp modelId="{69895C86-1899-489F-8666-DBBE9D852509}">
      <dsp:nvSpPr>
        <dsp:cNvPr id="0" name=""/>
        <dsp:cNvSpPr/>
      </dsp:nvSpPr>
      <dsp:spPr>
        <a:xfrm>
          <a:off x="3775352" y="3167953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Jumpers</a:t>
          </a:r>
          <a:endParaRPr lang="en-IN" sz="1500" kern="1200"/>
        </a:p>
      </dsp:txBody>
      <dsp:txXfrm>
        <a:off x="3794986" y="3187587"/>
        <a:ext cx="2902607" cy="362941"/>
      </dsp:txXfrm>
    </dsp:sp>
    <dsp:sp modelId="{775B44B5-D3C6-4F2F-8788-8D21195DEC71}">
      <dsp:nvSpPr>
        <dsp:cNvPr id="0" name=""/>
        <dsp:cNvSpPr/>
      </dsp:nvSpPr>
      <dsp:spPr>
        <a:xfrm>
          <a:off x="3775352" y="3620438"/>
          <a:ext cx="2941875" cy="40220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Bread board</a:t>
          </a:r>
          <a:endParaRPr lang="en-IN" sz="1500" kern="1200"/>
        </a:p>
      </dsp:txBody>
      <dsp:txXfrm>
        <a:off x="3794986" y="3640072"/>
        <a:ext cx="2902607" cy="362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F66EE-879B-49B3-BADB-542AD85B8FA3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38AC8-332B-424A-81A8-B534568B5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8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38AC8-332B-424A-81A8-B534568B5C5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4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38AC8-332B-424A-81A8-B534568B5C5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61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B3E4BD3-AD27-47F7-914F-4F18C8F90322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8B4708B-3242-4DDE-939B-69A5E52BF85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772400" cy="12961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itchFamily="34" charset="0"/>
              </a:rPr>
              <a:t>Water Quality Monitoring System</a:t>
            </a:r>
            <a:br>
              <a:rPr lang="en-IN" dirty="0">
                <a:solidFill>
                  <a:srgbClr val="0070C0"/>
                </a:solidFill>
                <a:latin typeface="Arial Black" pitchFamily="34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Bahnschrift" pitchFamily="34" charset="0"/>
              </a:rPr>
              <a:t>Presented by</a:t>
            </a:r>
          </a:p>
          <a:p>
            <a:endParaRPr lang="en-US" dirty="0">
              <a:solidFill>
                <a:schemeClr val="tx1"/>
              </a:solidFill>
              <a:latin typeface="Bahnschrift" pitchFamily="34" charset="0"/>
            </a:endParaRPr>
          </a:p>
          <a:p>
            <a:r>
              <a:rPr lang="en-US"/>
              <a:t>                  SHINY GLADIS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-171400"/>
            <a:ext cx="7772400" cy="1395586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Algerian" pitchFamily="82" charset="0"/>
              </a:rPr>
              <a:t>Gravity Analog pH sensor</a:t>
            </a:r>
            <a:endParaRPr lang="en-IN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444" y="1916832"/>
            <a:ext cx="6400800" cy="475252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Analog Output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High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Accuracy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Easy to Use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Calibration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Wide Applications</a:t>
            </a:r>
            <a:endParaRPr lang="en-IN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916832"/>
            <a:ext cx="4392488" cy="27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u="sng" dirty="0">
                <a:latin typeface="Algerian" pitchFamily="82" charset="0"/>
              </a:rPr>
              <a:t>DS18B20 temperature sensor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19" y="1916832"/>
            <a:ext cx="519492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Calibration</a:t>
            </a:r>
            <a:endParaRPr lang="en-US" sz="2800" dirty="0"/>
          </a:p>
          <a:p>
            <a:r>
              <a:rPr lang="en-US" sz="2800" dirty="0"/>
              <a:t> </a:t>
            </a:r>
            <a:r>
              <a:rPr lang="en-US" sz="2800" b="1" dirty="0"/>
              <a:t>Temperature Measurement</a:t>
            </a:r>
          </a:p>
          <a:p>
            <a:r>
              <a:rPr lang="en-US" sz="2800" b="1" dirty="0"/>
              <a:t>Data Logging and Analysis</a:t>
            </a:r>
          </a:p>
          <a:p>
            <a:r>
              <a:rPr lang="en-US" sz="2800" b="1" dirty="0"/>
              <a:t>Environmental Monitoring</a:t>
            </a:r>
          </a:p>
          <a:p>
            <a:r>
              <a:rPr lang="en-US" sz="2800" b="1" dirty="0"/>
              <a:t>Energy Efficiency</a:t>
            </a:r>
          </a:p>
          <a:p>
            <a:r>
              <a:rPr lang="en-US" sz="2800" b="1" dirty="0"/>
              <a:t>Early Warning System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642570"/>
            <a:ext cx="2627784" cy="26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68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1470025"/>
          </a:xfrm>
        </p:spPr>
        <p:txBody>
          <a:bodyPr/>
          <a:lstStyle/>
          <a:p>
            <a:pPr lvl="0"/>
            <a:r>
              <a:rPr lang="en-US" sz="4000" u="sng" dirty="0">
                <a:latin typeface="Algerian" pitchFamily="82" charset="0"/>
              </a:rPr>
              <a:t>Soil Moisture Sensor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412776"/>
            <a:ext cx="6400800" cy="6048672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Groundwater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Flood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Irrigation Management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Watershed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Wetland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Aquatic Ecosystem Monitoring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Erosion Control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Water Conservation in Landscaping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Remote Sensing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484784"/>
            <a:ext cx="262006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5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476672"/>
            <a:ext cx="8229600" cy="1399032"/>
          </a:xfrm>
        </p:spPr>
        <p:txBody>
          <a:bodyPr>
            <a:normAutofit/>
          </a:bodyPr>
          <a:lstStyle/>
          <a:p>
            <a:pPr lvl="0"/>
            <a:r>
              <a:rPr lang="en-US" u="sng" dirty="0">
                <a:latin typeface="Algerian" pitchFamily="82" charset="0"/>
              </a:rPr>
              <a:t>Power supply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499176" cy="4525963"/>
          </a:xfrm>
        </p:spPr>
        <p:txBody>
          <a:bodyPr/>
          <a:lstStyle/>
          <a:p>
            <a:r>
              <a:rPr lang="en-US" b="1" dirty="0"/>
              <a:t>Low-Power Components:</a:t>
            </a:r>
          </a:p>
          <a:p>
            <a:pPr marL="0" indent="0">
              <a:buNone/>
            </a:pPr>
            <a:r>
              <a:rPr lang="en-US" sz="2800" dirty="0">
                <a:latin typeface="Baskerville Old Face" pitchFamily="18" charset="0"/>
              </a:rPr>
              <a:t>                Choose sensors, microcontrollers, and communication modules that are energy-efficient. Low-power components extend the system's battery life significantly, reducing the frequency of battery replacements or recharging.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66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8229600" cy="1399032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DISPLAY DEVICE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5482952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skerville Old Face" pitchFamily="18" charset="0"/>
              </a:rPr>
              <a:t>An android app is developed using the MIT app inverter tool.</a:t>
            </a:r>
          </a:p>
          <a:p>
            <a:r>
              <a:rPr lang="en-US" sz="2800" dirty="0">
                <a:latin typeface="Baskerville Old Face" pitchFamily="18" charset="0"/>
              </a:rPr>
              <a:t>This app provides a feature to </a:t>
            </a:r>
            <a:r>
              <a:rPr lang="en-US" sz="2800" dirty="0" err="1">
                <a:latin typeface="Baskerville Old Face" pitchFamily="18" charset="0"/>
              </a:rPr>
              <a:t>visualize,monitor</a:t>
            </a:r>
            <a:r>
              <a:rPr lang="en-US" sz="2800" dirty="0">
                <a:latin typeface="Baskerville Old Face" pitchFamily="18" charset="0"/>
              </a:rPr>
              <a:t> and analyze via mobile.  </a:t>
            </a:r>
            <a:endParaRPr lang="en-IN" sz="2800" dirty="0">
              <a:latin typeface="Baskerville Old Face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41" y="1988840"/>
            <a:ext cx="2583731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DF52-4EB1-4B1C-96DC-2731CAAE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-340253"/>
            <a:ext cx="8229600" cy="1399032"/>
          </a:xfrm>
        </p:spPr>
        <p:txBody>
          <a:bodyPr/>
          <a:lstStyle/>
          <a:p>
            <a:r>
              <a:rPr lang="en-US" dirty="0"/>
              <a:t>Python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F75A-BFD1-4385-B1B3-847E0494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4" y="1268760"/>
            <a:ext cx="8229600" cy="4572000"/>
          </a:xfrm>
        </p:spPr>
        <p:txBody>
          <a:bodyPr>
            <a:noAutofit/>
          </a:bodyPr>
          <a:lstStyle/>
          <a:p>
            <a:r>
              <a:rPr lang="en-IN" sz="800" dirty="0"/>
              <a:t>import random</a:t>
            </a:r>
          </a:p>
          <a:p>
            <a:r>
              <a:rPr lang="en-IN" sz="800" dirty="0"/>
              <a:t>import time</a:t>
            </a:r>
          </a:p>
          <a:p>
            <a:r>
              <a:rPr lang="en-IN" sz="800" dirty="0"/>
              <a:t>import </a:t>
            </a:r>
            <a:r>
              <a:rPr lang="en-IN" sz="800" dirty="0" err="1"/>
              <a:t>matplotlib.pyplot</a:t>
            </a:r>
            <a:r>
              <a:rPr lang="en-IN" sz="800" dirty="0"/>
              <a:t> as </a:t>
            </a:r>
            <a:r>
              <a:rPr lang="en-IN" sz="800" dirty="0" err="1"/>
              <a:t>plt</a:t>
            </a:r>
            <a:endParaRPr lang="en-IN" sz="800" dirty="0"/>
          </a:p>
          <a:p>
            <a:endParaRPr lang="en-IN" sz="800" dirty="0"/>
          </a:p>
          <a:p>
            <a:r>
              <a:rPr lang="en-IN" sz="800" dirty="0"/>
              <a:t>class </a:t>
            </a:r>
            <a:r>
              <a:rPr lang="en-IN" sz="800" dirty="0" err="1"/>
              <a:t>WaterQualityMonitor</a:t>
            </a:r>
            <a:r>
              <a:rPr lang="en-IN" sz="800" dirty="0"/>
              <a:t>:</a:t>
            </a:r>
          </a:p>
          <a:p>
            <a:r>
              <a:rPr lang="en-IN" sz="800" dirty="0"/>
              <a:t>    def __</a:t>
            </a:r>
            <a:r>
              <a:rPr lang="en-IN" sz="800" dirty="0" err="1"/>
              <a:t>init</a:t>
            </a:r>
            <a:r>
              <a:rPr lang="en-IN" sz="800" dirty="0"/>
              <a:t>__(self):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self.timestamps</a:t>
            </a:r>
            <a:r>
              <a:rPr lang="en-IN" sz="800" dirty="0"/>
              <a:t> = []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self.ph_values</a:t>
            </a:r>
            <a:r>
              <a:rPr lang="en-IN" sz="800" dirty="0"/>
              <a:t> = []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self.turbidity_values</a:t>
            </a:r>
            <a:r>
              <a:rPr lang="en-IN" sz="800" dirty="0"/>
              <a:t> = []</a:t>
            </a:r>
          </a:p>
          <a:p>
            <a:endParaRPr lang="en-IN" sz="800" dirty="0"/>
          </a:p>
          <a:p>
            <a:r>
              <a:rPr lang="en-IN" sz="800" dirty="0"/>
              <a:t>    def </a:t>
            </a:r>
            <a:r>
              <a:rPr lang="en-IN" sz="800" dirty="0" err="1"/>
              <a:t>collect_data</a:t>
            </a:r>
            <a:r>
              <a:rPr lang="en-IN" sz="800" dirty="0"/>
              <a:t>(self):</a:t>
            </a:r>
          </a:p>
          <a:p>
            <a:r>
              <a:rPr lang="en-IN" sz="800" dirty="0"/>
              <a:t>        while True:</a:t>
            </a:r>
          </a:p>
          <a:p>
            <a:r>
              <a:rPr lang="en-IN" sz="800" dirty="0"/>
              <a:t>            timestamp = </a:t>
            </a:r>
            <a:r>
              <a:rPr lang="en-IN" sz="800" dirty="0" err="1"/>
              <a:t>time.strftime</a:t>
            </a:r>
            <a:r>
              <a:rPr lang="en-IN" sz="800" dirty="0"/>
              <a:t>("%Y-%m-%d %H:%M:%S")</a:t>
            </a:r>
          </a:p>
          <a:p>
            <a:r>
              <a:rPr lang="en-IN" sz="800" dirty="0"/>
              <a:t>            # Simulate sensor data (replace with actual sensor readings)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ph</a:t>
            </a:r>
            <a:r>
              <a:rPr lang="en-IN" sz="800" dirty="0"/>
              <a:t> = round(</a:t>
            </a:r>
            <a:r>
              <a:rPr lang="en-IN" sz="800" dirty="0" err="1"/>
              <a:t>random.uniform</a:t>
            </a:r>
            <a:r>
              <a:rPr lang="en-IN" sz="800" dirty="0"/>
              <a:t>(6.5, 8.5), 2)</a:t>
            </a:r>
          </a:p>
          <a:p>
            <a:r>
              <a:rPr lang="en-IN" sz="800" dirty="0"/>
              <a:t>            turbidity = round(</a:t>
            </a:r>
            <a:r>
              <a:rPr lang="en-IN" sz="800" dirty="0" err="1"/>
              <a:t>random.uniform</a:t>
            </a:r>
            <a:r>
              <a:rPr lang="en-IN" sz="800" dirty="0"/>
              <a:t>(0.1, 50.0), 2)</a:t>
            </a:r>
          </a:p>
          <a:p>
            <a:r>
              <a:rPr lang="en-IN" sz="800" dirty="0"/>
              <a:t>            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self.timestamps.append</a:t>
            </a:r>
            <a:r>
              <a:rPr lang="en-IN" sz="800" dirty="0"/>
              <a:t>(timestamp)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self.ph_values.append</a:t>
            </a:r>
            <a:r>
              <a:rPr lang="en-IN" sz="800" dirty="0"/>
              <a:t>(</a:t>
            </a:r>
            <a:r>
              <a:rPr lang="en-IN" sz="800" dirty="0" err="1"/>
              <a:t>ph</a:t>
            </a:r>
            <a:r>
              <a:rPr lang="en-IN" sz="800" dirty="0"/>
              <a:t>)</a:t>
            </a:r>
          </a:p>
          <a:p>
            <a:r>
              <a:rPr lang="en-IN" sz="800" dirty="0"/>
              <a:t>            </a:t>
            </a:r>
            <a:r>
              <a:rPr lang="en-IN" sz="800" dirty="0" err="1"/>
              <a:t>self.turbidity_values.append</a:t>
            </a:r>
            <a:r>
              <a:rPr lang="en-IN" sz="800" dirty="0"/>
              <a:t>(turbidity)</a:t>
            </a:r>
          </a:p>
          <a:p>
            <a:endParaRPr lang="en-IN" sz="800" dirty="0"/>
          </a:p>
          <a:p>
            <a:r>
              <a:rPr lang="en-IN" sz="800" dirty="0"/>
              <a:t>            </a:t>
            </a:r>
            <a:r>
              <a:rPr lang="en-IN" sz="800" dirty="0" err="1"/>
              <a:t>time.sleep</a:t>
            </a:r>
            <a:r>
              <a:rPr lang="en-IN" sz="800" dirty="0"/>
              <a:t>(5)  # Simulate data collection every 5 seconds</a:t>
            </a:r>
          </a:p>
          <a:p>
            <a:endParaRPr lang="en-IN" sz="800" dirty="0"/>
          </a:p>
          <a:p>
            <a:r>
              <a:rPr lang="en-IN" sz="800" dirty="0"/>
              <a:t>    def </a:t>
            </a:r>
            <a:r>
              <a:rPr lang="en-IN" sz="800" dirty="0" err="1"/>
              <a:t>plot_data</a:t>
            </a:r>
            <a:r>
              <a:rPr lang="en-IN" sz="800" dirty="0"/>
              <a:t>(self):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plt.figure</a:t>
            </a:r>
            <a:r>
              <a:rPr lang="en-IN" sz="800" dirty="0"/>
              <a:t>(</a:t>
            </a:r>
            <a:r>
              <a:rPr lang="en-IN" sz="800" dirty="0" err="1"/>
              <a:t>figsize</a:t>
            </a:r>
            <a:r>
              <a:rPr lang="en-IN" sz="800" dirty="0"/>
              <a:t>=(12, 6))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plt.plot</a:t>
            </a:r>
            <a:r>
              <a:rPr lang="en-IN" sz="800" dirty="0"/>
              <a:t>(</a:t>
            </a:r>
            <a:r>
              <a:rPr lang="en-IN" sz="800" dirty="0" err="1"/>
              <a:t>self.timestamps</a:t>
            </a:r>
            <a:r>
              <a:rPr lang="en-IN" sz="800" dirty="0"/>
              <a:t>, </a:t>
            </a:r>
            <a:r>
              <a:rPr lang="en-IN" sz="800" dirty="0" err="1"/>
              <a:t>self.ph_values</a:t>
            </a:r>
            <a:r>
              <a:rPr lang="en-IN" sz="800" dirty="0"/>
              <a:t>, label='pH')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plt.plot</a:t>
            </a:r>
            <a:r>
              <a:rPr lang="en-IN" sz="800" dirty="0"/>
              <a:t>(</a:t>
            </a:r>
            <a:r>
              <a:rPr lang="en-IN" sz="800" dirty="0" err="1"/>
              <a:t>self.timestamps</a:t>
            </a:r>
            <a:r>
              <a:rPr lang="en-IN" sz="800" dirty="0"/>
              <a:t>, </a:t>
            </a:r>
            <a:r>
              <a:rPr lang="en-IN" sz="800" dirty="0" err="1"/>
              <a:t>self.turbidity_values</a:t>
            </a:r>
            <a:r>
              <a:rPr lang="en-IN" sz="800" dirty="0"/>
              <a:t>, label='Turbidity')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plt.xlabel</a:t>
            </a:r>
            <a:r>
              <a:rPr lang="en-IN" sz="800" dirty="0"/>
              <a:t>('Timestamp')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plt.ylabel</a:t>
            </a:r>
            <a:r>
              <a:rPr lang="en-IN" sz="800" dirty="0"/>
              <a:t>('Value')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plt.title</a:t>
            </a:r>
            <a:r>
              <a:rPr lang="en-IN" sz="800" dirty="0"/>
              <a:t>('Water Quality Monitoring')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plt.legend</a:t>
            </a:r>
            <a:r>
              <a:rPr lang="en-IN" sz="800" dirty="0"/>
              <a:t>()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plt.xticks</a:t>
            </a:r>
            <a:r>
              <a:rPr lang="en-IN" sz="800" dirty="0"/>
              <a:t>(rotation=45)</a:t>
            </a:r>
          </a:p>
          <a:p>
            <a:r>
              <a:rPr lang="en-IN" sz="800" dirty="0"/>
              <a:t>        </a:t>
            </a:r>
            <a:r>
              <a:rPr lang="en-IN" sz="800" dirty="0" err="1"/>
              <a:t>plt.show</a:t>
            </a:r>
            <a:r>
              <a:rPr lang="en-IN" sz="800" dirty="0"/>
              <a:t>()</a:t>
            </a:r>
          </a:p>
          <a:p>
            <a:endParaRPr lang="en-IN" sz="800" dirty="0"/>
          </a:p>
          <a:p>
            <a:r>
              <a:rPr lang="en-IN" sz="800" dirty="0"/>
              <a:t>if __name__ == "__main__":</a:t>
            </a:r>
          </a:p>
          <a:p>
            <a:r>
              <a:rPr lang="en-IN" sz="800" dirty="0"/>
              <a:t>    monitor = </a:t>
            </a:r>
            <a:r>
              <a:rPr lang="en-IN" sz="800" dirty="0" err="1"/>
              <a:t>WaterQualityMonitor</a:t>
            </a:r>
            <a:r>
              <a:rPr lang="en-IN" sz="800" dirty="0"/>
              <a:t>()</a:t>
            </a:r>
          </a:p>
          <a:p>
            <a:r>
              <a:rPr lang="en-IN" sz="800" dirty="0"/>
              <a:t>    </a:t>
            </a:r>
            <a:r>
              <a:rPr lang="en-IN" sz="800" dirty="0" err="1"/>
              <a:t>monitor.collect_data</a:t>
            </a:r>
            <a:r>
              <a:rPr lang="en-IN" sz="800" dirty="0"/>
              <a:t>()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53875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D748-9088-4879-882E-618F54F7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81B18-6A5C-4777-8179-F1BC61106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05" y="1882775"/>
            <a:ext cx="5274790" cy="4572000"/>
          </a:xfrm>
        </p:spPr>
      </p:pic>
    </p:spTree>
    <p:extLst>
      <p:ext uri="{BB962C8B-B14F-4D97-AF65-F5344CB8AC3E}">
        <p14:creationId xmlns:p14="http://schemas.microsoft.com/office/powerpoint/2010/main" val="347266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CE6E-7DD7-452F-805A-54A24476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8560" y="28715"/>
            <a:ext cx="7859216" cy="1399032"/>
          </a:xfrm>
        </p:spPr>
        <p:txBody>
          <a:bodyPr>
            <a:normAutofit/>
          </a:bodyPr>
          <a:lstStyle/>
          <a:p>
            <a:r>
              <a:rPr lang="en-US" sz="2800" dirty="0"/>
              <a:t>Water monitoring has various uses: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803A-91CD-4F07-9018-096E9C237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1. Irrigation Management: Monitoring water quality helps farmers ensure that the water used for irrigation is suitable for crop growth. It can detect harmful substances like salinity or contaminants that might harm corps</a:t>
            </a:r>
          </a:p>
          <a:p>
            <a:r>
              <a:rPr lang="en-US" sz="1800" dirty="0"/>
              <a:t>2. Soil Health: Water quality affects the health of the soil. Monitoring helps farmers maintain the proper balance of nutrients and prevent soil degradation due to excess salts or toxins in the </a:t>
            </a:r>
            <a:r>
              <a:rPr lang="en-US" sz="1800" dirty="0" err="1"/>
              <a:t>water.arm</a:t>
            </a:r>
            <a:r>
              <a:rPr lang="en-US" sz="1800" dirty="0"/>
              <a:t> crops.</a:t>
            </a:r>
          </a:p>
          <a:p>
            <a:r>
              <a:rPr lang="en-US" sz="1800" dirty="0"/>
              <a:t>3. Livestock Health: Water quality is crucial for the health of farm animals. Monitoring ensures that the water provided to livestock is free from harmful substances and pathogens.</a:t>
            </a:r>
          </a:p>
          <a:p>
            <a:r>
              <a:rPr lang="en-US" sz="1800" dirty="0"/>
              <a:t>4. Environmental Protection: It helps prevent pollution of nearby water bodies, as runoff from agricultural areas can contain fertilizers, pesticides, and sediment. Monitoring ensures compliance with environmental regulations.</a:t>
            </a:r>
          </a:p>
          <a:p>
            <a:r>
              <a:rPr lang="en-US" sz="1800" dirty="0"/>
              <a:t>5. Crop Protection: Detecting contaminants and pathogens in irrigation water can prevent diseases in crops, reducing the need for costly treatments.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237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EE9D25-587F-4595-87B5-A7065F578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692696"/>
            <a:ext cx="8128000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7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65104" y="1340768"/>
            <a:ext cx="1080120" cy="1829761"/>
          </a:xfrm>
        </p:spPr>
        <p:txBody>
          <a:bodyPr>
            <a:normAutofit/>
          </a:bodyPr>
          <a:lstStyle/>
          <a:p>
            <a:endParaRPr lang="en-IN" sz="32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-4068960" y="3429000"/>
            <a:ext cx="72008" cy="11997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308104"/>
            <a:ext cx="38884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lgerian" pitchFamily="82" charset="0"/>
              </a:rPr>
              <a:t>Design Thinking :</a:t>
            </a:r>
            <a:endParaRPr lang="en-IN" sz="32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615" y="141277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1. Project Objective 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420888"/>
            <a:ext cx="8352928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2000" dirty="0">
                <a:latin typeface="Bodoni MT" pitchFamily="18" charset="0"/>
              </a:rPr>
              <a:t>  *  Agriculture is the backbone of our country and it is very important </a:t>
            </a:r>
          </a:p>
          <a:p>
            <a:pPr algn="just"/>
            <a:r>
              <a:rPr lang="en-US" sz="2000" dirty="0">
                <a:latin typeface="Bodoni MT" pitchFamily="18" charset="0"/>
              </a:rPr>
              <a:t>to know the parameter of soil and water for efficient harvesting. </a:t>
            </a:r>
          </a:p>
          <a:p>
            <a:pPr algn="just"/>
            <a:r>
              <a:rPr lang="en-US" sz="2000" dirty="0">
                <a:latin typeface="Bodoni MT" pitchFamily="18" charset="0"/>
              </a:rPr>
              <a:t> The various parameters that can be </a:t>
            </a:r>
            <a:r>
              <a:rPr lang="en-US" sz="2000" dirty="0" err="1">
                <a:latin typeface="Bodoni MT" pitchFamily="18" charset="0"/>
              </a:rPr>
              <a:t>monitered</a:t>
            </a:r>
            <a:r>
              <a:rPr lang="en-US" sz="2000" dirty="0">
                <a:latin typeface="Bodoni MT" pitchFamily="18" charset="0"/>
              </a:rPr>
              <a:t> are Soil moisture, pH level</a:t>
            </a:r>
          </a:p>
          <a:p>
            <a:pPr algn="just"/>
            <a:r>
              <a:rPr lang="en-US" sz="2000" dirty="0">
                <a:latin typeface="Bodoni MT" pitchFamily="18" charset="0"/>
              </a:rPr>
              <a:t>of water, Temperature , etc. </a:t>
            </a:r>
          </a:p>
          <a:p>
            <a:pPr algn="just"/>
            <a:r>
              <a:rPr lang="en-US" sz="2000" dirty="0">
                <a:latin typeface="Bodoni MT" pitchFamily="18" charset="0"/>
              </a:rPr>
              <a:t>*  We previously measured these  parameters in different tutorials but today we will not only combining them but also  display them on a webpage so that can be monitored from any wherein the world.</a:t>
            </a:r>
          </a:p>
          <a:p>
            <a:pPr algn="just"/>
            <a:r>
              <a:rPr lang="en-US" sz="2000" dirty="0">
                <a:latin typeface="Bodoni MT" pitchFamily="18" charset="0"/>
              </a:rPr>
              <a:t> </a:t>
            </a:r>
            <a:endParaRPr lang="en-IN" sz="2000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7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1" y="1862827"/>
            <a:ext cx="79208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sz="2000" dirty="0">
              <a:latin typeface="Bodoni MT" pitchFamily="18" charset="0"/>
            </a:endParaRPr>
          </a:p>
          <a:p>
            <a:endParaRPr lang="en-IN" sz="2000" dirty="0">
              <a:latin typeface="Bodoni MT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2.IOT SENSOR DESIGN </a:t>
            </a:r>
            <a:r>
              <a:rPr lang="en-US" sz="3200" dirty="0">
                <a:latin typeface="Arial Black" pitchFamily="34" charset="0"/>
              </a:rPr>
              <a:t>:</a:t>
            </a:r>
            <a:endParaRPr lang="en-IN" sz="3200" dirty="0">
              <a:latin typeface="Arial Black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Analog pH sensor is designed to measure the pH value of a solution and show the acidity or alkalinity of the substance.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It is commonly used in various applications such as agriculture , waste water treatment , Industries ,   environmental monitoring, etc.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 The module has an on-board voltages regulator chip which supports the wide voltage supply of 3.3-5.5V DC which is compatible with 5V and 3.3V of any control board like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Ardino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 We previously used a PH sensor with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Ardino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to measure the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Ph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values of liquid solution.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50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IN" sz="2800" dirty="0">
              <a:latin typeface="Bodoni MT" pitchFamily="18" charset="0"/>
            </a:endParaRP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DS18B20 is a single wire temperature sensor, as this can be interfaced with microcontroller or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Arduino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using single data wire 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This  is available in a waterproof and Non-waterproof format.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3.REAL TIME TRANSIT INFORMATION PLATFORM :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7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08011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alibri" pitchFamily="34" charset="0"/>
                <a:cs typeface="Calibri" pitchFamily="34" charset="0"/>
              </a:rPr>
              <a:t>4.INTEGRATION APPROACH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88840"/>
            <a:ext cx="7772400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An HTML page for this water monitoring system using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IoT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is created which has HTML table to show pH value, temperature and soil moisture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Check for valid JSON data reception ,  from the transmitter side  data assigned to individual variables  and appended in the HTML webpage for real time display</a:t>
            </a:r>
          </a:p>
          <a:p>
            <a:pPr algn="l"/>
            <a:r>
              <a:rPr lang="en-US" sz="2800" dirty="0">
                <a:latin typeface="Calibri" pitchFamily="34" charset="0"/>
                <a:cs typeface="Calibri" pitchFamily="34" charset="0"/>
              </a:rPr>
              <a:t>        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9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5.BLOCK DIAGRAM</a:t>
            </a: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8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2"/>
          <p:cNvSpPr>
            <a:spLocks noGrp="1"/>
          </p:cNvSpPr>
          <p:nvPr>
            <p:ph type="title"/>
          </p:nvPr>
        </p:nvSpPr>
        <p:spPr>
          <a:xfrm>
            <a:off x="2627784" y="-181246"/>
            <a:ext cx="3621088" cy="14176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BLOCK</a:t>
            </a:r>
            <a:r>
              <a:rPr lang="en-US" sz="28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Bauhaus 93" pitchFamily="82" charset="0"/>
                <a:cs typeface="Calibri" pitchFamily="34" charset="0"/>
              </a:rPr>
              <a:t>DIAGRAM</a:t>
            </a:r>
            <a:endParaRPr lang="en-IN" sz="2800" dirty="0">
              <a:solidFill>
                <a:srgbClr val="0070C0"/>
              </a:solidFill>
              <a:latin typeface="Bauhaus 93" pitchFamily="82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0108" y="1239255"/>
            <a:ext cx="396044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lgerian" pitchFamily="82" charset="0"/>
              </a:rPr>
              <a:t>Input Module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948110" y="1239255"/>
            <a:ext cx="3513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itchFamily="82" charset="0"/>
              </a:rPr>
              <a:t>OUTPUT MODULE</a:t>
            </a:r>
            <a:endParaRPr lang="en-IN" sz="32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2348880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POWER SUPPLY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BREAD BOARD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ARDUINO UNO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NODE MCU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JUMPERS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2348880"/>
            <a:ext cx="385913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GRAVITY ANALOG  pH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DS18B20 TEMPERATURE </a:t>
            </a:r>
            <a:r>
              <a:rPr lang="en-US" sz="2400" dirty="0"/>
              <a:t>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SOIL MOISTURE SENSOR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DISPLAY  DEVICE(MOBILE)</a:t>
            </a:r>
          </a:p>
        </p:txBody>
      </p:sp>
    </p:spTree>
    <p:extLst>
      <p:ext uri="{BB962C8B-B14F-4D97-AF65-F5344CB8AC3E}">
        <p14:creationId xmlns:p14="http://schemas.microsoft.com/office/powerpoint/2010/main" val="318500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-735013"/>
            <a:ext cx="3955976" cy="1470025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Arduino UNO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652577"/>
            <a:ext cx="6400800" cy="4824536"/>
          </a:xfrm>
        </p:spPr>
        <p:txBody>
          <a:bodyPr>
            <a:normAutofit/>
          </a:bodyPr>
          <a:lstStyle/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Collection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Processing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Data Logging</a:t>
            </a: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Wireless Communication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Automation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User Interface:</a:t>
            </a:r>
            <a:endParaRPr lang="en-US" sz="2600" dirty="0">
              <a:solidFill>
                <a:schemeClr val="tx1"/>
              </a:solidFill>
            </a:endParaRPr>
          </a:p>
          <a:p>
            <a:pPr marL="685800" indent="-685800" algn="l">
              <a:buFont typeface="Arial" pitchFamily="34" charset="0"/>
              <a:buChar char="•"/>
            </a:pPr>
            <a:r>
              <a:rPr lang="en-US" sz="2600" b="1" dirty="0">
                <a:solidFill>
                  <a:schemeClr val="tx1"/>
                </a:solidFill>
              </a:rPr>
              <a:t>Low-Power Mode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783" y="1556792"/>
            <a:ext cx="279005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530" y="-735013"/>
            <a:ext cx="3019872" cy="1470025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Node</a:t>
            </a:r>
            <a:r>
              <a:rPr lang="en-US" sz="4000" dirty="0">
                <a:latin typeface="Algerian" pitchFamily="82" charset="0"/>
              </a:rPr>
              <a:t> </a:t>
            </a:r>
            <a:r>
              <a:rPr lang="en-US" sz="4000" u="sng" dirty="0">
                <a:latin typeface="Algerian" pitchFamily="82" charset="0"/>
              </a:rPr>
              <a:t>MCU</a:t>
            </a:r>
            <a:endParaRPr lang="en-IN" sz="4000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030" y="1772816"/>
            <a:ext cx="4840042" cy="489654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Sensor Interface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Data Collection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</a:rPr>
              <a:t>WirelessCommunication</a:t>
            </a:r>
            <a:endParaRPr lang="en-US" sz="2800" b="1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Data Logging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Remote Monitoring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Real-time Alerts</a:t>
            </a:r>
          </a:p>
          <a:p>
            <a:endParaRPr lang="en-US" dirty="0"/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25649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44824"/>
            <a:ext cx="235687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6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216</TotalTime>
  <Words>963</Words>
  <Application>Microsoft Office PowerPoint</Application>
  <PresentationFormat>On-screen Show (4:3)</PresentationFormat>
  <Paragraphs>140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Algerian</vt:lpstr>
      <vt:lpstr>Arial</vt:lpstr>
      <vt:lpstr>Arial Black</vt:lpstr>
      <vt:lpstr>Bahnschrift</vt:lpstr>
      <vt:lpstr>Baskerville Old Face</vt:lpstr>
      <vt:lpstr>Bauhaus 93</vt:lpstr>
      <vt:lpstr>Bodoni MT</vt:lpstr>
      <vt:lpstr>Calibri</vt:lpstr>
      <vt:lpstr>Century Gothic</vt:lpstr>
      <vt:lpstr>Verdana</vt:lpstr>
      <vt:lpstr>Wingdings</vt:lpstr>
      <vt:lpstr>Wingdings 2</vt:lpstr>
      <vt:lpstr>Verve</vt:lpstr>
      <vt:lpstr>Water Quality Monitoring System </vt:lpstr>
      <vt:lpstr>PowerPoint Presentation</vt:lpstr>
      <vt:lpstr>2.IOT SENSOR DESIGN :</vt:lpstr>
      <vt:lpstr>3.REAL TIME TRANSIT INFORMATION PLATFORM :</vt:lpstr>
      <vt:lpstr>4.INTEGRATION APPROACH</vt:lpstr>
      <vt:lpstr>5.BLOCK DIAGRAM</vt:lpstr>
      <vt:lpstr>BLOCK DIAGRAM</vt:lpstr>
      <vt:lpstr>Arduino UNO</vt:lpstr>
      <vt:lpstr>Node MCU</vt:lpstr>
      <vt:lpstr>Gravity Analog pH sensor</vt:lpstr>
      <vt:lpstr>DS18B20 temperature sensor </vt:lpstr>
      <vt:lpstr>Soil Moisture Sensor </vt:lpstr>
      <vt:lpstr>Power supply </vt:lpstr>
      <vt:lpstr>DISPLAY DEVICE</vt:lpstr>
      <vt:lpstr>Python code</vt:lpstr>
      <vt:lpstr>OUTPUT  </vt:lpstr>
      <vt:lpstr>Water monitoring has various uses: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Monitoring System</dc:title>
  <dc:creator>ADMIN</dc:creator>
  <cp:lastModifiedBy>21ECE043 S.Renukadevi</cp:lastModifiedBy>
  <cp:revision>20</cp:revision>
  <dcterms:created xsi:type="dcterms:W3CDTF">2023-10-11T04:38:03Z</dcterms:created>
  <dcterms:modified xsi:type="dcterms:W3CDTF">2023-11-01T05:30:53Z</dcterms:modified>
</cp:coreProperties>
</file>