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398" r:id="rId2"/>
    <p:sldId id="403" r:id="rId3"/>
    <p:sldId id="404" r:id="rId4"/>
    <p:sldId id="405" r:id="rId5"/>
    <p:sldId id="400" r:id="rId6"/>
    <p:sldId id="401" r:id="rId7"/>
    <p:sldId id="39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8" autoAdjust="0"/>
    <p:restoredTop sz="94660"/>
  </p:normalViewPr>
  <p:slideViewPr>
    <p:cSldViewPr>
      <p:cViewPr varScale="1">
        <p:scale>
          <a:sx n="77" d="100"/>
          <a:sy n="77" d="100"/>
        </p:scale>
        <p:origin x="8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821736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DOMAIN: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752600"/>
            <a:ext cx="7172326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Laplace domain or the S-domain is a way to transform systems into 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form so we can easily solve them!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practice, it allows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to easily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such as differential equations.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represents systems in a compact transfer function form.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http://lpsa.swarthmore.edu/LaplaceXform/FwdLaplace/Funcs/img55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06" y="3780600"/>
            <a:ext cx="2131992" cy="558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5043514" y="3742005"/>
            <a:ext cx="2733621" cy="714737"/>
            <a:chOff x="7539063" y="3888954"/>
            <a:chExt cx="3644827" cy="952982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8458998" y="3985823"/>
              <a:ext cx="1556535" cy="77641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indent="0" algn="ctr" defTabSz="914377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 b="1">
                  <a:solidFill>
                    <a:schemeClr val="lt1"/>
                  </a:solidFill>
                </a:defRPr>
              </a:lvl1pPr>
              <a:lvl2pPr marL="742932" indent="-285744" defTabSz="914377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lt1"/>
                  </a:solidFill>
                </a:defRPr>
              </a:lvl2pPr>
              <a:lvl3pPr marL="1142971" indent="-228594" defTabSz="914377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lt1"/>
                  </a:solidFill>
                </a:defRPr>
              </a:lvl3pPr>
              <a:lvl4pPr marL="1600160" indent="-228594" defTabSz="914377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lt1"/>
                  </a:solidFill>
                </a:defRPr>
              </a:lvl4pPr>
              <a:lvl5pPr marL="2057349" indent="-228594" defTabSz="914377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lt1"/>
                  </a:solidFill>
                </a:defRPr>
              </a:lvl5pPr>
              <a:lvl6pPr marL="2514537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6pPr>
              <a:lvl7pPr marL="2971726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7pPr>
              <a:lvl8pPr marL="3428914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8pPr>
              <a:lvl9pPr marL="3886103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dirty="0"/>
                <a:t>TRANSFER FUNCTION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7550091" y="4399542"/>
              <a:ext cx="893051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10012058" y="4399542"/>
              <a:ext cx="979738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0126495" y="3950862"/>
                  <a:ext cx="929059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495" y="3950862"/>
                  <a:ext cx="8653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1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617347" y="3888954"/>
                  <a:ext cx="922902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347" y="3888954"/>
                  <a:ext cx="858633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4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7539063" y="4441827"/>
                  <a:ext cx="997196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𝐼𝑁𝑃𝑈𝑇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063" y="4441827"/>
                  <a:ext cx="9383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992196" y="4441827"/>
                  <a:ext cx="119169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𝑂𝑈𝑇𝑃𝑈𝑇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195" y="4441827"/>
                  <a:ext cx="11339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821736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DOMAIN: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-3169087"/>
            <a:ext cx="7086600" cy="371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Laplace domain or the S-domain is a way to transform systems into a linear form so we can easily solve them!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f(t), which is a function of time, is transformed to a function F(s).  The function F(s) is a function of the Laplace variable, "s."  We call this a 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Laplace domain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function.  So the Laplace Transform takes a time domain function, f(t), and converts it into a Laplace domain function, F(s).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a lowercase letter for the function in the time domain, and un uppercase letter in the Laplace domain.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say that F(s) is the Laplace Transform of f(t),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4339" y="1600200"/>
            <a:ext cx="77624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 f(t), which is a function of time, is transformed to a function F(s).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 F(s) is a function of the Laplace variable, "s."  </a:t>
            </a:r>
            <a:r>
              <a:rPr lang="en-US" dirty="0" smtClean="0"/>
              <a:t>We </a:t>
            </a:r>
            <a:r>
              <a:rPr lang="en-US" dirty="0"/>
              <a:t>call this a Laplace domain function.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Laplace </a:t>
            </a:r>
            <a:r>
              <a:rPr lang="en-US" dirty="0"/>
              <a:t>Transform takes a time domain function, f(t), and converts it into a Laplace domain function, F(s).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say that F(s) is the Laplace Transform of f(t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f(t</a:t>
            </a:r>
            <a:r>
              <a:rPr lang="en-US" dirty="0"/>
              <a:t>) is the inverse Laplace Transform of F(s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   </a:t>
            </a:r>
          </a:p>
          <a:p>
            <a:r>
              <a:rPr lang="en-US" dirty="0" smtClean="0"/>
              <a:t>           </a:t>
            </a:r>
            <a:endParaRPr lang="en-US" dirty="0"/>
          </a:p>
        </p:txBody>
      </p:sp>
      <p:pic>
        <p:nvPicPr>
          <p:cNvPr id="14" name="Picture 13" descr="http://lpsa.swarthmore.edu/LaplaceXform/FwdLaplace/Funcs/img5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67" y="4303155"/>
            <a:ext cx="1939290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lpsa.swarthmore.edu/LaplaceXform/FwdLaplace/Funcs/img59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65" y="5358216"/>
            <a:ext cx="2280938" cy="50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lpsa.swarthmore.edu/LaplaceXform/FwdLaplace/Funcs/img55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74" y="2036214"/>
            <a:ext cx="2131992" cy="558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94309"/>
            <a:ext cx="4105275" cy="1152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821736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DOMAIN</a:t>
            </a: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EVALUATION: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EXAMPLE #1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764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Laplace </a:t>
            </a:r>
            <a:r>
              <a:rPr lang="en-US" dirty="0"/>
              <a:t>transform of a signal (function) f is </a:t>
            </a:r>
            <a:r>
              <a:rPr lang="en-US" dirty="0" smtClean="0"/>
              <a:t>defined by: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2" y="3436593"/>
            <a:ext cx="7722704" cy="1528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05200" y="59726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https://web.stanford.edu/~boyd/ee102/laplace.pdf</a:t>
            </a:r>
          </a:p>
        </p:txBody>
      </p:sp>
      <p:pic>
        <p:nvPicPr>
          <p:cNvPr id="2050" name="Picture 2" descr="Image result for integration of exponenti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3" b="43794"/>
          <a:stretch/>
        </p:blipFill>
        <p:spPr bwMode="auto">
          <a:xfrm>
            <a:off x="1219200" y="5328998"/>
            <a:ext cx="1951479" cy="1209914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6800" y="4894176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 descr="Image result for laplace domain of exponentia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3"/>
          <a:stretch/>
        </p:blipFill>
        <p:spPr bwMode="auto">
          <a:xfrm>
            <a:off x="1219200" y="2362200"/>
            <a:ext cx="6483350" cy="37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821736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DOMAIN</a:t>
            </a: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EVALUATION: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EXAMPLE #2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6266611"/>
            <a:ext cx="2579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http://slideplayer.com/slide/6636277/</a:t>
            </a:r>
          </a:p>
        </p:txBody>
      </p:sp>
    </p:spTree>
    <p:extLst>
      <p:ext uri="{BB962C8B-B14F-4D97-AF65-F5344CB8AC3E}">
        <p14:creationId xmlns:p14="http://schemas.microsoft.com/office/powerpoint/2010/main" val="24752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821736"/>
            <a:ext cx="4465983" cy="5867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821736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DOMAIN: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TABLE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7202" y="6125517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http://ddgrafx.com/table-of-laplace-transforms-photos/27624/</a:t>
            </a:r>
          </a:p>
        </p:txBody>
      </p:sp>
    </p:spTree>
    <p:extLst>
      <p:ext uri="{BB962C8B-B14F-4D97-AF65-F5344CB8AC3E}">
        <p14:creationId xmlns:p14="http://schemas.microsoft.com/office/powerpoint/2010/main" val="3396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1632348"/>
            <a:ext cx="2320063" cy="1535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3" y="3079513"/>
            <a:ext cx="3103211" cy="25450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pic>
        <p:nvPicPr>
          <p:cNvPr id="2050" name="Picture 2" descr="[Maple Plo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2" y="3403828"/>
            <a:ext cx="2645491" cy="1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DOMAIN</a:t>
            </a:r>
            <a:r>
              <a:rPr lang="en-CA" sz="2100" dirty="0" smtClean="0">
                <a:solidFill>
                  <a:srgbClr val="0070C0"/>
                </a:solidFill>
                <a:latin typeface="Calibri Light" panose="020F0302020204030204"/>
              </a:rPr>
              <a:t>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PRACTICAL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457" y="3164661"/>
            <a:ext cx="1631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SPRING &amp; DAMPER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3084" y="2183862"/>
            <a:ext cx="32959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1. LET’S UNDERSTAND THE SYSTEM 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90" y="1632348"/>
            <a:ext cx="1918463" cy="18412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5383" y="3164661"/>
            <a:ext cx="1138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NO DAMPER</a:t>
            </a:r>
          </a:p>
        </p:txBody>
      </p:sp>
    </p:spTree>
    <p:extLst>
      <p:ext uri="{BB962C8B-B14F-4D97-AF65-F5344CB8AC3E}">
        <p14:creationId xmlns:p14="http://schemas.microsoft.com/office/powerpoint/2010/main" val="395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CA" sz="135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14:m>
                  <m:oMath xmlns:m="http://schemas.openxmlformats.org/officeDocument/2006/math">
                    <m:r>
                      <a:rPr lang="en-CA" sz="135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35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𝑏𝑠𝑋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r>
                  <a:rPr lang="en-CA" sz="1350" dirty="0"/>
                  <a:t>Assume M = 1 Kg, b = 10 Ns/m, k = 20 N/m</a:t>
                </a:r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  <a:blipFill rotWithShape="0"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90" y="1938780"/>
            <a:ext cx="2623690" cy="17366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31731" y="5575195"/>
            <a:ext cx="2114550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http://ctms.engin.umich.edu/CTMS/index.php?example=Introduction&amp;section=ControlPID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LAPLACE DOMAIN</a:t>
            </a:r>
            <a:r>
              <a:rPr lang="en-CA" sz="2100" dirty="0">
                <a:solidFill>
                  <a:srgbClr val="0070C0"/>
                </a:solidFill>
                <a:latin typeface="Calibri Light" panose="020F0302020204030204"/>
              </a:rPr>
              <a:t>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9842" y="1924029"/>
            <a:ext cx="3538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2. LET’S DEVELOP A MATHEMATICAL MODEL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748108" y="4339703"/>
            <a:ext cx="2886964" cy="534798"/>
            <a:chOff x="3664144" y="3242196"/>
            <a:chExt cx="3849285" cy="713064"/>
          </a:xfrm>
        </p:grpSpPr>
        <p:sp>
          <p:nvSpPr>
            <p:cNvPr id="11" name="Rounded Rectangle 10"/>
            <p:cNvSpPr/>
            <p:nvPr/>
          </p:nvSpPr>
          <p:spPr>
            <a:xfrm>
              <a:off x="3664144" y="3242196"/>
              <a:ext cx="2491530" cy="7130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5995166" y="3275563"/>
              <a:ext cx="15182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FF0000"/>
                  </a:solidFill>
                  <a:latin typeface="+mn-lt"/>
                </a:rPr>
                <a:t>TRANSFER FUNCTION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4299" y="3773965"/>
            <a:ext cx="2733621" cy="714737"/>
            <a:chOff x="7539063" y="3888954"/>
            <a:chExt cx="3644827" cy="952982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8458998" y="3985823"/>
              <a:ext cx="1556535" cy="77641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indent="0" algn="ctr" defTabSz="914377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 b="1">
                  <a:solidFill>
                    <a:schemeClr val="lt1"/>
                  </a:solidFill>
                </a:defRPr>
              </a:lvl1pPr>
              <a:lvl2pPr marL="742932" indent="-285744" defTabSz="914377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lt1"/>
                  </a:solidFill>
                </a:defRPr>
              </a:lvl2pPr>
              <a:lvl3pPr marL="1142971" indent="-228594" defTabSz="914377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lt1"/>
                  </a:solidFill>
                </a:defRPr>
              </a:lvl3pPr>
              <a:lvl4pPr marL="1600160" indent="-228594" defTabSz="914377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lt1"/>
                  </a:solidFill>
                </a:defRPr>
              </a:lvl4pPr>
              <a:lvl5pPr marL="2057349" indent="-228594" defTabSz="914377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lt1"/>
                  </a:solidFill>
                </a:defRPr>
              </a:lvl5pPr>
              <a:lvl6pPr marL="2514537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6pPr>
              <a:lvl7pPr marL="2971726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7pPr>
              <a:lvl8pPr marL="3428914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8pPr>
              <a:lvl9pPr marL="3886103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dirty="0"/>
                <a:t>TRANSFER FUNCTION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50091" y="4399542"/>
              <a:ext cx="893051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0012058" y="4399542"/>
              <a:ext cx="979738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126495" y="3950862"/>
                  <a:ext cx="929059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495" y="3950862"/>
                  <a:ext cx="8653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1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617347" y="3888954"/>
                  <a:ext cx="922902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347" y="3888954"/>
                  <a:ext cx="858633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4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539063" y="4441827"/>
                  <a:ext cx="997196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𝐼𝑁𝑃𝑈𝑇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063" y="4441827"/>
                  <a:ext cx="9383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992196" y="4441827"/>
                  <a:ext cx="119169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𝑂𝑈𝑇𝑃𝑈𝑇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195" y="4441827"/>
                  <a:ext cx="11339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298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276</cp:revision>
  <cp:lastPrinted>2015-02-18T03:35:51Z</cp:lastPrinted>
  <dcterms:created xsi:type="dcterms:W3CDTF">2006-08-16T00:00:00Z</dcterms:created>
  <dcterms:modified xsi:type="dcterms:W3CDTF">2018-06-02T15:40:34Z</dcterms:modified>
</cp:coreProperties>
</file>