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1" r:id="rId2"/>
    <p:sldId id="400" r:id="rId3"/>
    <p:sldId id="404" r:id="rId4"/>
    <p:sldId id="402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 autoAdjust="0"/>
    <p:restoredTop sz="94660"/>
  </p:normalViewPr>
  <p:slideViewPr>
    <p:cSldViewPr>
      <p:cViewPr varScale="1">
        <p:scale>
          <a:sx n="77" d="100"/>
          <a:sy n="77" d="100"/>
        </p:scale>
        <p:origin x="8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EXAMPLE #2 TRAIN SYSTEM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14399" y="3345477"/>
                <a:ext cx="8043334" cy="187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train with an engine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a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 only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travels in one dimension (along the track), </a:t>
                </a:r>
                <a:endPara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engine and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Coupling is modeled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 a spring with a spring constant </a:t>
                </a:r>
                <a14:m>
                  <m:oMath xmlns:m="http://schemas.openxmlformats.org/officeDocument/2006/math">
                    <m: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 F represents the force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wheels of the engine and the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track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represents the coefficient of rolling friction.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345477"/>
                <a:ext cx="8043334" cy="1870512"/>
              </a:xfrm>
              <a:prstGeom prst="rect">
                <a:avLst/>
              </a:prstGeom>
              <a:blipFill rotWithShape="0">
                <a:blip r:embed="rId2"/>
                <a:stretch>
                  <a:fillRect l="-607" t="-2280" r="-76" b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http://ctms.engin.umich.edu/CTMS/Content/Introduction/Simulink/Modeling/figures/trai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25621"/>
            <a:ext cx="4419600" cy="9306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05000" y="6219613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8266" y="1981200"/>
            <a:ext cx="804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raw </a:t>
            </a:r>
            <a:r>
              <a:rPr lang="en-US" dirty="0"/>
              <a:t>the free-body diagram(s) representing the system. 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535702"/>
            <a:ext cx="5943600" cy="18999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FREE BODY DIAGRAM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6219613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64831" y="4513896"/>
                <a:ext cx="79078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Forces acting </a:t>
                </a:r>
                <a:r>
                  <a:rPr lang="en-US" dirty="0"/>
                  <a:t>on </a:t>
                </a:r>
                <a:r>
                  <a:rPr lang="en-US" dirty="0" smtClean="0"/>
                  <a:t>engine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 smtClean="0"/>
                  <a:t>horizontal </a:t>
                </a:r>
                <a:r>
                  <a:rPr lang="en-US" dirty="0"/>
                  <a:t>direction are </a:t>
                </a:r>
                <a:r>
                  <a:rPr lang="en-US" dirty="0" smtClean="0"/>
                  <a:t>(1) spring </a:t>
                </a:r>
                <a:r>
                  <a:rPr lang="en-US" dirty="0"/>
                  <a:t>force, </a:t>
                </a:r>
                <a:r>
                  <a:rPr lang="en-US" dirty="0" smtClean="0"/>
                  <a:t>(2) rolling resistance , (3) force </a:t>
                </a:r>
                <a:r>
                  <a:rPr lang="en-US" dirty="0"/>
                  <a:t>generated at </a:t>
                </a:r>
                <a:r>
                  <a:rPr lang="en-US" dirty="0" smtClean="0"/>
                  <a:t>wheel/track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dirty="0" smtClean="0"/>
                  <a:t>pring is modeled as a </a:t>
                </a:r>
                <a:r>
                  <a:rPr lang="en-US" dirty="0"/>
                  <a:t>force </a:t>
                </a:r>
                <a:r>
                  <a:rPr lang="en-US" dirty="0" smtClean="0"/>
                  <a:t>linearly </a:t>
                </a:r>
                <a:r>
                  <a:rPr lang="en-US" dirty="0"/>
                  <a:t>proportional to </a:t>
                </a:r>
                <a:r>
                  <a:rPr lang="en-US" dirty="0" smtClean="0"/>
                  <a:t>its deformation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displacements </a:t>
                </a:r>
                <a:r>
                  <a:rPr lang="en-US" dirty="0"/>
                  <a:t>of the engine and car, </a:t>
                </a:r>
                <a:r>
                  <a:rPr lang="en-US" dirty="0" smtClean="0"/>
                  <a:t>respectively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31" y="4513896"/>
                <a:ext cx="790786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63" t="-2058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60964" y="2209800"/>
                <a:ext cx="7696201" cy="334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"rolling resistance coefficient" is defined by the following equation:</a:t>
                </a:r>
              </a:p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μ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is the rolling resistance force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dimensionless rolling resistance coefficient or coefficient of rolling friction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normal force, the force perpendicular to the surface on which the wheel is 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rolling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vertical direction, the weight forces are balanced by the normal forces applied by the ground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4" y="2209800"/>
                <a:ext cx="7696201" cy="3344505"/>
              </a:xfrm>
              <a:prstGeom prst="rect">
                <a:avLst/>
              </a:prstGeom>
              <a:blipFill rotWithShape="0">
                <a:blip r:embed="rId2"/>
                <a:stretch>
                  <a:fillRect l="-713" t="-1277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ROLLING RESISTANCE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4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399" y="1676400"/>
            <a:ext cx="804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</a:t>
            </a:r>
            <a:r>
              <a:rPr lang="en-US" dirty="0"/>
              <a:t>Newton's second law in the horizontal direction </a:t>
            </a:r>
            <a:r>
              <a:rPr lang="en-US" dirty="0" smtClean="0"/>
              <a:t>using these free-body diagrams: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399" y="821736"/>
            <a:ext cx="778933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MECHANICAL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NEWTON’S SECOND LAW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25383" y="4444480"/>
            <a:ext cx="5567363" cy="15439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64635" y="5715000"/>
            <a:ext cx="62484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http://ctms.engin.umich.edu/CTMS/index.php?example=Introduction&amp;section=SimulinkModeling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16157" y="2439620"/>
            <a:ext cx="5943600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171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287</cp:revision>
  <cp:lastPrinted>2015-02-18T03:35:51Z</cp:lastPrinted>
  <dcterms:created xsi:type="dcterms:W3CDTF">2006-08-16T00:00:00Z</dcterms:created>
  <dcterms:modified xsi:type="dcterms:W3CDTF">2018-06-02T16:42:33Z</dcterms:modified>
</cp:coreProperties>
</file>