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7" r:id="rId2"/>
    <p:sldId id="318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>
      <p:cViewPr varScale="1">
        <p:scale>
          <a:sx n="44" d="100"/>
          <a:sy n="44" d="100"/>
        </p:scale>
        <p:origin x="60" y="6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2018-09-04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447801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Voltage (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∆</m:t>
                    </m:r>
                    <m:r>
                      <a:rPr lang="en-US" sz="1600" b="1">
                        <a:latin typeface="Cambria Math"/>
                      </a:rPr>
                      <m:t>𝑉</m:t>
                    </m:r>
                    <m:r>
                      <a:rPr lang="en-US" sz="1600" b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/>
                  <a:t> (Volts)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/>
                  <a:t>difference in charge</a:t>
                </a:r>
                <a:r>
                  <a:rPr lang="en-US" sz="1600" dirty="0"/>
                  <a:t> between two specified points</a:t>
                </a:r>
              </a:p>
              <a:p>
                <a:r>
                  <a:rPr lang="en-US" sz="1600" dirty="0"/>
                  <a:t>Amount of </a:t>
                </a:r>
                <a:r>
                  <a:rPr lang="en-US" sz="1600" b="1" dirty="0"/>
                  <a:t>potential energy </a:t>
                </a:r>
                <a:r>
                  <a:rPr lang="en-US" sz="1600" dirty="0"/>
                  <a:t>between two specified points in a an electric circuit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Current – I (Amperes - A)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/>
                  <a:t>rate </a:t>
                </a:r>
                <a:r>
                  <a:rPr lang="en-US" sz="1600" dirty="0"/>
                  <a:t>at which </a:t>
                </a:r>
                <a:r>
                  <a:rPr lang="en-US" sz="1600" b="1" dirty="0"/>
                  <a:t>charge</a:t>
                </a:r>
                <a:r>
                  <a:rPr lang="en-US" sz="1600" dirty="0"/>
                  <a:t> is flowing</a:t>
                </a:r>
              </a:p>
              <a:p>
                <a:r>
                  <a:rPr lang="en-US" sz="1600" dirty="0"/>
                  <a:t>A measure of the transfer of electric charge (coulombs per second)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Resistance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(</m:t>
                    </m:r>
                    <m:r>
                      <a:rPr lang="en-US" sz="1600" b="1">
                        <a:latin typeface="Cambria Math"/>
                      </a:rPr>
                      <m:t>𝐎𝐡𝐦𝐬</m:t>
                    </m:r>
                    <m:r>
                      <a:rPr lang="en-US" sz="1600" b="1">
                        <a:latin typeface="Cambria Math"/>
                      </a:rPr>
                      <m:t> − </m:t>
                    </m:r>
                    <m:r>
                      <a:rPr lang="en-US" sz="1600" b="1">
                        <a:latin typeface="Cambria Math"/>
                      </a:rPr>
                      <m:t>𝛀</m:t>
                    </m:r>
                    <m:r>
                      <a:rPr lang="en-US" sz="1600" b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/>
                  <a:t>:</a:t>
                </a:r>
              </a:p>
              <a:p>
                <a:r>
                  <a:rPr lang="en-US" sz="1600" dirty="0"/>
                  <a:t>The material’s tendency to </a:t>
                </a:r>
                <a:r>
                  <a:rPr lang="en-US" sz="1600" b="1" dirty="0"/>
                  <a:t>resist</a:t>
                </a:r>
                <a:r>
                  <a:rPr lang="en-US" sz="1600" dirty="0"/>
                  <a:t> the </a:t>
                </a:r>
                <a:r>
                  <a:rPr lang="en-US" sz="1600" b="1" dirty="0"/>
                  <a:t>flow of charge </a:t>
                </a:r>
                <a:r>
                  <a:rPr lang="en-US" sz="1600" dirty="0"/>
                  <a:t>(current)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Power (Watts – W or Joule/Sec)</a:t>
                </a:r>
              </a:p>
              <a:p>
                <a:r>
                  <a:rPr lang="en-US" sz="1600" b="1" dirty="0"/>
                  <a:t>Rate of doing work</a:t>
                </a:r>
              </a:p>
              <a:p>
                <a:r>
                  <a:rPr lang="en-US" sz="1600" dirty="0"/>
                  <a:t>A function of both current and voltage: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Where, according to Ohm’s law: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447801"/>
                <a:ext cx="8229600" cy="4525963"/>
              </a:xfrm>
              <a:blipFill rotWithShape="0">
                <a:blip r:embed="rId2"/>
                <a:stretch>
                  <a:fillRect l="-370" t="-404" b="-49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676400" y="228601"/>
            <a:ext cx="9448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BASIC </a:t>
            </a: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DEFINITIONS: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VOLTAGE, CURRENT, RESISTANCE, POWER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Autofit/>
          </a:bodyPr>
          <a:lstStyle/>
          <a:p>
            <a:r>
              <a:rPr lang="en-US" sz="1600" b="1" dirty="0"/>
              <a:t>Water = Charge</a:t>
            </a:r>
          </a:p>
          <a:p>
            <a:r>
              <a:rPr lang="en-US" sz="1600" b="1" dirty="0"/>
              <a:t>Pressure = Voltage</a:t>
            </a:r>
          </a:p>
          <a:p>
            <a:r>
              <a:rPr lang="en-US" sz="1600" b="1" dirty="0"/>
              <a:t>Flow = Current</a:t>
            </a:r>
          </a:p>
          <a:p>
            <a:r>
              <a:rPr lang="en-US" sz="1600" b="1" dirty="0"/>
              <a:t>Hose Width = Resistance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water in the tank means more pressure at the end of the hose</a:t>
            </a:r>
          </a:p>
          <a:p>
            <a:r>
              <a:rPr lang="en-US" sz="1600" dirty="0"/>
              <a:t>The battery is similar to the </a:t>
            </a:r>
            <a:r>
              <a:rPr lang="en-US" sz="1600" dirty="0" smtClean="0"/>
              <a:t>tank </a:t>
            </a:r>
            <a:r>
              <a:rPr lang="en-US" sz="1600" b="1" dirty="0" smtClean="0"/>
              <a:t>(Hydrodynamic Battery Model)</a:t>
            </a:r>
            <a:r>
              <a:rPr lang="en-US" sz="1600" dirty="0" smtClean="0"/>
              <a:t>, </a:t>
            </a:r>
            <a:r>
              <a:rPr lang="en-US" sz="1600" dirty="0"/>
              <a:t>stores a certain amount of charge and then </a:t>
            </a:r>
            <a:r>
              <a:rPr lang="en-US" sz="1600" dirty="0" smtClean="0"/>
              <a:t>releases </a:t>
            </a:r>
            <a:r>
              <a:rPr lang="en-US" sz="1600" dirty="0"/>
              <a:t>it.</a:t>
            </a:r>
          </a:p>
        </p:txBody>
      </p:sp>
      <p:pic>
        <p:nvPicPr>
          <p:cNvPr id="1027" name="Picture 3" descr="C:\Users\T3229RA\Desktop\Battery Systems Course\Lecture 1\Res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18" y="1142631"/>
            <a:ext cx="2488965" cy="24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3229RA\Desktop\Battery Systems Course\Lecture 1\Water T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21" y="1116504"/>
            <a:ext cx="288837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19800" y="5999205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https://learn.sparkfun.com/tutorials/voltage-current-resistance-and-ohms-law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228601"/>
            <a:ext cx="6928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BASIC DEFINITIONS: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WATER TANK ANALOGY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554164"/>
            <a:ext cx="960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lectrical </a:t>
            </a:r>
            <a:r>
              <a:rPr lang="en-US" dirty="0">
                <a:solidFill>
                  <a:srgbClr val="000000"/>
                </a:solidFill>
              </a:rPr>
              <a:t>systems consist </a:t>
            </a:r>
            <a:r>
              <a:rPr lang="en-US" dirty="0" smtClean="0">
                <a:solidFill>
                  <a:srgbClr val="000000"/>
                </a:solidFill>
              </a:rPr>
              <a:t>of three </a:t>
            </a:r>
            <a:r>
              <a:rPr lang="en-US" dirty="0">
                <a:solidFill>
                  <a:srgbClr val="000000"/>
                </a:solidFill>
              </a:rPr>
              <a:t>basic electrical elements 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Resistors (</a:t>
            </a:r>
            <a:r>
              <a:rPr lang="en-US" i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Capacitors (</a:t>
            </a:r>
            <a:r>
              <a:rPr lang="en-US" i="1" dirty="0">
                <a:solidFill>
                  <a:srgbClr val="000000"/>
                </a:solidFill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Inductors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L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228601"/>
            <a:ext cx="807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BASIC ELEMENTS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resistor capacitor and indu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67" y="3490723"/>
            <a:ext cx="6335466" cy="17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41519" y="594391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https://www.quora.com/A-resistance-opposes-the-current-in-a-circuit-but-a-reactance-also-oppose-the-current-in-a-circuit-What-is-the-difference-between-both</a:t>
            </a:r>
          </a:p>
        </p:txBody>
      </p:sp>
    </p:spTree>
    <p:extLst>
      <p:ext uri="{BB962C8B-B14F-4D97-AF65-F5344CB8AC3E}">
        <p14:creationId xmlns:p14="http://schemas.microsoft.com/office/powerpoint/2010/main" val="3490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204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429</cp:revision>
  <dcterms:created xsi:type="dcterms:W3CDTF">2006-08-16T00:00:00Z</dcterms:created>
  <dcterms:modified xsi:type="dcterms:W3CDTF">2018-09-04T17:33:00Z</dcterms:modified>
</cp:coreProperties>
</file>