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0" r:id="rId2"/>
    <p:sldId id="322" r:id="rId3"/>
    <p:sldId id="323" r:id="rId4"/>
    <p:sldId id="324" r:id="rId5"/>
    <p:sldId id="327" r:id="rId6"/>
    <p:sldId id="329" r:id="rId7"/>
    <p:sldId id="330" r:id="rId8"/>
    <p:sldId id="326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>
      <p:cViewPr varScale="1">
        <p:scale>
          <a:sx n="47" d="100"/>
          <a:sy n="47" d="100"/>
        </p:scale>
        <p:origin x="42" y="14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2018-09-04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53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646240"/>
                <a:ext cx="9525000" cy="4525963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sz="2000" dirty="0">
                    <a:solidFill>
                      <a:srgbClr val="000000"/>
                    </a:solidFill>
                  </a:rPr>
                  <a:t>Voltage across resistors is proportional to the current passing through it. The constant of proportionality is known as Resistance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marL="285750" indent="-285750"/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/>
                <a:r>
                  <a:rPr lang="en-US" sz="2000" dirty="0">
                    <a:solidFill>
                      <a:srgbClr val="000000"/>
                    </a:solidFill>
                  </a:rPr>
                  <a:t>For a wire of length 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L</a:t>
                </a:r>
                <a:r>
                  <a:rPr lang="en-US" sz="2000" dirty="0">
                    <a:solidFill>
                      <a:srgbClr val="000000"/>
                    </a:solidFill>
                  </a:rPr>
                  <a:t>, cross-sectional area </a:t>
                </a:r>
                <a:r>
                  <a:rPr lang="en-US" sz="2000" b="1" i="1" dirty="0">
                    <a:solidFill>
                      <a:srgbClr val="000000"/>
                    </a:solidFill>
                  </a:rPr>
                  <a:t>A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resistivity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646240"/>
                <a:ext cx="9525000" cy="4525963"/>
              </a:xfrm>
              <a:blipFill rotWithShape="0">
                <a:blip r:embed="rId2"/>
                <a:stretch>
                  <a:fillRect l="-576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228601"/>
            <a:ext cx="807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RESISTORS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050" name="Picture 2" descr="Image result for resistance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35527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6241" y="1547828"/>
                <a:ext cx="8764375" cy="4525963"/>
              </a:xfrm>
            </p:spPr>
            <p:txBody>
              <a:bodyPr>
                <a:noAutofit/>
              </a:bodyPr>
              <a:lstStyle/>
              <a:p>
                <a:r>
                  <a:rPr lang="en-CA" sz="1800" dirty="0" smtClean="0"/>
                  <a:t>Basic electrical circuits are analogous to hydraulic systems/Water flow analogy</a:t>
                </a:r>
              </a:p>
              <a:p>
                <a:r>
                  <a:rPr lang="en-CA" sz="1800" dirty="0" smtClean="0"/>
                  <a:t>Ohm’s law governs the relationship between current, resistance and voltage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6241" y="1547828"/>
                <a:ext cx="8764375" cy="4525963"/>
              </a:xfrm>
              <a:blipFill rotWithShape="0">
                <a:blip r:embed="rId2"/>
                <a:stretch>
                  <a:fillRect l="-417" t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5822224"/>
            <a:ext cx="4536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http://alpcentauri.info/waterflowanalogy.html</a:t>
            </a:r>
          </a:p>
        </p:txBody>
      </p:sp>
      <p:pic>
        <p:nvPicPr>
          <p:cNvPr id="1030" name="Picture 6" descr="http://alpcentauri.info/SimpleCircuit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68" y="3037975"/>
            <a:ext cx="3082653" cy="23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lpcentauri.info/WaterFlowAnalog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39" y="3253566"/>
            <a:ext cx="2608126" cy="20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50" y="2916181"/>
            <a:ext cx="2838450" cy="26098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76400" y="228601"/>
            <a:ext cx="807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RESISTORS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94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243" y="1547828"/>
            <a:ext cx="7031368" cy="4525963"/>
          </a:xfrm>
        </p:spPr>
        <p:txBody>
          <a:bodyPr>
            <a:noAutofit/>
          </a:bodyPr>
          <a:lstStyle/>
          <a:p>
            <a:r>
              <a:rPr lang="en-CA" sz="1800" dirty="0" smtClean="0"/>
              <a:t>Resistors connected in series have the same current.</a:t>
            </a:r>
            <a:endParaRPr lang="en-C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4354" y="6308327"/>
            <a:ext cx="28600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>
                <a:solidFill>
                  <a:prstClr val="black"/>
                </a:solidFill>
              </a:rPr>
              <a:t>http://alpcentauri.info/waterflowanalogy.html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63" y="2988955"/>
            <a:ext cx="3101340" cy="2215243"/>
          </a:xfrm>
          <a:prstGeom prst="rect">
            <a:avLst/>
          </a:prstGeom>
        </p:spPr>
      </p:pic>
      <p:pic>
        <p:nvPicPr>
          <p:cNvPr id="1026" name="Picture 2" descr="http://alpcentauri.info/WaterFlowAnalog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56" y="3135562"/>
            <a:ext cx="2248512" cy="17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5506"/>
          <a:stretch/>
        </p:blipFill>
        <p:spPr>
          <a:xfrm>
            <a:off x="2068121" y="2671021"/>
            <a:ext cx="2480758" cy="2698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32861" y="2157029"/>
                <a:ext cx="1982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61" y="2157029"/>
                <a:ext cx="1982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4354" y="5914066"/>
            <a:ext cx="3137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prstClr val="black"/>
                </a:solidFill>
              </a:rPr>
              <a:t>http://www.instructables.com/id/Operation-Game/step16/About-Parallel-and-Series-Circuits/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RESISTORS IN SERIES/PARALLEL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9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241" y="1465662"/>
            <a:ext cx="9966159" cy="4525963"/>
          </a:xfrm>
        </p:spPr>
        <p:txBody>
          <a:bodyPr>
            <a:noAutofit/>
          </a:bodyPr>
          <a:lstStyle/>
          <a:p>
            <a:r>
              <a:rPr lang="en-CA" sz="1800" dirty="0" smtClean="0"/>
              <a:t>Resistors connected in parallel have the same potential but different current values.</a:t>
            </a:r>
          </a:p>
          <a:p>
            <a:endParaRPr lang="en-CA" sz="1800" dirty="0"/>
          </a:p>
          <a:p>
            <a:endParaRPr lang="en-CA" sz="1800" dirty="0" smtClean="0"/>
          </a:p>
          <a:p>
            <a:r>
              <a:rPr lang="en-CA" sz="1800" dirty="0"/>
              <a:t>A</a:t>
            </a:r>
            <a:r>
              <a:rPr lang="en-CA" sz="1800" dirty="0" smtClean="0"/>
              <a:t>dding </a:t>
            </a:r>
            <a:r>
              <a:rPr lang="en-CA" sz="1800" dirty="0"/>
              <a:t>more resistors to a parallel circuit results </a:t>
            </a:r>
            <a:r>
              <a:rPr lang="en-CA" sz="1800" dirty="0" smtClean="0"/>
              <a:t>of </a:t>
            </a:r>
            <a:r>
              <a:rPr lang="en-CA" sz="1800" dirty="0"/>
              <a:t>having less overall resistance. </a:t>
            </a:r>
            <a:endParaRPr lang="en-CA" sz="1800" dirty="0" smtClean="0"/>
          </a:p>
          <a:p>
            <a:r>
              <a:rPr lang="en-CA" sz="1800" dirty="0" smtClean="0"/>
              <a:t>Since </a:t>
            </a:r>
            <a:r>
              <a:rPr lang="en-CA" sz="1800" dirty="0"/>
              <a:t>there are multiple pathways by which charge can flow, adding another resistor in a separate branch </a:t>
            </a:r>
            <a:r>
              <a:rPr lang="en-CA" sz="1800" dirty="0" smtClean="0"/>
              <a:t>adds additional pathway for the charges.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73" y="3492468"/>
            <a:ext cx="3048000" cy="2181225"/>
          </a:xfrm>
          <a:prstGeom prst="rect">
            <a:avLst/>
          </a:prstGeom>
        </p:spPr>
      </p:pic>
      <p:pic>
        <p:nvPicPr>
          <p:cNvPr id="1028" name="Picture 4" descr="http://alpcentauri.info/WaterFlowAnalog0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72" y="3595027"/>
            <a:ext cx="2549780" cy="18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537" y="3595027"/>
            <a:ext cx="1463251" cy="22395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24354" y="6308327"/>
            <a:ext cx="28600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>
                <a:solidFill>
                  <a:prstClr val="black"/>
                </a:solidFill>
              </a:rPr>
              <a:t>http://alpcentauri.info/waterflowanalogy.html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4354" y="5914066"/>
            <a:ext cx="3137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prstClr val="black"/>
                </a:solidFill>
              </a:rPr>
              <a:t>http://www.instructables.com/id/Operation-Game/step16/About-Parallel-and-Series-Circuits/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78142" y="1847317"/>
                <a:ext cx="1920461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2" y="1847317"/>
                <a:ext cx="1920461" cy="659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RESISTORS IN SERIES/PARALLEL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39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6241" y="1465662"/>
                <a:ext cx="9966159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Capacitors are electrical elements used to store electrostatic energy</a:t>
                </a:r>
              </a:p>
              <a:p>
                <a:r>
                  <a:rPr lang="en-US" sz="2000" dirty="0" smtClean="0"/>
                  <a:t>Voltage </a:t>
                </a:r>
                <a:r>
                  <a:rPr lang="en-US" sz="2000" dirty="0"/>
                  <a:t>(V) across a capacitor of capacitance (C) changes according to the following equation: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energy stored in a capacitor </a:t>
                </a:r>
                <a:r>
                  <a:rPr lang="en-US" sz="2000" dirty="0" smtClean="0"/>
                  <a:t>is expressed </a:t>
                </a:r>
                <a:r>
                  <a:rPr lang="en-US" sz="2000" dirty="0"/>
                  <a:t>as: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The difference between a capacitor and a battery is that a capacitor can dump its entire charge </a:t>
                </a:r>
                <a:r>
                  <a:rPr lang="en-US" sz="2000" dirty="0" smtClean="0"/>
                  <a:t>extremely fast, </a:t>
                </a:r>
                <a:r>
                  <a:rPr lang="en-US" sz="2000" dirty="0"/>
                  <a:t>where a battery would take minutes to completely discharge.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6241" y="1465662"/>
                <a:ext cx="9966159" cy="4525963"/>
              </a:xfrm>
              <a:blipFill rotWithShape="0">
                <a:blip r:embed="rId2"/>
                <a:stretch>
                  <a:fillRect l="-550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CAPACITORS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286000"/>
            <a:ext cx="847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241" y="1465662"/>
            <a:ext cx="8670759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Capacitors </a:t>
            </a:r>
            <a:r>
              <a:rPr lang="en-US" sz="2000" dirty="0"/>
              <a:t>are used in several different ways in electronic circuits: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</a:t>
            </a:r>
            <a:r>
              <a:rPr lang="en-US" sz="2000" dirty="0" smtClean="0"/>
              <a:t>apacitors </a:t>
            </a:r>
            <a:r>
              <a:rPr lang="en-US" sz="2000" dirty="0"/>
              <a:t>are used to store charge for high-speed </a:t>
            </a:r>
            <a:r>
              <a:rPr lang="en-US" sz="2000" dirty="0" smtClean="0"/>
              <a:t>use</a:t>
            </a:r>
            <a:r>
              <a:rPr lang="en-US" sz="2000" dirty="0"/>
              <a:t> </a:t>
            </a:r>
            <a:r>
              <a:rPr lang="en-US" sz="2000" dirty="0" smtClean="0"/>
              <a:t>(camera flash).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Capacitors </a:t>
            </a:r>
            <a:r>
              <a:rPr lang="en-US" sz="2000" dirty="0" smtClean="0"/>
              <a:t>eliminate ripples by evening out </a:t>
            </a:r>
            <a:r>
              <a:rPr lang="en-US" sz="2000" dirty="0"/>
              <a:t>the voltage by </a:t>
            </a:r>
            <a:r>
              <a:rPr lang="en-US" sz="2000" dirty="0" smtClean="0"/>
              <a:t>absorbing peaks/filling </a:t>
            </a:r>
            <a:r>
              <a:rPr lang="en-US" sz="2000" dirty="0"/>
              <a:t>in </a:t>
            </a:r>
            <a:r>
              <a:rPr lang="en-US" sz="2000" dirty="0" smtClean="0"/>
              <a:t>valleys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</a:t>
            </a:r>
            <a:r>
              <a:rPr lang="en-US" sz="2000" dirty="0" smtClean="0"/>
              <a:t>capacitor blocks </a:t>
            </a:r>
            <a:r>
              <a:rPr lang="en-US" sz="2000" dirty="0"/>
              <a:t>DC voltage. </a:t>
            </a:r>
            <a:r>
              <a:rPr lang="en-US" sz="2000" dirty="0" smtClean="0"/>
              <a:t>Example: connect a capacitor </a:t>
            </a:r>
            <a:r>
              <a:rPr lang="en-US" sz="2000" dirty="0"/>
              <a:t>to a </a:t>
            </a:r>
            <a:r>
              <a:rPr lang="en-US" sz="2000" dirty="0" smtClean="0"/>
              <a:t>battery and no </a:t>
            </a:r>
            <a:r>
              <a:rPr lang="en-US" sz="2000" dirty="0"/>
              <a:t>current will flow between the poles of the battery once the capacitor charges. 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</a:t>
            </a:r>
            <a:r>
              <a:rPr lang="en-US" sz="2000" dirty="0" smtClean="0"/>
              <a:t>lternating </a:t>
            </a:r>
            <a:r>
              <a:rPr lang="en-US" sz="2000" dirty="0"/>
              <a:t>current (AC) signal </a:t>
            </a:r>
            <a:r>
              <a:rPr lang="en-US" sz="2000" dirty="0" smtClean="0"/>
              <a:t>can flow through a capacitor, </a:t>
            </a:r>
            <a:r>
              <a:rPr lang="en-US" sz="2000" dirty="0"/>
              <a:t>t</a:t>
            </a:r>
            <a:r>
              <a:rPr lang="en-US" sz="2000" dirty="0" smtClean="0"/>
              <a:t>hat's </a:t>
            </a:r>
            <a:r>
              <a:rPr lang="en-US" sz="2000" dirty="0"/>
              <a:t>because </a:t>
            </a:r>
            <a:r>
              <a:rPr lang="en-US" sz="2000" dirty="0" smtClean="0"/>
              <a:t>capacitor </a:t>
            </a:r>
            <a:r>
              <a:rPr lang="en-US" sz="2000" dirty="0"/>
              <a:t>will </a:t>
            </a:r>
            <a:r>
              <a:rPr lang="en-US" sz="2000" dirty="0" smtClean="0"/>
              <a:t>charge/discharge </a:t>
            </a:r>
            <a:r>
              <a:rPr lang="en-US" sz="2000" dirty="0"/>
              <a:t>as the alternating current fluctuates, making it appear that the alternating current is flowing.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CAPACITORS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1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6241" y="1465662"/>
                <a:ext cx="9966159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An inductor is a passive electronic component which is capable of storing electrical energy in </a:t>
                </a:r>
                <a:r>
                  <a:rPr lang="en-US" sz="2000" dirty="0" smtClean="0"/>
                  <a:t>a form </a:t>
                </a:r>
                <a:r>
                  <a:rPr lang="en-US" sz="2000" dirty="0"/>
                  <a:t>of magnetic energy. </a:t>
                </a:r>
              </a:p>
              <a:p>
                <a:r>
                  <a:rPr lang="en-US" sz="2000" dirty="0" smtClean="0"/>
                  <a:t>Inductors refer to </a:t>
                </a:r>
                <a:r>
                  <a:rPr lang="en-US" sz="2000" dirty="0"/>
                  <a:t>coiled conductors where a variable current </a:t>
                </a:r>
                <a:r>
                  <a:rPr lang="en-US" sz="2000" dirty="0" smtClean="0"/>
                  <a:t>generates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voltage.</a:t>
                </a:r>
                <a:endParaRPr lang="en-US" sz="2000" dirty="0"/>
              </a:p>
              <a:p>
                <a:r>
                  <a:rPr lang="en-US" sz="2000" dirty="0"/>
                  <a:t>The voltage (V</a:t>
                </a:r>
                <a:r>
                  <a:rPr lang="en-US" sz="2000" dirty="0" smtClean="0"/>
                  <a:t>) across an inductor </a:t>
                </a:r>
                <a:r>
                  <a:rPr lang="en-US" sz="2000" dirty="0"/>
                  <a:t>is given by: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Where</a:t>
                </a:r>
                <a:r>
                  <a:rPr lang="en-US" sz="2000" dirty="0"/>
                  <a:t>, L refers to the inductance of the coil. </a:t>
                </a:r>
                <a:endParaRPr lang="en-US" sz="2000" dirty="0" smtClean="0"/>
              </a:p>
              <a:p>
                <a:r>
                  <a:rPr lang="en-US" sz="2000" dirty="0" smtClean="0"/>
                  <a:t>The energy stored by the conductor is given by: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The induced inductor voltage will oppose </a:t>
                </a:r>
                <a:r>
                  <a:rPr lang="en-US" sz="2000" dirty="0"/>
                  <a:t>the cause, </a:t>
                </a:r>
                <a:r>
                  <a:rPr lang="en-US" sz="2000" dirty="0" err="1"/>
                  <a:t>ie</a:t>
                </a:r>
                <a:r>
                  <a:rPr lang="en-US" sz="2000" dirty="0"/>
                  <a:t>; the current flow through it, and hence the voltage </a:t>
                </a:r>
                <a:r>
                  <a:rPr lang="en-US" sz="2000" dirty="0" smtClean="0"/>
                  <a:t>applied.</a:t>
                </a:r>
              </a:p>
              <a:p>
                <a:r>
                  <a:rPr lang="en-US" sz="2000" dirty="0" smtClean="0"/>
                  <a:t>So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if we </a:t>
                </a:r>
                <a:r>
                  <a:rPr lang="en-US" sz="2000" dirty="0"/>
                  <a:t>provide A.C to an inductor, the change in current of AC induces a voltage in the inductor that opposes the applied voltage, and this </a:t>
                </a:r>
                <a:r>
                  <a:rPr lang="en-US" sz="2000" dirty="0" smtClean="0"/>
                  <a:t>blocks AC </a:t>
                </a:r>
                <a:r>
                  <a:rPr lang="en-US" sz="2000" dirty="0"/>
                  <a:t>by inductors.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6241" y="1465662"/>
                <a:ext cx="9966159" cy="4525963"/>
              </a:xfrm>
              <a:blipFill rotWithShape="0">
                <a:blip r:embed="rId2"/>
                <a:stretch>
                  <a:fillRect l="-550" t="-673" b="-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INDUCTORS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indu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8" y="2540886"/>
            <a:ext cx="182880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inductor model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0" y="4064490"/>
            <a:ext cx="2441575" cy="6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08128"/>
            <a:ext cx="94488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Resistors consume </a:t>
            </a:r>
            <a:r>
              <a:rPr lang="en-US" sz="2000" dirty="0"/>
              <a:t>both AC and DC, while the inductor will block AC and allow only DC to pass through, and the capacitor will block DC and only allow AC to pass through.</a:t>
            </a:r>
          </a:p>
          <a:p>
            <a:r>
              <a:rPr lang="en-US" sz="2000" dirty="0"/>
              <a:t>A reactance is simply the resistance that an inductor would offer to AC, or the resistance that a capacitor would offer to DC.</a:t>
            </a:r>
          </a:p>
          <a:p>
            <a:r>
              <a:rPr lang="en-US" sz="2000" dirty="0"/>
              <a:t>The resistance of a resistor does not depend on the frequency of the AC, while the reactance of an inductor or capacitor depends on the frequency of the AC.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NOTES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01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0"/>
            <a:ext cx="9368129" cy="35385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6400" y="228601"/>
            <a:ext cx="9677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ELECTRICAL SYSTEM MODELING: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SUMMARY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21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425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429</cp:revision>
  <dcterms:created xsi:type="dcterms:W3CDTF">2006-08-16T00:00:00Z</dcterms:created>
  <dcterms:modified xsi:type="dcterms:W3CDTF">2018-09-04T17:34:19Z</dcterms:modified>
</cp:coreProperties>
</file>