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2" r:id="rId2"/>
    <p:sldId id="333" r:id="rId3"/>
    <p:sldId id="334" r:id="rId4"/>
    <p:sldId id="335" r:id="rId5"/>
    <p:sldId id="3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60"/>
  </p:normalViewPr>
  <p:slideViewPr>
    <p:cSldViewPr>
      <p:cViewPr varScale="1">
        <p:scale>
          <a:sx n="106" d="100"/>
          <a:sy n="106" d="100"/>
        </p:scale>
        <p:origin x="126" y="1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2018-09-04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Ryan Ahmed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90.png"/><Relationship Id="rId4" Type="http://schemas.openxmlformats.org/officeDocument/2006/relationships/image" Target="../media/image8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Junction Rule</a:t>
            </a:r>
          </a:p>
          <a:p>
            <a:r>
              <a:rPr lang="en-US" sz="1800" dirty="0"/>
              <a:t>Current is conserved, no loss of current</a:t>
            </a:r>
          </a:p>
          <a:p>
            <a:r>
              <a:rPr lang="en-US" sz="1800" dirty="0"/>
              <a:t>At any node, the summation of the current flowing into the node is equal to the summation of currents flowing out of the node </a:t>
            </a:r>
          </a:p>
          <a:p>
            <a:endParaRPr lang="en-US" sz="1800" dirty="0"/>
          </a:p>
          <a:p>
            <a:r>
              <a:rPr lang="en-US" sz="1800"/>
              <a:t>At </a:t>
            </a:r>
            <a:r>
              <a:rPr lang="en-US" sz="1800" smtClean="0"/>
              <a:t>the node: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Closed Loop Rule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00" y="6356351"/>
            <a:ext cx="30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</a:rPr>
              <a:t>http://iit.edu/arc/workshops/pdfs/Kirchhoff_s_Circuit_Laws.pdf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93" y="228602"/>
            <a:ext cx="8077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KIRCHHOFF’S CIRCUIT: </a:t>
            </a:r>
            <a:r>
              <a:rPr lang="en-CA" dirty="0">
                <a:solidFill>
                  <a:srgbClr val="FF0000"/>
                </a:solidFill>
                <a:latin typeface="Calibri Light" panose="020F0302020204030204"/>
              </a:rPr>
              <a:t>JUNCTION/CLOSED LOOP RULES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80549" y="2632248"/>
                <a:ext cx="1578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∑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𝐼𝑁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𝑂𝑈𝑇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0" y="2632248"/>
                <a:ext cx="157870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92374" y="3166363"/>
                <a:ext cx="1355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79" y="3166363"/>
                <a:ext cx="13552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2001592" y="4162918"/>
            <a:ext cx="8229600" cy="65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</a:rPr>
              <a:t>Summation of voltages around any closed circuit is zero</a:t>
            </a:r>
          </a:p>
          <a:p>
            <a:endParaRPr lang="en-CA" sz="2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80555" y="4684695"/>
                <a:ext cx="206088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∑∆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𝑐𝑙𝑜𝑠𝑒𝑑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𝑙𝑜𝑜𝑝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0" y="4684695"/>
                <a:ext cx="2060885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7200900" y="3433578"/>
            <a:ext cx="838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21684" y="2972316"/>
            <a:ext cx="665117" cy="461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39103" y="3433580"/>
            <a:ext cx="647700" cy="567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99551" y="306424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551" y="3064246"/>
                <a:ext cx="41421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21684" y="2752356"/>
                <a:ext cx="41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683" y="2752356"/>
                <a:ext cx="4195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21684" y="3745468"/>
                <a:ext cx="41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683" y="3745468"/>
                <a:ext cx="41953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6"/>
            <a:ext cx="769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b="1" dirty="0"/>
              <a:t>STEPS</a:t>
            </a:r>
            <a:r>
              <a:rPr lang="en-CA" sz="1600" b="1" dirty="0" smtClean="0"/>
              <a:t>:</a:t>
            </a:r>
            <a:endParaRPr lang="en-CA" sz="1600" b="1" dirty="0"/>
          </a:p>
          <a:p>
            <a:pPr marL="514350" indent="-514350">
              <a:buAutoNum type="arabicPeriod"/>
            </a:pPr>
            <a:r>
              <a:rPr lang="en-CA" sz="1600" dirty="0"/>
              <a:t>Assume a loop direction </a:t>
            </a:r>
          </a:p>
          <a:p>
            <a:pPr marL="514350" indent="-514350">
              <a:buAutoNum type="arabicPeriod"/>
            </a:pPr>
            <a:r>
              <a:rPr lang="en-CA" sz="1600" dirty="0"/>
              <a:t>Assume current direction in every closed loop </a:t>
            </a:r>
          </a:p>
          <a:p>
            <a:pPr marL="514350" indent="-514350">
              <a:buAutoNum type="arabicPeriod"/>
            </a:pPr>
            <a:r>
              <a:rPr lang="en-CA" sz="1600" dirty="0"/>
              <a:t>Apply junction rule at each node</a:t>
            </a:r>
          </a:p>
          <a:p>
            <a:pPr marL="514350" indent="-514350">
              <a:buAutoNum type="arabicPeriod"/>
            </a:pPr>
            <a:r>
              <a:rPr lang="en-CA" sz="1600" dirty="0"/>
              <a:t>Apply voltage sign convention (Next Slide)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Assume (+) </a:t>
            </a:r>
            <a:r>
              <a:rPr lang="en-CA" sz="1600" b="1" dirty="0"/>
              <a:t>voltage source </a:t>
            </a:r>
            <a:r>
              <a:rPr lang="en-CA" sz="1600" dirty="0"/>
              <a:t>if the loop direction flows from (–) to (+)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Assume (–) </a:t>
            </a:r>
            <a:r>
              <a:rPr lang="en-CA" sz="1600" b="1" dirty="0"/>
              <a:t>voltage source </a:t>
            </a:r>
            <a:r>
              <a:rPr lang="en-CA" sz="1600" dirty="0"/>
              <a:t>if the loop direction flows from (+) to (–)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Assume (+) drop across an </a:t>
            </a:r>
            <a:r>
              <a:rPr lang="en-CA" sz="1600" b="1" dirty="0"/>
              <a:t>element</a:t>
            </a:r>
            <a:r>
              <a:rPr lang="en-CA" sz="1600" dirty="0"/>
              <a:t> if the loop direction </a:t>
            </a:r>
            <a:r>
              <a:rPr lang="en-CA" sz="1600" b="1" dirty="0"/>
              <a:t>opposes</a:t>
            </a:r>
            <a:r>
              <a:rPr lang="en-CA" sz="1600" dirty="0"/>
              <a:t> the current 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Assume (–) drop across an </a:t>
            </a:r>
            <a:r>
              <a:rPr lang="en-CA" sz="1600" b="1" dirty="0"/>
              <a:t>element</a:t>
            </a:r>
            <a:r>
              <a:rPr lang="en-CA" sz="1600" dirty="0"/>
              <a:t> if the loop direction </a:t>
            </a:r>
            <a:r>
              <a:rPr lang="en-CA" sz="1600" b="1" dirty="0"/>
              <a:t>travels with</a:t>
            </a:r>
            <a:r>
              <a:rPr lang="en-CA" sz="1600" dirty="0"/>
              <a:t> the current direction </a:t>
            </a:r>
          </a:p>
          <a:p>
            <a:endParaRPr lang="en-CA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93" y="228602"/>
            <a:ext cx="7467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KIRCHHOFF’S CIRCUIT: </a:t>
            </a:r>
            <a:r>
              <a:rPr lang="en-CA" dirty="0">
                <a:solidFill>
                  <a:srgbClr val="FF0000"/>
                </a:solidFill>
                <a:latin typeface="Calibri Light" panose="020F0302020204030204"/>
              </a:rPr>
              <a:t>LOOP CONVENTIONS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057400"/>
            <a:ext cx="7905275" cy="3352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9600" y="6323469"/>
            <a:ext cx="30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</a:rPr>
              <a:t>http://iit.edu/arc/workshops/pdfs/Kirchhoff_s_Circuit_Laws.pdf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93" y="228602"/>
            <a:ext cx="7467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KIRCHHOFF’S CIRCUIT: </a:t>
            </a:r>
            <a:r>
              <a:rPr lang="en-CA" dirty="0">
                <a:solidFill>
                  <a:srgbClr val="FF0000"/>
                </a:solidFill>
                <a:latin typeface="Calibri Light" panose="020F0302020204030204"/>
              </a:rPr>
              <a:t>LOOP CONVENTIONS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29600" y="6356351"/>
            <a:ext cx="2895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</a:rPr>
              <a:t>http://iit.edu/arc/workshops/pdfs/Kirchhoff_s_Circuit_Laws.pdf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6493" y="228602"/>
            <a:ext cx="7467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KIRCHHOFF’S CIRCUIT: </a:t>
            </a:r>
            <a:r>
              <a:rPr lang="en-CA" dirty="0">
                <a:solidFill>
                  <a:srgbClr val="FF0000"/>
                </a:solidFill>
                <a:latin typeface="Calibri Light" panose="020F0302020204030204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600206"/>
                <a:ext cx="769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1600" b="1" dirty="0" smtClean="0"/>
                  <a:t>NODE 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1600" dirty="0"/>
              </a:p>
              <a:p>
                <a:pPr marL="0" indent="0">
                  <a:buNone/>
                </a:pPr>
                <a:r>
                  <a:rPr lang="en-CA" sz="1600" b="1" dirty="0"/>
                  <a:t>Loop 1: </a:t>
                </a:r>
                <a14:m>
                  <m:oMath xmlns:m="http://schemas.openxmlformats.org/officeDocument/2006/math">
                    <m:r>
                      <a:rPr lang="en-CA" sz="1600" i="1">
                        <a:latin typeface="Cambria Math" panose="02040503050406030204" pitchFamily="18" charset="0"/>
                      </a:rPr>
                      <m:t>10−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1600" dirty="0"/>
              </a:p>
              <a:p>
                <a:pPr marL="0" indent="0">
                  <a:buNone/>
                </a:pPr>
                <a:r>
                  <a:rPr lang="en-CA" sz="1600" b="1" dirty="0"/>
                  <a:t>Loop 2: </a:t>
                </a:r>
                <a14:m>
                  <m:oMath xmlns:m="http://schemas.openxmlformats.org/officeDocument/2006/math">
                    <m:r>
                      <a:rPr lang="en-CA" sz="16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6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1600" dirty="0"/>
              </a:p>
              <a:p>
                <a:pPr marL="0" indent="0">
                  <a:buNone/>
                </a:pPr>
                <a:endParaRPr lang="en-CA" sz="1600" dirty="0"/>
              </a:p>
              <a:p>
                <a:pPr marL="0" indent="0">
                  <a:buNone/>
                </a:pPr>
                <a:endParaRPr lang="en-CA" sz="1600" b="1" dirty="0" smtClean="0"/>
              </a:p>
              <a:p>
                <a:pPr marL="0" indent="0">
                  <a:buNone/>
                </a:pPr>
                <a:r>
                  <a:rPr lang="en-CA" sz="1600" b="1" dirty="0" smtClean="0"/>
                  <a:t>By </a:t>
                </a:r>
                <a:r>
                  <a:rPr lang="en-CA" sz="1600" b="1" dirty="0"/>
                  <a:t>substitution: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600" i="1">
                        <a:latin typeface="Cambria Math" panose="02040503050406030204" pitchFamily="18" charset="0"/>
                      </a:rPr>
                      <m:t>=−0.143</m:t>
                    </m:r>
                    <m:r>
                      <a:rPr lang="en-CA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sz="1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=0.429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600" i="1">
                          <a:latin typeface="Cambria Math" panose="02040503050406030204" pitchFamily="18" charset="0"/>
                        </a:rPr>
                        <m:t>=0.286</m:t>
                      </m:r>
                      <m:r>
                        <a:rPr lang="en-CA" sz="16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600201"/>
                <a:ext cx="7696200" cy="4525963"/>
              </a:xfrm>
              <a:blipFill rotWithShape="0">
                <a:blip r:embed="rId2"/>
                <a:stretch>
                  <a:fillRect l="-475" t="-4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94" y="1905000"/>
            <a:ext cx="5699495" cy="2463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505954"/>
                <a:ext cx="84582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Can be used to check the solutions: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𝒄𝒐𝒏𝒔𝒖𝒎𝒆𝒅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𝒔𝒖𝒑𝒑𝒍𝒊𝒆𝒅</m:t>
                      </m:r>
                      <m:r>
                        <a:rPr lang="en-US" sz="18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sz="18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1800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𝑆𝑢𝑝𝑝𝑙𝑖𝑒𝑑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CA" sz="1800" dirty="0"/>
                  <a:t>  		         </a:t>
                </a:r>
                <a14:m>
                  <m:oMath xmlns:m="http://schemas.openxmlformats.org/officeDocument/2006/math">
                    <m:r>
                      <a:rPr lang="en-CA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−0.143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∗10+0.429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∗20</m:t>
                    </m:r>
                  </m:oMath>
                </a14:m>
                <a:endParaRPr lang="en-CA" sz="1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CA" sz="1800" dirty="0"/>
                  <a:t>		        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=−1.43+8.58=7.15</m:t>
                    </m:r>
                  </m:oMath>
                </a14:m>
                <a:r>
                  <a:rPr lang="en-CA" sz="1800" i="1" dirty="0">
                    <a:latin typeface="Cambria Math" panose="02040503050406030204" pitchFamily="18" charset="0"/>
                  </a:rPr>
                  <a:t> W</a:t>
                </a:r>
              </a:p>
              <a:p>
                <a:endParaRPr lang="en-CA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𝐶𝑜𝑛𝑠𝑢𝑚𝑒𝑑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800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800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A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800" dirty="0"/>
                  <a:t>	                          </a:t>
                </a:r>
                <a14:m>
                  <m:oMath xmlns:m="http://schemas.openxmlformats.org/officeDocument/2006/math">
                    <m:r>
                      <a:rPr lang="en-CA" sz="1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−0.143</m:t>
                            </m:r>
                          </m:e>
                        </m:d>
                      </m:e>
                      <m: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>
                        <a:latin typeface="Cambria Math" panose="02040503050406030204" pitchFamily="18" charset="0"/>
                      </a:rPr>
                      <m:t>∗10+</m:t>
                    </m:r>
                    <m:sSup>
                      <m:s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 dirty="0">
                                <a:latin typeface="Cambria Math" panose="02040503050406030204" pitchFamily="18" charset="0"/>
                              </a:rPr>
                              <m:t>0.429</m:t>
                            </m:r>
                          </m:e>
                        </m:d>
                      </m:e>
                      <m: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>
                        <a:latin typeface="Cambria Math" panose="02040503050406030204" pitchFamily="18" charset="0"/>
                      </a:rPr>
                      <m:t>∗20+</m:t>
                    </m:r>
                    <m:sSup>
                      <m:sSupPr>
                        <m:ctrlPr>
                          <a:rPr lang="en-CA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 dirty="0">
                                <a:latin typeface="Cambria Math" panose="02040503050406030204" pitchFamily="18" charset="0"/>
                              </a:rPr>
                              <m:t>0.286</m:t>
                            </m:r>
                          </m:e>
                        </m:d>
                      </m:e>
                      <m:sup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1800" i="1">
                        <a:latin typeface="Cambria Math" panose="02040503050406030204" pitchFamily="18" charset="0"/>
                      </a:rPr>
                      <m:t>∗40</m:t>
                    </m:r>
                  </m:oMath>
                </a14:m>
                <a:endParaRPr lang="en-CA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800" dirty="0"/>
                  <a:t>  		        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</a:rPr>
                      <m:t> =0.20449+3.68082+3.27184=7.15715</m:t>
                    </m:r>
                    <m:r>
                      <a:rPr lang="en-CA" sz="1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CA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505951"/>
                <a:ext cx="8458200" cy="4525963"/>
              </a:xfrm>
              <a:blipFill rotWithShape="0">
                <a:blip r:embed="rId2"/>
                <a:stretch>
                  <a:fillRect l="-649" t="-6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676493" y="228602"/>
            <a:ext cx="7467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KIRCHHOFF’S CIRCUIT: </a:t>
            </a:r>
            <a:r>
              <a:rPr lang="en-CA" dirty="0">
                <a:solidFill>
                  <a:srgbClr val="FF0000"/>
                </a:solidFill>
                <a:latin typeface="Calibri Light" panose="020F0302020204030204"/>
              </a:rPr>
              <a:t>POWER BALANCE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198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430</cp:revision>
  <dcterms:created xsi:type="dcterms:W3CDTF">2006-08-16T00:00:00Z</dcterms:created>
  <dcterms:modified xsi:type="dcterms:W3CDTF">2018-09-04T17:34:58Z</dcterms:modified>
</cp:coreProperties>
</file>