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35" r:id="rId2"/>
    <p:sldId id="43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>
      <p:cViewPr varScale="1">
        <p:scale>
          <a:sx n="77" d="100"/>
          <a:sy n="77" d="100"/>
        </p:scale>
        <p:origin x="869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5AC4-10F6-444C-B45E-5EF97B08E1FF}" type="datetimeFigureOut">
              <a:rPr lang="en-CA" smtClean="0"/>
              <a:t>02/06/2018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37A9-9944-454A-95D7-E9DF676EB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39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57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2F6F-0AA3-4E54-834F-C2B11D4831A5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6279-E6D3-4297-8899-848E1B4F932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5107-1D9E-4D8F-97E1-F7E7698CB9D9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A0B-1A2B-4D8F-92EA-9F0672E781F8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17D2-E1AD-4761-B6E8-C8CDB1A55FD1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AB0E-7C77-41D0-8E48-4211B7512F91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4352-2AC7-4E31-A0B7-DE29E40160B4}" type="datetime1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C1EC-C50D-422D-9B44-867E569BCA98}" type="datetime1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F034-0723-41AF-A6C9-79741C642965}" type="datetime1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4FE2-5B13-49BF-844D-BA891941676E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29D5-C4B9-47F5-A8EC-32804698BCBF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0E658-9E93-46EA-A354-74EEF71E292C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Become a Top-Notch EV Battery Engineer - Part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14497" y="1607387"/>
                <a:ext cx="10972800" cy="4525963"/>
              </a:xfrm>
            </p:spPr>
            <p:txBody>
              <a:bodyPr>
                <a:normAutofit/>
              </a:bodyPr>
              <a:lstStyle/>
              <a:p>
                <a:pPr marL="342900" lvl="3" indent="-342900">
                  <a:buFont typeface="Arial" pitchFamily="34" charset="0"/>
                  <a:buChar char="•"/>
                </a:pPr>
                <a:r>
                  <a:rPr lang="en-CA" sz="1600" b="1" dirty="0"/>
                  <a:t>Shepherd/</a:t>
                </a:r>
                <a:r>
                  <a:rPr lang="en-CA" sz="1600" b="1" dirty="0" err="1"/>
                  <a:t>Unnewehr</a:t>
                </a:r>
                <a:r>
                  <a:rPr lang="en-CA" sz="1600" b="1" dirty="0"/>
                  <a:t>/</a:t>
                </a:r>
                <a:r>
                  <a:rPr lang="en-CA" sz="1600" b="1" dirty="0" err="1"/>
                  <a:t>Nernest</a:t>
                </a:r>
                <a:r>
                  <a:rPr lang="en-CA" sz="1600" b="1" dirty="0"/>
                  <a:t> Equations </a:t>
                </a:r>
                <a:endParaRPr lang="en-US" sz="1600" b="1" dirty="0"/>
              </a:p>
              <a:p>
                <a:r>
                  <a:rPr lang="en-CA" sz="1600" dirty="0"/>
                  <a:t>The shepherd equation represents a simple approach for battery modeling</a:t>
                </a:r>
              </a:p>
              <a:p>
                <a:endParaRPr lang="en-CA" sz="1600" dirty="0"/>
              </a:p>
              <a:p>
                <a:endParaRPr lang="en-CA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CA" sz="1600" dirty="0"/>
                  <a:t> is the initial cell voltage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CA" sz="1600" dirty="0"/>
                  <a:t> is the cell internal resistance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A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is the instantaneous stored charge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600" dirty="0"/>
                  <a:t> is a constant. </a:t>
                </a:r>
              </a:p>
              <a:p>
                <a:r>
                  <a:rPr lang="en-CA" sz="1600" dirty="0"/>
                  <a:t>Another further approximation is represented in the </a:t>
                </a:r>
                <a:r>
                  <a:rPr lang="en-CA" sz="1600" dirty="0" err="1"/>
                  <a:t>Unnewehr</a:t>
                </a:r>
                <a:r>
                  <a:rPr lang="en-CA" sz="1600" dirty="0"/>
                  <a:t> model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CA" sz="1600" dirty="0"/>
                  <a:t>Another similar form is known as the </a:t>
                </a:r>
                <a:r>
                  <a:rPr lang="en-CA" sz="1600" dirty="0" err="1"/>
                  <a:t>Nernest</a:t>
                </a:r>
                <a:r>
                  <a:rPr lang="en-CA" sz="1600" dirty="0"/>
                  <a:t> Model as follows: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4497" y="1607387"/>
                <a:ext cx="10972800" cy="4525963"/>
              </a:xfrm>
              <a:blipFill rotWithShape="0">
                <a:blip r:embed="rId3"/>
                <a:stretch>
                  <a:fillRect l="-222" t="-4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676400" y="228601"/>
            <a:ext cx="8763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CA" sz="24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COMBINED </a:t>
            </a:r>
            <a:r>
              <a:rPr lang="en-CA" sz="24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BATTERY MODEL: </a:t>
            </a:r>
            <a:r>
              <a:rPr lang="en-CA" sz="2400" dirty="0" smtClean="0">
                <a:solidFill>
                  <a:srgbClr val="FF0000"/>
                </a:solidFill>
                <a:latin typeface="Calibri Light" panose="020F0302020204030204"/>
              </a:rPr>
              <a:t>MODEL DERIVATION </a:t>
            </a:r>
            <a:endParaRPr lang="en-CA" sz="24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84475" y="2209801"/>
                <a:ext cx="2616422" cy="597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475" y="2209800"/>
                <a:ext cx="2573653" cy="6281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43172" y="4398063"/>
                <a:ext cx="28377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71" y="4398063"/>
                <a:ext cx="2808205" cy="363689"/>
              </a:xfrm>
              <a:prstGeom prst="rect">
                <a:avLst/>
              </a:prstGeom>
              <a:blipFill rotWithShape="1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48001" y="5181600"/>
                <a:ext cx="5814027" cy="646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CA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CA" sz="1600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/>
                            </a:rPr>
                            <m:t>𝑄</m:t>
                          </m:r>
                          <m:r>
                            <a:rPr lang="en-CA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CA" sz="1600" i="1">
                              <a:latin typeface="Cambria Math"/>
                            </a:rPr>
                            <m:t>(</m:t>
                          </m:r>
                          <m:r>
                            <a:rPr lang="en-CA" sz="1600" i="1">
                              <a:latin typeface="Cambria Math"/>
                            </a:rPr>
                            <m:t>𝑡</m:t>
                          </m:r>
                          <m:r>
                            <a:rPr lang="en-CA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1600" i="1">
                              <a:latin typeface="Cambria Math"/>
                            </a:rPr>
                            <m:t>𝑄</m:t>
                          </m:r>
                        </m:den>
                      </m:f>
                      <m:r>
                        <a:rPr lang="en-CA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81600"/>
                <a:ext cx="5814027" cy="6467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088087" y="6213645"/>
            <a:ext cx="2362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Extended </a:t>
            </a:r>
            <a:r>
              <a:rPr lang="en-US" sz="900" dirty="0" err="1"/>
              <a:t>Kalman</a:t>
            </a:r>
            <a:r>
              <a:rPr lang="en-US" sz="900" dirty="0"/>
              <a:t> filtering for battery management systems of </a:t>
            </a:r>
            <a:r>
              <a:rPr lang="en-US" sz="900" dirty="0" err="1"/>
              <a:t>LiPB</a:t>
            </a:r>
            <a:r>
              <a:rPr lang="en-US" sz="900" dirty="0"/>
              <a:t>-based HEV battery packs Part 2. Gregory L. </a:t>
            </a:r>
            <a:r>
              <a:rPr lang="en-US" sz="900" dirty="0" err="1"/>
              <a:t>Plett</a:t>
            </a:r>
            <a:endParaRPr lang="en-US" sz="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56806" y="1532077"/>
                <a:ext cx="80772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By </a:t>
                </a:r>
                <a:r>
                  <a:rPr lang="en-US" sz="1600" b="1" dirty="0"/>
                  <a:t>combining</a:t>
                </a:r>
                <a:r>
                  <a:rPr lang="en-US" sz="1600" dirty="0"/>
                  <a:t> the three above mentioned behavioral models and </a:t>
                </a:r>
                <a:r>
                  <a:rPr lang="en-US" sz="1600" b="1" dirty="0"/>
                  <a:t>discretizing</a:t>
                </a:r>
                <a:r>
                  <a:rPr lang="en-US" sz="1600" dirty="0"/>
                  <a:t> them in time, the combined model is obtained :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is the cell terminal voltage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is the cell internal resistance, representing both charge and discharge resistances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are </a:t>
                </a:r>
                <a:r>
                  <a:rPr lang="en-US" sz="1600" b="1" dirty="0"/>
                  <a:t>tunable constants </a:t>
                </a:r>
                <a:r>
                  <a:rPr lang="en-US" sz="1600" dirty="0"/>
                  <a:t>that can be used to fit experimental data to the model</a:t>
                </a:r>
              </a:p>
              <a:p>
                <a:r>
                  <a:rPr lang="en-US" sz="1600" dirty="0"/>
                  <a:t>The main advantage of this model is that </a:t>
                </a:r>
                <a:r>
                  <a:rPr lang="en-US" sz="1600" b="1" dirty="0"/>
                  <a:t>parameters</a:t>
                </a:r>
                <a:r>
                  <a:rPr lang="en-US" sz="1600" dirty="0"/>
                  <a:t> can be </a:t>
                </a:r>
                <a:r>
                  <a:rPr lang="en-US" sz="1600" b="1" dirty="0"/>
                  <a:t>easily identified </a:t>
                </a:r>
                <a:r>
                  <a:rPr lang="en-US" sz="1600" dirty="0"/>
                  <a:t>from the current/voltage data using </a:t>
                </a:r>
                <a:r>
                  <a:rPr lang="en-US" sz="1600" b="1" dirty="0"/>
                  <a:t>least square optimization or GA</a:t>
                </a:r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6806" y="1532077"/>
                <a:ext cx="8077200" cy="4525963"/>
              </a:xfrm>
              <a:blipFill rotWithShape="0">
                <a:blip r:embed="rId2"/>
                <a:stretch>
                  <a:fillRect l="-302" t="-404" r="-4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4200" y="2286000"/>
                <a:ext cx="6172200" cy="594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286000"/>
                <a:ext cx="6172200" cy="5947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76800" y="2743200"/>
                <a:ext cx="2159117" cy="786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  <m: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∆</m:t>
                              </m:r>
                              <m: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9" y="2743200"/>
                <a:ext cx="2159117" cy="7868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663072" y="5897630"/>
            <a:ext cx="38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Extended </a:t>
            </a:r>
            <a:r>
              <a:rPr lang="en-US" sz="900" dirty="0" err="1"/>
              <a:t>Kalman</a:t>
            </a:r>
            <a:r>
              <a:rPr lang="en-US" sz="900" dirty="0"/>
              <a:t> filtering for battery management systems of </a:t>
            </a:r>
            <a:r>
              <a:rPr lang="en-US" sz="900" dirty="0" err="1"/>
              <a:t>LiPB</a:t>
            </a:r>
            <a:r>
              <a:rPr lang="en-US" sz="900" dirty="0"/>
              <a:t>-based HEV battery packs Part 2. Gregory L. </a:t>
            </a:r>
            <a:r>
              <a:rPr lang="en-US" sz="900" dirty="0" err="1"/>
              <a:t>Plett</a:t>
            </a:r>
            <a:endParaRPr lang="en-US" sz="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76400" y="228601"/>
            <a:ext cx="8763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CA" sz="24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COMBINED </a:t>
            </a:r>
            <a:r>
              <a:rPr lang="en-CA" sz="24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BATTERY MODEL: </a:t>
            </a:r>
            <a:r>
              <a:rPr lang="en-CA" sz="2400" dirty="0" smtClean="0">
                <a:solidFill>
                  <a:srgbClr val="FF0000"/>
                </a:solidFill>
                <a:latin typeface="Calibri Light" panose="020F0302020204030204"/>
              </a:rPr>
              <a:t>MODEL DERIVATION </a:t>
            </a:r>
            <a:endParaRPr lang="en-CA" sz="2400" dirty="0">
              <a:solidFill>
                <a:srgbClr val="FF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32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88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C-rate</dc:title>
  <dc:creator>Ahmed Ryan (FCA)</dc:creator>
  <cp:lastModifiedBy>Ryan Ahmed</cp:lastModifiedBy>
  <cp:revision>415</cp:revision>
  <dcterms:created xsi:type="dcterms:W3CDTF">2006-08-16T00:00:00Z</dcterms:created>
  <dcterms:modified xsi:type="dcterms:W3CDTF">2018-06-02T21:39:26Z</dcterms:modified>
</cp:coreProperties>
</file>