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435" r:id="rId2"/>
    <p:sldId id="436" r:id="rId3"/>
    <p:sldId id="437" r:id="rId4"/>
    <p:sldId id="438" r:id="rId5"/>
    <p:sldId id="43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>
      <p:cViewPr varScale="1">
        <p:scale>
          <a:sx n="77" d="100"/>
          <a:sy n="77" d="100"/>
        </p:scale>
        <p:origin x="672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E5AC4-10F6-444C-B45E-5EF97B08E1FF}" type="datetimeFigureOut">
              <a:rPr lang="en-CA" smtClean="0"/>
              <a:t>02/06/2018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F37A9-9944-454A-95D7-E9DF676EB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39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5168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63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0A7D-ACD4-403E-BB4A-BD1EDB3C1DD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6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693B-B4C4-4710-AAB6-B637F3496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86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A4FB-3260-432C-A1E0-677C1E8203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13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F29A-79CD-4F58-BE1E-533A3665CF9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26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02BB-7CD0-430A-BE3B-EC02B70E0D2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26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6673-CC82-48C7-9FFE-64304E9CCAD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6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75D-A75B-433D-B7FE-BF2E9C6C46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4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62CB-4910-4468-977F-D96E38917B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84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8C6-5702-475C-AA57-0B58C99C7DC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32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0E32-4476-49A1-9411-6771AA68FC1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3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10BE2-936F-4823-917D-795CAA2981A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08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8EF54-B6BE-4DAC-BDF8-BB1D8073B42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56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458200" cy="4525963"/>
              </a:xfrm>
            </p:spPr>
            <p:txBody>
              <a:bodyPr>
                <a:noAutofit/>
              </a:bodyPr>
              <a:lstStyle/>
              <a:p>
                <a:r>
                  <a:rPr lang="en-CA" sz="1600" dirty="0"/>
                  <a:t>RC models consists of an Open circuit voltage source which is a function of the battery SOC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1600" dirty="0"/>
                  <a:t> represents the battery internal resistance while RC branches are used to model battery dynamics</a:t>
                </a:r>
              </a:p>
              <a:p>
                <a:r>
                  <a:rPr lang="en-CA" sz="1600" dirty="0"/>
                  <a:t>Any of these models can be enhanced by incorporating a hysteresis state to account for battery hysteresis that occurs in charging and discharging</a:t>
                </a:r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0">
                <a:blip r:embed="rId3"/>
                <a:stretch>
                  <a:fillRect l="-288" t="-4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76600"/>
            <a:ext cx="42672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CA" sz="2100" b="1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EQUIVALENT CIRCUIT BATTERY MODEL</a:t>
            </a:r>
            <a:endParaRPr lang="en-CA" sz="2100" b="1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59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sz="2100" b="1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EQUIVALENT CIRCUIT BATTERY MODEL: </a:t>
            </a:r>
            <a:r>
              <a:rPr lang="en-CA" sz="2100" b="1" dirty="0">
                <a:solidFill>
                  <a:srgbClr val="FF0000"/>
                </a:solidFill>
                <a:latin typeface="Calibri Light" panose="020F0302020204030204"/>
              </a:rPr>
              <a:t>OCV-RRC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800" dirty="0"/>
              <a:t>Battery open-circuit voltage (OCV) is a function of its state of charge (SOC)</a:t>
            </a:r>
          </a:p>
          <a:p>
            <a:r>
              <a:rPr lang="en-CA" sz="1800" dirty="0"/>
              <a:t>The OCV-SOC values are stored in a look-up table or in an empirical equation form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549" y="2537471"/>
            <a:ext cx="3606955" cy="27050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7812586" y="6120007"/>
            <a:ext cx="2667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solidFill>
                  <a:srgbClr val="404040"/>
                </a:solidFill>
                <a:latin typeface="NimbusSanL-Regu"/>
              </a:rPr>
              <a:t>BATTERY MANAGEMENT SYSTEMS, VOLUME I, BATTERY MODELING, G. </a:t>
            </a:r>
            <a:r>
              <a:rPr lang="en-CA" sz="800" dirty="0" err="1">
                <a:solidFill>
                  <a:srgbClr val="404040"/>
                </a:solidFill>
                <a:latin typeface="NimbusSanL-Regu"/>
              </a:rPr>
              <a:t>Plett</a:t>
            </a:r>
            <a:endParaRPr lang="en-CA" sz="800" dirty="0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077" y="2888457"/>
            <a:ext cx="3882089" cy="237713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7542976" y="3538395"/>
            <a:ext cx="4572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533576" y="3843195"/>
            <a:ext cx="4572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508177" y="3866810"/>
                <a:ext cx="5089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176" y="3866809"/>
                <a:ext cx="508921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412156" y="3522719"/>
                <a:ext cx="664221" cy="326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sSub>
                            <m:sSubPr>
                              <m:ctrlPr>
                                <a:rPr lang="en-CA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155" y="3522718"/>
                <a:ext cx="664221" cy="326243"/>
              </a:xfrm>
              <a:prstGeom prst="rect">
                <a:avLst/>
              </a:prstGeom>
              <a:blipFill rotWithShape="0"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738436" y="4143040"/>
                <a:ext cx="642740" cy="326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sSub>
                            <m:sSubPr>
                              <m:ctrlPr>
                                <a:rPr lang="en-CA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436" y="4143039"/>
                <a:ext cx="642740" cy="326243"/>
              </a:xfrm>
              <a:prstGeom prst="rect">
                <a:avLst/>
              </a:prstGeom>
              <a:blipFill rotWithShape="0">
                <a:blip r:embed="rId6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7812586" y="4143039"/>
            <a:ext cx="4572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43200" y="5239149"/>
                <a:ext cx="7010400" cy="11439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sSub>
                            <m:sSubPr>
                              <m:ctrlPr>
                                <a:rPr lang="en-CA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CA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CA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CA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CA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CA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CA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CA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CA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sSub>
                            <m:sSubPr>
                              <m:ctrlPr>
                                <a:rPr lang="en-CA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CA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CA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CA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CA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CA" sz="1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CA" sz="1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CA" sz="1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CA" sz="1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CA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CA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CA" sz="1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1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CA" sz="1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CA" sz="1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CA" sz="1400" i="1" dirty="0">
                  <a:solidFill>
                    <a:prstClr val="black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𝑂𝐶𝑉</m:t>
                      </m:r>
                      <m:d>
                        <m:dPr>
                          <m:ctrlPr>
                            <a:rPr lang="en-CA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CA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CA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sSub>
                            <m:sSubPr>
                              <m:ctrlPr>
                                <a:rPr lang="en-CA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CA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CA" sz="1400" i="1" dirty="0">
                  <a:solidFill>
                    <a:prstClr val="black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CA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CA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CA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CA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CA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CA" sz="14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CA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CA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  <m:r>
                      <a:rPr lang="en-CA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begChr m:val="["/>
                        <m:endChr m:val="]"/>
                        <m:ctrlPr>
                          <a:rPr lang="en-CA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CA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CA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CA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CA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239148"/>
                <a:ext cx="7010400" cy="114390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1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394206"/>
                <a:ext cx="9144000" cy="4525963"/>
              </a:xfrm>
            </p:spPr>
            <p:txBody>
              <a:bodyPr>
                <a:normAutofit/>
              </a:bodyPr>
              <a:lstStyle/>
              <a:p>
                <a:r>
                  <a:rPr lang="en-CA" sz="1600" dirty="0"/>
                  <a:t>Polarization refers to any </a:t>
                </a:r>
                <a:r>
                  <a:rPr lang="en-CA" sz="1600" b="1" dirty="0"/>
                  <a:t>departure</a:t>
                </a:r>
                <a:r>
                  <a:rPr lang="en-CA" sz="1600" dirty="0"/>
                  <a:t> of the </a:t>
                </a:r>
                <a:r>
                  <a:rPr lang="en-CA" sz="1600" b="1" dirty="0"/>
                  <a:t>cell’s terminal voltage away </a:t>
                </a:r>
                <a:r>
                  <a:rPr lang="en-CA" sz="1600" dirty="0"/>
                  <a:t>from the </a:t>
                </a:r>
                <a:r>
                  <a:rPr lang="en-CA" sz="1600" b="1" dirty="0"/>
                  <a:t>open-circuit voltage</a:t>
                </a:r>
                <a:r>
                  <a:rPr lang="en-CA" sz="1600" dirty="0"/>
                  <a:t> due to a passage of current through the cell</a:t>
                </a:r>
              </a:p>
              <a:p>
                <a:r>
                  <a:rPr lang="en-CA" sz="1600" dirty="0"/>
                  <a:t>The </a:t>
                </a:r>
                <a:r>
                  <a:rPr lang="en-CA" sz="1600" b="1" dirty="0"/>
                  <a:t>instantaneous polarization </a:t>
                </a:r>
                <a:r>
                  <a:rPr lang="en-CA" sz="1600" dirty="0"/>
                  <a:t>is modeled using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CA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1600" i="1" dirty="0">
                        <a:latin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CA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1600" dirty="0"/>
                  <a:t> term</a:t>
                </a:r>
              </a:p>
              <a:p>
                <a:r>
                  <a:rPr lang="en-CA" sz="1600" dirty="0"/>
                  <a:t>Batteries have more complex behavior, voltage polarization slowly develops over time as current is demanded from the cell, and </a:t>
                </a:r>
                <a:r>
                  <a:rPr lang="en-CA" sz="1600" b="1" dirty="0"/>
                  <a:t>slowly decays </a:t>
                </a:r>
                <a:r>
                  <a:rPr lang="en-CA" sz="1600" dirty="0"/>
                  <a:t>over time when the cell is allowed to rest</a:t>
                </a:r>
              </a:p>
              <a:p>
                <a:r>
                  <a:rPr lang="en-CA" sz="1600" dirty="0"/>
                  <a:t>The phenomena is caused by </a:t>
                </a:r>
                <a:r>
                  <a:rPr lang="en-CA" sz="1600" b="1" dirty="0"/>
                  <a:t>slow diffusion processes </a:t>
                </a:r>
                <a:r>
                  <a:rPr lang="en-CA" sz="1600" dirty="0"/>
                  <a:t>of lithium in a lithium-ion cell</a:t>
                </a:r>
              </a:p>
              <a:p>
                <a:r>
                  <a:rPr lang="en-CA" sz="1600" dirty="0"/>
                  <a:t>This slowly-changing voltage as known as </a:t>
                </a:r>
                <a:r>
                  <a:rPr lang="en-CA" sz="1600" b="1" dirty="0"/>
                  <a:t>diffusion voltage</a:t>
                </a:r>
                <a:endParaRPr lang="en-CA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1394206"/>
                <a:ext cx="9144000" cy="4525963"/>
              </a:xfrm>
              <a:blipFill rotWithShape="0">
                <a:blip r:embed="rId2"/>
                <a:stretch>
                  <a:fillRect l="-267" t="-4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CA" sz="2100" b="1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EQUIVALENT CIRCUIT BATTERY MODEL: </a:t>
            </a:r>
            <a:r>
              <a:rPr lang="en-CA" sz="2100" b="1" dirty="0">
                <a:solidFill>
                  <a:srgbClr val="FF0000"/>
                </a:solidFill>
                <a:latin typeface="Calibri Light" panose="020F0302020204030204"/>
              </a:rPr>
              <a:t>POLARIZATION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1" y="4374324"/>
            <a:ext cx="2629179" cy="187407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6128925" y="5483986"/>
            <a:ext cx="14384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128925" y="4569586"/>
            <a:ext cx="14384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76702" y="456958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32167" y="4846711"/>
                <a:ext cx="96564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CA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CA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CA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CA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CA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CA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66" y="4846711"/>
                <a:ext cx="965649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3165" r="-5696" b="-4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05400" y="5679080"/>
                <a:ext cx="1302536" cy="366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CA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CA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CA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CA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CA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CA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CA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CA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en-CA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679080"/>
                <a:ext cx="1302536" cy="366832"/>
              </a:xfrm>
              <a:prstGeom prst="rect">
                <a:avLst/>
              </a:prstGeom>
              <a:blipFill rotWithShape="0">
                <a:blip r:embed="rId5"/>
                <a:stretch>
                  <a:fillRect l="-2347" t="-1667" r="-4225"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398278" y="3961057"/>
            <a:ext cx="287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prstClr val="black"/>
                </a:solidFill>
              </a:rPr>
              <a:t>Response to discharge pulse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67339" y="6398386"/>
            <a:ext cx="2667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solidFill>
                  <a:srgbClr val="404040"/>
                </a:solidFill>
                <a:latin typeface="NimbusSanL-Regu"/>
              </a:rPr>
              <a:t>BATTERY MANAGEMENT SYSTEMS, VOLUME I, BATTERY MODELING, G. </a:t>
            </a:r>
            <a:r>
              <a:rPr lang="en-CA" sz="800" dirty="0" err="1">
                <a:solidFill>
                  <a:srgbClr val="404040"/>
                </a:solidFill>
                <a:latin typeface="NimbusSanL-Regu"/>
              </a:rPr>
              <a:t>Plett</a:t>
            </a:r>
            <a:endParaRPr lang="en-CA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39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295400"/>
            <a:ext cx="3951890" cy="48768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CA" sz="2100" b="1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EQUIVALENT CIRCUIT BATTERY MODEL: </a:t>
            </a:r>
            <a:r>
              <a:rPr lang="en-CA" sz="2100" b="1" dirty="0">
                <a:solidFill>
                  <a:srgbClr val="FF0000"/>
                </a:solidFill>
                <a:latin typeface="Calibri Light" panose="020F0302020204030204"/>
              </a:rPr>
              <a:t>BASIC CIRCUITS REVIEW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7391400" y="6305550"/>
            <a:ext cx="2374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>
                <a:solidFill>
                  <a:prstClr val="black"/>
                </a:solidFill>
              </a:rPr>
              <a:t>http://www.ece.msstate.edu/~donohoe/ece3183inductance_and_capacitance.pdf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39043" y="3090734"/>
              <a:ext cx="8147957" cy="29315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005152"/>
                    <a:gridCol w="4142805"/>
                  </a:tblGrid>
                  <a:tr h="287020">
                    <a:tc>
                      <a:txBody>
                        <a:bodyPr/>
                        <a:lstStyle/>
                        <a:p>
                          <a:pPr marL="198755" marR="0" indent="-198755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Model</a:t>
                          </a:r>
                          <a:endParaRPr lang="en-US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Output equations</a:t>
                          </a:r>
                          <a:endParaRPr lang="en-US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2987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The first-order RC model </a:t>
                          </a:r>
                          <a:endParaRPr lang="en-US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−∆</m:t>
                                        </m:r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[1−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/>
                                  </a:rPr>
                                  <m:t>(−∆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)]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𝑂𝐶𝑉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4541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The first-order RC model with hysteresis </a:t>
                          </a:r>
                          <a:r>
                            <a:rPr lang="en-US" sz="1400" dirty="0" smtClean="0">
                              <a:effectLst/>
                            </a:rPr>
                            <a:t>state</a:t>
                          </a:r>
                          <a:endParaRPr lang="en-US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𝑂𝐶𝑉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762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The second-order RC model</a:t>
                          </a:r>
                          <a:endParaRPr lang="en-US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𝑂𝐶𝑉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4541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The second-order RC model with hysteresis state</a:t>
                          </a:r>
                          <a:endParaRPr lang="en-US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𝑂𝐶𝑉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762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The third-order model RC model</a:t>
                          </a:r>
                          <a:endParaRPr lang="en-US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𝑂𝐶𝑉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4541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The third-order model RC model with hysteresis state</a:t>
                          </a:r>
                          <a:endParaRPr lang="en-US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𝑂𝐶𝑉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15042" y="3090733"/>
              <a:ext cx="8147957" cy="29315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005152"/>
                    <a:gridCol w="4142805"/>
                  </a:tblGrid>
                  <a:tr h="287020">
                    <a:tc>
                      <a:txBody>
                        <a:bodyPr/>
                        <a:lstStyle/>
                        <a:p>
                          <a:pPr marL="198755" marR="0" indent="-198755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Model</a:t>
                          </a:r>
                          <a:endParaRPr lang="en-US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Output equations</a:t>
                          </a:r>
                          <a:endParaRPr lang="en-US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681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The first-order RC model </a:t>
                          </a:r>
                          <a:endParaRPr lang="en-US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96912" t="-45455" r="-588" b="-306364"/>
                          </a:stretch>
                        </a:blipFill>
                      </a:tcPr>
                    </a:tc>
                  </a:tr>
                  <a:tr h="33407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The first-order RC model with hysteresis </a:t>
                          </a:r>
                          <a:r>
                            <a:rPr lang="en-US" sz="1400" dirty="0" smtClean="0">
                              <a:effectLst/>
                            </a:rPr>
                            <a:t>state</a:t>
                          </a:r>
                          <a:endParaRPr lang="en-US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96912" t="-290909" r="-588" b="-512727"/>
                          </a:stretch>
                        </a:blipFill>
                      </a:tcPr>
                    </a:tc>
                  </a:tr>
                  <a:tr h="33407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The second-order RC model</a:t>
                          </a:r>
                          <a:endParaRPr lang="en-US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96912" t="-398148" r="-588" b="-422222"/>
                          </a:stretch>
                        </a:blipFill>
                      </a:tcPr>
                    </a:tc>
                  </a:tr>
                  <a:tr h="33407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The second-order RC model with hysteresis state</a:t>
                          </a:r>
                          <a:endParaRPr lang="en-US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96912" t="-489091" r="-588" b="-314545"/>
                          </a:stretch>
                        </a:blipFill>
                      </a:tcPr>
                    </a:tc>
                  </a:tr>
                  <a:tr h="33407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The third-order model RC model</a:t>
                          </a:r>
                          <a:endParaRPr lang="en-US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96912" t="-589091" r="-588" b="-214545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The third-order model RC model with hysteresis state</a:t>
                          </a:r>
                          <a:endParaRPr lang="en-US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96912" t="-360952" r="-588" b="-123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2133600" y="1436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rgbClr val="5B9BD5">
                    <a:lumMod val="75000"/>
                  </a:srgbClr>
                </a:solidFill>
              </a:rPr>
              <a:t>EQUIVALENT CIRCUIT BATTERY MODEL:</a:t>
            </a:r>
            <a:r>
              <a:rPr lang="en-CA" dirty="0">
                <a:solidFill>
                  <a:srgbClr val="FF0000"/>
                </a:solidFill>
              </a:rPr>
              <a:t> FIRST/SECOND/THIRD ORDER MODEL</a:t>
            </a:r>
          </a:p>
        </p:txBody>
      </p:sp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19200"/>
            <a:ext cx="36576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SLIDE </a:t>
            </a:r>
            <a:fld id="{EB774DF2-8E2D-4F3B-9FDA-030919422354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7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200</Words>
  <Application>Microsoft Office PowerPoint</Application>
  <PresentationFormat>Widescreen</PresentationFormat>
  <Paragraphs>49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NimbusSanL-Regu</vt:lpstr>
      <vt:lpstr>Times New Roman</vt:lpstr>
      <vt:lpstr>1_Office Theme</vt:lpstr>
      <vt:lpstr>EQUIVALENT CIRCUIT BATTERY MODEL</vt:lpstr>
      <vt:lpstr>EQUIVALENT CIRCUIT BATTERY MODEL: OCV-RRC </vt:lpstr>
      <vt:lpstr>EQUIVALENT CIRCUIT BATTERY MODEL: POLARIZATION</vt:lpstr>
      <vt:lpstr>EQUIVALENT CIRCUIT BATTERY MODEL: BASIC CIRCUITS REVIEW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C-rate</dc:title>
  <dc:creator>Ahmed Ryan (FCA)</dc:creator>
  <cp:lastModifiedBy>Ryan Ahmed</cp:lastModifiedBy>
  <cp:revision>422</cp:revision>
  <dcterms:created xsi:type="dcterms:W3CDTF">2006-08-16T00:00:00Z</dcterms:created>
  <dcterms:modified xsi:type="dcterms:W3CDTF">2018-06-02T21:55:46Z</dcterms:modified>
</cp:coreProperties>
</file>