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439" r:id="rId2"/>
    <p:sldId id="440" r:id="rId3"/>
    <p:sldId id="441" r:id="rId4"/>
    <p:sldId id="442" r:id="rId5"/>
    <p:sldId id="483" r:id="rId6"/>
    <p:sldId id="4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>
      <p:cViewPr varScale="1">
        <p:scale>
          <a:sx n="77" d="100"/>
          <a:sy n="77" d="100"/>
        </p:scale>
        <p:origin x="672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E5AC4-10F6-444C-B45E-5EF97B08E1FF}" type="datetimeFigureOut">
              <a:rPr lang="en-CA" smtClean="0"/>
              <a:t>02/06/2018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F37A9-9944-454A-95D7-E9DF676EB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39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577A-77ED-4866-AC04-3EECD8EDC4C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6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5677-8175-4F46-B8B0-10DEE5BDBA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86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0231-FE9D-4B24-8E51-5F602B3B184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13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44DB-C9DD-44FE-909F-C3E60C0A982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26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9080-4178-4FEE-AD83-293A6D607F8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26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7552-2451-4826-8B00-F017BEDDCC9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6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BA5-E745-470B-838F-92C726AADD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4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115D-6213-4497-9992-D969048E703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84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72DA-D3BE-45F5-80A8-F6669292CF3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32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4172-8754-45A3-95E5-09C3FA0A52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3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2AF0-BE44-41CC-A365-3BADE60E117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08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BBC80-9013-4187-A73E-2DF52D92340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56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4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1" y="3236262"/>
            <a:ext cx="3882089" cy="23771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76799" y="1470819"/>
                <a:ext cx="8229600" cy="45259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CA" sz="1600" dirty="0"/>
                  <a:t>In a continuous time domain: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𝑂𝐶𝑉</m:t>
                      </m:r>
                      <m:d>
                        <m:d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CA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CA" sz="1600" dirty="0"/>
              </a:p>
              <a:p>
                <a:r>
                  <a:rPr lang="en-CA" sz="1600" dirty="0"/>
                  <a:t>In discrete time domain: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𝑂𝐶𝑉</m:t>
                      </m:r>
                      <m:d>
                        <m:d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CA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CA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]−</m:t>
                      </m:r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CA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CA" sz="1600" dirty="0"/>
              </a:p>
              <a:p>
                <a:r>
                  <a:rPr lang="en-CA" sz="1600" dirty="0"/>
                  <a:t>In terms of element currents: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𝑂𝐶𝑉</m:t>
                      </m:r>
                      <m:d>
                        <m:d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CA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16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CA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CA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𝑂𝐶𝑉</m:t>
                      </m:r>
                      <m:d>
                        <m:d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CA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CA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16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CA" sz="1600" dirty="0"/>
              </a:p>
              <a:p>
                <a:endParaRPr lang="en-CA" sz="1600" dirty="0"/>
              </a:p>
              <a:p>
                <a:r>
                  <a:rPr lang="en-CA" sz="1600" b="1" dirty="0"/>
                  <a:t>Find an expression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sSub>
                          <m:sSubPr>
                            <m:ctrlPr>
                              <a:rPr lang="en-CA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CA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6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r>
                  <a:rPr lang="en-CA" sz="1600" dirty="0"/>
                  <a:t>,  by applying KCL: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CA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CA" sz="1600" dirty="0"/>
              </a:p>
              <a:p>
                <a:r>
                  <a:rPr lang="en-CA" sz="16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CA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sSub>
                          <m:sSubPr>
                            <m:ctrlPr>
                              <a:rPr lang="en-CA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CA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CA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CA" sz="1600" dirty="0"/>
              </a:p>
              <a:p>
                <a:r>
                  <a:rPr lang="en-CA" sz="1600" dirty="0"/>
                  <a:t>Re-arranging: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CA" sz="16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1600" dirty="0"/>
              </a:p>
              <a:p>
                <a:r>
                  <a:rPr lang="en-CA" sz="1700" b="1" u="sng" dirty="0">
                    <a:solidFill>
                      <a:srgbClr val="FF0000"/>
                    </a:solidFill>
                  </a:rPr>
                  <a:t>We want to solve this equation in discrete-time domain</a:t>
                </a:r>
              </a:p>
              <a:p>
                <a:pPr marL="0" indent="0">
                  <a:buNone/>
                </a:pPr>
                <a:endParaRPr lang="en-CA" sz="1600" dirty="0"/>
              </a:p>
              <a:p>
                <a:endParaRPr lang="en-CA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2799" y="1470818"/>
                <a:ext cx="8229600" cy="4525963"/>
              </a:xfrm>
              <a:blipFill rotWithShape="0">
                <a:blip r:embed="rId3"/>
                <a:stretch>
                  <a:fillRect l="-296" t="-269" b="-16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CA" sz="2100" b="1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EQUIVALENT CIRCUIT BATTERY MODEL: </a:t>
            </a:r>
            <a:r>
              <a:rPr lang="en-CA" sz="2100" b="1" dirty="0">
                <a:solidFill>
                  <a:srgbClr val="FF0000"/>
                </a:solidFill>
                <a:latin typeface="Calibri Light" panose="020F0302020204030204"/>
              </a:rPr>
              <a:t>DERIVATION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305800" y="3886200"/>
            <a:ext cx="4572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296400" y="4191000"/>
            <a:ext cx="4572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271001" y="4214615"/>
                <a:ext cx="5089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0" y="4214614"/>
                <a:ext cx="508921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74980" y="3870524"/>
                <a:ext cx="664221" cy="326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sSub>
                            <m:sSubPr>
                              <m:ctrlPr>
                                <a:rPr lang="en-CA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979" y="3870523"/>
                <a:ext cx="664221" cy="326243"/>
              </a:xfrm>
              <a:prstGeom prst="rect">
                <a:avLst/>
              </a:prstGeom>
              <a:blipFill rotWithShape="0"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501260" y="4490845"/>
                <a:ext cx="642740" cy="326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sSub>
                            <m:sSubPr>
                              <m:ctrlPr>
                                <a:rPr lang="en-CA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260" y="4490844"/>
                <a:ext cx="642740" cy="326243"/>
              </a:xfrm>
              <a:prstGeom prst="rect">
                <a:avLst/>
              </a:prstGeom>
              <a:blipFill rotWithShape="0">
                <a:blip r:embed="rId6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8575410" y="4490844"/>
            <a:ext cx="4572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12586" y="6120007"/>
            <a:ext cx="2667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solidFill>
                  <a:srgbClr val="404040"/>
                </a:solidFill>
                <a:latin typeface="NimbusSanL-Regu"/>
              </a:rPr>
              <a:t>BATTERY MANAGEMENT SYSTEMS, VOLUME I, BATTERY MODELING, G. </a:t>
            </a:r>
            <a:r>
              <a:rPr lang="en-CA" sz="800" dirty="0" err="1">
                <a:solidFill>
                  <a:srgbClr val="404040"/>
                </a:solidFill>
                <a:latin typeface="NimbusSanL-Regu"/>
              </a:rPr>
              <a:t>Plett</a:t>
            </a:r>
            <a:endParaRPr lang="en-CA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1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6172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1800" b="1" dirty="0"/>
                  <a:t>Output Equation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CA" sz="18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CA" sz="1800" i="1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CA" sz="1800" dirty="0"/>
              </a:p>
              <a:p>
                <a14:m>
                  <m:oMath xmlns:m="http://schemas.openxmlformats.org/officeDocument/2006/math">
                    <m:r>
                      <a:rPr lang="en-CA" sz="18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𝑂𝐶𝑉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1800" dirty="0"/>
              </a:p>
              <a:p>
                <a:endParaRPr lang="en-CA" sz="1800" dirty="0"/>
              </a:p>
              <a:p>
                <a:pPr marL="0" indent="0">
                  <a:buNone/>
                </a:pPr>
                <a:r>
                  <a:rPr lang="en-CA" sz="1800" b="1" dirty="0"/>
                  <a:t>Coulomb Counting (System Equation)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CA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CA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</m:t>
                    </m:r>
                    <m:r>
                      <a:rPr lang="en-CA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CA" sz="1800" dirty="0"/>
              </a:p>
              <a:p>
                <a:endParaRPr lang="en-CA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6172200" cy="4525963"/>
              </a:xfrm>
              <a:blipFill rotWithShape="0">
                <a:blip r:embed="rId2"/>
                <a:stretch>
                  <a:fillRect l="-790" t="-8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CA" sz="2100" b="1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EQUIVALENT CIRCUIT BATTERY MODEL: </a:t>
            </a:r>
            <a:r>
              <a:rPr lang="en-CA" sz="2100" b="1" dirty="0">
                <a:solidFill>
                  <a:srgbClr val="FF0000"/>
                </a:solidFill>
                <a:latin typeface="Calibri Light" panose="020F0302020204030204"/>
              </a:rPr>
              <a:t>BATTERY MODEL - CONTINIOUS FORM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5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0"/>
                <a:ext cx="8305800" cy="4800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CA" sz="1600" dirty="0"/>
                  <a:t>For the ordinary differential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𝑎𝑥</m:t>
                      </m:r>
                      <m:d>
                        <m:d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1600" dirty="0"/>
              </a:p>
              <a:p>
                <a:r>
                  <a:rPr lang="en-CA" sz="1600" dirty="0"/>
                  <a:t>The general solution for </a:t>
                </a:r>
                <a:r>
                  <a:rPr lang="en-CA" sz="1600" b="1" dirty="0"/>
                  <a:t>continuous time </a:t>
                </a:r>
                <a:r>
                  <a:rPr lang="en-CA" sz="1600" dirty="0"/>
                  <a:t>domain: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CA" sz="1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𝑏𝑢</m:t>
                          </m:r>
                          <m:d>
                            <m:d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CA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CA" sz="1600" dirty="0"/>
              </a:p>
              <a:p>
                <a:pPr marL="0" indent="0">
                  <a:buNone/>
                </a:pPr>
                <a:endParaRPr lang="en-CA" sz="1600" dirty="0"/>
              </a:p>
              <a:p>
                <a:pPr marL="0" indent="0">
                  <a:buNone/>
                </a:pPr>
                <a:endParaRPr lang="en-CA" sz="1600" dirty="0"/>
              </a:p>
              <a:p>
                <a:pPr marL="0" indent="0">
                  <a:buNone/>
                </a:pPr>
                <a:endParaRPr lang="en-CA" sz="1600" dirty="0"/>
              </a:p>
              <a:p>
                <a:endParaRPr lang="en-CA" sz="1600" dirty="0"/>
              </a:p>
              <a:p>
                <a:r>
                  <a:rPr lang="en-CA" sz="1600" dirty="0"/>
                  <a:t>In </a:t>
                </a:r>
                <a:r>
                  <a:rPr lang="en-CA" sz="1600" b="1" dirty="0"/>
                  <a:t>discrete domain</a:t>
                </a:r>
                <a:r>
                  <a:rPr lang="en-CA" sz="1600" dirty="0"/>
                  <a:t>, the general solution for a discrete-time ordinary </a:t>
                </a:r>
                <a:r>
                  <a:rPr lang="en-CA" sz="1600" b="1" dirty="0"/>
                  <a:t>difference equation</a:t>
                </a:r>
                <a:r>
                  <a:rPr lang="en-CA" sz="16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CA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1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CA" sz="1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CA" sz="1600" dirty="0"/>
              </a:p>
              <a:p>
                <a:r>
                  <a:rPr lang="en-CA" sz="1600" dirty="0"/>
                  <a:t>By using this in our battery model: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CA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CA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6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CA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CA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CA" sz="16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CA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sSub>
                          <m:sSubPr>
                            <m:ctrlPr>
                              <a:rPr lang="en-CA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CA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CA" sz="1600" i="1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CA" sz="16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CA" sz="16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CA" sz="1600" b="1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CA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CA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sz="1600" b="1" i="1" dirty="0"/>
                  <a:t> </a:t>
                </a:r>
                <a14:m>
                  <m:oMath xmlns:m="http://schemas.openxmlformats.org/officeDocument/2006/math">
                    <m:r>
                      <a:rPr lang="en-CA" sz="1600" b="1" i="1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CA" sz="16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CA" sz="16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CA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sz="1600" b="1" i="1" dirty="0"/>
                  <a:t>      </a:t>
                </a:r>
                <a14:m>
                  <m:oMath xmlns:m="http://schemas.openxmlformats.org/officeDocument/2006/math">
                    <m:r>
                      <a:rPr lang="en-CA" sz="1600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CA" sz="16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600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CA" sz="1600" b="1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16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sSub>
                          <m:sSubPr>
                            <m:ctrlPr>
                              <a:rPr lang="en-CA" sz="1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1" i="1" dirty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CA" sz="16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CA" sz="16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CA" sz="1600" b="1" i="1" dirty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CA" sz="1600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CA" sz="1600" b="1" i="1" dirty="0"/>
                  <a:t>    </a:t>
                </a:r>
                <a14:m>
                  <m:oMath xmlns:m="http://schemas.openxmlformats.org/officeDocument/2006/math">
                    <m:r>
                      <a:rPr lang="en-CA" sz="1600" b="1" i="1" dirty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begChr m:val="["/>
                        <m:endChr m:val="]"/>
                        <m:ctrlPr>
                          <a:rPr lang="en-CA" sz="16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600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CA" sz="16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6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CA" sz="16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CA" sz="1600" b="1" i="1" dirty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CA" sz="1600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CA" sz="16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CA" sz="16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CA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16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CA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6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CA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CA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6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CA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sz="160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16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CA" sz="16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CA" sz="16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CA" sz="1600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CA" sz="16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CA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16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CA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6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CA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CA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6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CA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CA" sz="160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16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CA" sz="16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CA" sz="16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CA" sz="1600" i="1" dirty="0"/>
              </a:p>
              <a:p>
                <a:pPr marL="0" indent="0" algn="ctr">
                  <a:buNone/>
                </a:pPr>
                <a:endParaRPr lang="en-CA" sz="1600" i="1" dirty="0"/>
              </a:p>
              <a:p>
                <a:pPr marL="0" indent="0" algn="ctr">
                  <a:buNone/>
                </a:pPr>
                <a:endParaRPr lang="en-CA" sz="1600" i="1" dirty="0"/>
              </a:p>
              <a:p>
                <a:pPr marL="0" indent="0" algn="ctr">
                  <a:buNone/>
                </a:pPr>
                <a:endParaRPr lang="en-CA" sz="1600" i="1" dirty="0"/>
              </a:p>
              <a:p>
                <a:endParaRPr lang="en-CA" sz="1600" i="1" dirty="0"/>
              </a:p>
              <a:p>
                <a:pPr marL="0" indent="0">
                  <a:buNone/>
                </a:pPr>
                <a:endParaRPr lang="en-CA" sz="1600" i="1" dirty="0"/>
              </a:p>
              <a:p>
                <a:pPr marL="0" indent="0">
                  <a:buNone/>
                </a:pPr>
                <a:endParaRPr lang="en-CA" sz="1600" dirty="0"/>
              </a:p>
              <a:p>
                <a:pPr marL="0" indent="0">
                  <a:buNone/>
                </a:pPr>
                <a:endParaRPr lang="en-CA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800600"/>
              </a:xfrm>
              <a:blipFill rotWithShape="0">
                <a:blip r:embed="rId2"/>
                <a:stretch>
                  <a:fillRect l="-220" t="-11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CA" sz="2100" b="1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EQUIVALENT CIRCUIT BATTERY MODEL: </a:t>
            </a:r>
            <a:r>
              <a:rPr lang="en-CA" sz="2100" b="1" dirty="0">
                <a:solidFill>
                  <a:srgbClr val="FF0000"/>
                </a:solidFill>
                <a:latin typeface="Calibri Light" panose="020F0302020204030204"/>
              </a:rPr>
              <a:t>ODE SOLUTION DERIVATION</a:t>
            </a:r>
          </a:p>
        </p:txBody>
      </p:sp>
      <p:sp>
        <p:nvSpPr>
          <p:cNvPr id="5" name="Left Brace 4"/>
          <p:cNvSpPr/>
          <p:nvPr/>
        </p:nvSpPr>
        <p:spPr>
          <a:xfrm rot="16200000">
            <a:off x="5181600" y="2590801"/>
            <a:ext cx="304800" cy="10668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rot="16200000">
            <a:off x="7048500" y="2247901"/>
            <a:ext cx="304800" cy="17526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9260" y="3276602"/>
            <a:ext cx="2288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prstClr val="black"/>
                </a:solidFill>
              </a:rPr>
              <a:t>Depends on Initial condition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8257" y="3197553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b="1" dirty="0">
                <a:solidFill>
                  <a:prstClr val="black"/>
                </a:solidFill>
              </a:rPr>
              <a:t>Depends on input signal </a:t>
            </a:r>
          </a:p>
          <a:p>
            <a:pPr algn="ctr"/>
            <a:r>
              <a:rPr lang="en-CA" sz="1400" b="1" dirty="0">
                <a:solidFill>
                  <a:prstClr val="black"/>
                </a:solidFill>
              </a:rPr>
              <a:t>convolution integral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0" y="6244808"/>
            <a:ext cx="2667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solidFill>
                  <a:srgbClr val="404040"/>
                </a:solidFill>
                <a:latin typeface="NimbusSanL-Regu"/>
              </a:rPr>
              <a:t>BATTERY MANAGEMENT SYSTEMS, VOLUME I, BATTERY MODELING, G. </a:t>
            </a:r>
            <a:r>
              <a:rPr lang="en-CA" sz="800" dirty="0" err="1">
                <a:solidFill>
                  <a:srgbClr val="404040"/>
                </a:solidFill>
                <a:latin typeface="NimbusSanL-Regu"/>
              </a:rPr>
              <a:t>Plett</a:t>
            </a:r>
            <a:endParaRPr lang="en-CA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5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686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1800" b="1" dirty="0"/>
                  <a:t>Continuous form:</a:t>
                </a:r>
              </a:p>
              <a:p>
                <a:r>
                  <a:rPr lang="en-CA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CA" sz="18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CA" sz="1800" i="1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CA" sz="1800" dirty="0"/>
              </a:p>
              <a:p>
                <a14:m>
                  <m:oMath xmlns:m="http://schemas.openxmlformats.org/officeDocument/2006/math">
                    <m:r>
                      <a:rPr lang="en-CA" sz="18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𝑂𝐶𝑉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CA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CA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</m:t>
                    </m:r>
                    <m:r>
                      <a:rPr lang="en-CA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CA" sz="1800" dirty="0"/>
              </a:p>
              <a:p>
                <a:endParaRPr lang="en-CA" sz="1800" dirty="0"/>
              </a:p>
              <a:p>
                <a:endParaRPr lang="en-CA" sz="1800" dirty="0"/>
              </a:p>
              <a:p>
                <a:pPr marL="0" indent="0">
                  <a:buNone/>
                </a:pPr>
                <a:r>
                  <a:rPr lang="en-CA" sz="1800" b="1" dirty="0"/>
                  <a:t>Discrete Form: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8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CA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18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CA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8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CA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CA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8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CA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CA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CA" sz="1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18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CA" sz="18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18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CA" sz="1800" i="1" dirty="0"/>
              </a:p>
              <a:p>
                <a14:m>
                  <m:oMath xmlns:m="http://schemas.openxmlformats.org/officeDocument/2006/math">
                    <m:r>
                      <a:rPr lang="en-CA" sz="18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𝑂𝐶𝑉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begChr m:val="["/>
                        <m:endChr m:val="]"/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CA" sz="1800" i="1" dirty="0"/>
              </a:p>
              <a:p>
                <a14:m>
                  <m:oMath xmlns:m="http://schemas.openxmlformats.org/officeDocument/2006/math">
                    <m:r>
                      <a:rPr lang="en-CA" sz="18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CA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  <m:r>
                      <a:rPr lang="en-CA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begChr m:val="["/>
                        <m:endChr m:val="]"/>
                        <m:ctrlPr>
                          <a:rPr lang="en-CA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CA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CA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CA" sz="1800" dirty="0"/>
              </a:p>
              <a:p>
                <a:endParaRPr lang="en-CA" sz="1800" i="1" dirty="0"/>
              </a:p>
              <a:p>
                <a:endParaRPr lang="en-CA" sz="1800" dirty="0"/>
              </a:p>
              <a:p>
                <a:endParaRPr lang="en-CA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0">
                <a:blip r:embed="rId2"/>
                <a:stretch>
                  <a:fillRect l="-561" t="-8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CA" sz="2100" b="1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EQUIVALENT CIRCUIT BATTERY MODEL: </a:t>
            </a:r>
            <a:r>
              <a:rPr lang="en-CA" sz="2100" b="1" dirty="0">
                <a:solidFill>
                  <a:srgbClr val="FF0000"/>
                </a:solidFill>
                <a:latin typeface="Calibri Light" panose="020F0302020204030204"/>
              </a:rPr>
              <a:t>OVERALL BATTERY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38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449495"/>
            <a:ext cx="4285032" cy="482737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CA" sz="2100" b="1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EQUIVALENT CIRCUIT BATTERY MODEL: </a:t>
            </a:r>
            <a:r>
              <a:rPr lang="en-CA" sz="2100" b="1" dirty="0">
                <a:solidFill>
                  <a:srgbClr val="FF0000"/>
                </a:solidFill>
                <a:latin typeface="Calibri Light" panose="020F0302020204030204"/>
              </a:rPr>
              <a:t>ODE SOLUTION DERIVATION-CONTINIOUS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181600" y="5428071"/>
            <a:ext cx="2286000" cy="3707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7601" y="5460219"/>
            <a:ext cx="2885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FF0000"/>
                </a:solidFill>
              </a:rPr>
              <a:t>ODE Solution in continuous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3700" y="6121932"/>
            <a:ext cx="2667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solidFill>
                  <a:srgbClr val="404040"/>
                </a:solidFill>
                <a:latin typeface="NimbusSanL-Regu"/>
              </a:rPr>
              <a:t>BATTERY MANAGEMENT SYSTEMS, VOLUME I, BATTERY MODELING, G. </a:t>
            </a:r>
            <a:r>
              <a:rPr lang="en-CA" sz="800" dirty="0" err="1">
                <a:solidFill>
                  <a:srgbClr val="404040"/>
                </a:solidFill>
                <a:latin typeface="NimbusSanL-Regu"/>
              </a:rPr>
              <a:t>Plett</a:t>
            </a:r>
            <a:endParaRPr lang="en-CA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2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1295401"/>
            <a:ext cx="4926161" cy="239515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CA" sz="2100" b="1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EQUIVALENT CIRCUIT BATTERY MODEL: </a:t>
            </a:r>
            <a:r>
              <a:rPr lang="en-CA" sz="2100" b="1" dirty="0">
                <a:solidFill>
                  <a:srgbClr val="FF0000"/>
                </a:solidFill>
                <a:latin typeface="Calibri Light" panose="020F0302020204030204"/>
              </a:rPr>
              <a:t>ODE SOLUTION DERIVATION-DISCRETE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179" y="1328351"/>
            <a:ext cx="4366575" cy="47244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934200" y="5715000"/>
            <a:ext cx="2286000" cy="3707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7162" y="6085702"/>
            <a:ext cx="262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FF0000"/>
                </a:solidFill>
              </a:rPr>
              <a:t>ODE Solution in discrete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1400" y="6457207"/>
            <a:ext cx="2667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solidFill>
                  <a:srgbClr val="404040"/>
                </a:solidFill>
                <a:latin typeface="NimbusSanL-Regu"/>
              </a:rPr>
              <a:t>BATTERY MANAGEMENT SYSTEMS, VOLUME I, BATTERY MODELING, G. </a:t>
            </a:r>
            <a:r>
              <a:rPr lang="en-CA" sz="800" dirty="0" err="1">
                <a:solidFill>
                  <a:srgbClr val="404040"/>
                </a:solidFill>
                <a:latin typeface="NimbusSanL-Regu"/>
              </a:rPr>
              <a:t>Plett</a:t>
            </a:r>
            <a:endParaRPr lang="en-CA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4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149</Words>
  <Application>Microsoft Office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NimbusSanL-Regu</vt:lpstr>
      <vt:lpstr>1_Office Theme</vt:lpstr>
      <vt:lpstr>EQUIVALENT CIRCUIT BATTERY MODEL: DERIVATION</vt:lpstr>
      <vt:lpstr>EQUIVALENT CIRCUIT BATTERY MODEL: BATTERY MODEL - CONTINIOUS FORM </vt:lpstr>
      <vt:lpstr>EQUIVALENT CIRCUIT BATTERY MODEL: ODE SOLUTION DERIVATION</vt:lpstr>
      <vt:lpstr>EQUIVALENT CIRCUIT BATTERY MODEL: OVERALL BATTERY MODEL</vt:lpstr>
      <vt:lpstr>EQUIVALENT CIRCUIT BATTERY MODEL: ODE SOLUTION DERIVATION-CONTINIOUS</vt:lpstr>
      <vt:lpstr>EQUIVALENT CIRCUIT BATTERY MODEL: ODE SOLUTION DERIVATION-DISCRETE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C-rate</dc:title>
  <dc:creator>Ahmed Ryan (FCA)</dc:creator>
  <cp:lastModifiedBy>Ryan Ahmed</cp:lastModifiedBy>
  <cp:revision>422</cp:revision>
  <dcterms:created xsi:type="dcterms:W3CDTF">2006-08-16T00:00:00Z</dcterms:created>
  <dcterms:modified xsi:type="dcterms:W3CDTF">2018-06-02T21:54:20Z</dcterms:modified>
</cp:coreProperties>
</file>