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0"/>
  </p:notesMasterIdLst>
  <p:sldIdLst>
    <p:sldId id="256" r:id="rId2"/>
    <p:sldId id="533" r:id="rId3"/>
    <p:sldId id="257" r:id="rId4"/>
    <p:sldId id="260" r:id="rId5"/>
    <p:sldId id="310" r:id="rId6"/>
    <p:sldId id="323" r:id="rId7"/>
    <p:sldId id="521" r:id="rId8"/>
    <p:sldId id="320" r:id="rId9"/>
    <p:sldId id="520" r:id="rId10"/>
    <p:sldId id="313" r:id="rId11"/>
    <p:sldId id="259" r:id="rId12"/>
    <p:sldId id="322" r:id="rId13"/>
    <p:sldId id="261" r:id="rId14"/>
    <p:sldId id="278" r:id="rId15"/>
    <p:sldId id="522" r:id="rId16"/>
    <p:sldId id="315" r:id="rId17"/>
    <p:sldId id="536" r:id="rId18"/>
    <p:sldId id="526" r:id="rId19"/>
    <p:sldId id="286" r:id="rId20"/>
    <p:sldId id="316" r:id="rId21"/>
    <p:sldId id="528" r:id="rId22"/>
    <p:sldId id="547" r:id="rId23"/>
    <p:sldId id="529" r:id="rId24"/>
    <p:sldId id="525" r:id="rId25"/>
    <p:sldId id="524" r:id="rId26"/>
    <p:sldId id="321" r:id="rId27"/>
    <p:sldId id="535" r:id="rId28"/>
    <p:sldId id="523" r:id="rId29"/>
    <p:sldId id="548" r:id="rId30"/>
    <p:sldId id="527" r:id="rId31"/>
    <p:sldId id="530" r:id="rId32"/>
    <p:sldId id="549" r:id="rId33"/>
    <p:sldId id="550" r:id="rId34"/>
    <p:sldId id="551" r:id="rId35"/>
    <p:sldId id="531" r:id="rId36"/>
    <p:sldId id="552" r:id="rId37"/>
    <p:sldId id="534" r:id="rId38"/>
    <p:sldId id="532" r:id="rId39"/>
    <p:sldId id="537" r:id="rId40"/>
    <p:sldId id="538" r:id="rId41"/>
    <p:sldId id="539" r:id="rId42"/>
    <p:sldId id="540" r:id="rId43"/>
    <p:sldId id="541" r:id="rId44"/>
    <p:sldId id="542" r:id="rId45"/>
    <p:sldId id="543" r:id="rId46"/>
    <p:sldId id="544" r:id="rId47"/>
    <p:sldId id="545" r:id="rId48"/>
    <p:sldId id="546" r:id="rId49"/>
  </p:sldIdLst>
  <p:sldSz cx="9906000" cy="6858000" type="A4"/>
  <p:notesSz cx="6888163" cy="10020300"/>
  <p:embeddedFontLst>
    <p:embeddedFont>
      <p:font typeface="Cambria Math" panose="02040503050406030204" pitchFamily="18" charset="0"/>
      <p:regular r:id="rId51"/>
    </p:embeddedFont>
    <p:embeddedFont>
      <p:font typeface="Raleway" panose="020B0600000101010101" charset="0"/>
      <p:regular r:id="rId52"/>
      <p:bold r:id="rId53"/>
      <p:italic r:id="rId54"/>
      <p:boldItalic r:id="rId55"/>
    </p:embeddedFont>
    <p:embeddedFont>
      <p:font typeface="맑은 고딕" panose="020B0503020000020004" pitchFamily="50" charset="-127"/>
      <p:regular r:id="rId56"/>
      <p:bold r:id="rId57"/>
    </p:embeddedFont>
    <p:embeddedFont>
      <p:font typeface="맑은 고딕" panose="020B0503020000020004" pitchFamily="50" charset="-127"/>
      <p:regular r:id="rId56"/>
      <p:bold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3117">
          <p15:clr>
            <a:srgbClr val="A4A3A4"/>
          </p15:clr>
        </p15:guide>
        <p15:guide id="3" orient="horz" pos="1933">
          <p15:clr>
            <a:srgbClr val="A4A3A4"/>
          </p15:clr>
        </p15:guide>
        <p15:guide id="4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77">
          <p15:clr>
            <a:srgbClr val="A4A3A4"/>
          </p15:clr>
        </p15:guide>
        <p15:guide id="2" pos="3158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8" roundtripDataSignature="AMtx7mhax8+NFUM48hS5AyPVL4p+6U0x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12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10" y="38"/>
      </p:cViewPr>
      <p:guideLst>
        <p:guide orient="horz" pos="2157"/>
        <p:guide pos="3117"/>
        <p:guide orient="horz" pos="1933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77"/>
        <p:guide pos="315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font" Target="fonts/font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3.fntdata"/><Relationship Id="rId58" Type="http://customschemas.google.com/relationships/presentationmetadata" Target="metadata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font" Target="fonts/font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4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7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2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84978" cy="50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01899" y="0"/>
            <a:ext cx="2984978" cy="50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9138" y="4759363"/>
            <a:ext cx="5510530" cy="450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517442"/>
            <a:ext cx="2984978" cy="50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01899" y="9517442"/>
            <a:ext cx="2984978" cy="50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" name="Google Shape;9;n" descr="C:/Users/wegokorea/AppData/Roaming/PolarisOffice/ETemp/8668_9018624/fImage229324454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97926" y="4092731"/>
            <a:ext cx="696216" cy="20383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9138" y="4759363"/>
            <a:ext cx="5510530" cy="450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  <p:sp>
        <p:nvSpPr>
          <p:cNvPr id="90" name="Google Shape;90;p1:notes"/>
          <p:cNvSpPr txBox="1">
            <a:spLocks noGrp="1"/>
          </p:cNvSpPr>
          <p:nvPr>
            <p:ph type="sldNum" idx="12"/>
          </p:nvPr>
        </p:nvSpPr>
        <p:spPr>
          <a:xfrm>
            <a:off x="3901899" y="9517442"/>
            <a:ext cx="2984978" cy="50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9138" y="4759363"/>
            <a:ext cx="5510530" cy="450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6:notes"/>
          <p:cNvSpPr txBox="1">
            <a:spLocks noGrp="1"/>
          </p:cNvSpPr>
          <p:nvPr>
            <p:ph type="sldNum" idx="12"/>
          </p:nvPr>
        </p:nvSpPr>
        <p:spPr>
          <a:xfrm>
            <a:off x="3901899" y="9517442"/>
            <a:ext cx="2984978" cy="50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6515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689138" y="4759363"/>
            <a:ext cx="5510530" cy="450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8" name="Google Shape;118;p6:notes"/>
          <p:cNvSpPr txBox="1">
            <a:spLocks noGrp="1"/>
          </p:cNvSpPr>
          <p:nvPr>
            <p:ph type="sldNum" idx="12"/>
          </p:nvPr>
        </p:nvSpPr>
        <p:spPr>
          <a:xfrm>
            <a:off x="3901899" y="9517442"/>
            <a:ext cx="2984978" cy="50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a0b6feab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0" name="Google Shape;130;gaa0b6feab7_0_2:notes"/>
          <p:cNvSpPr txBox="1">
            <a:spLocks noGrp="1"/>
          </p:cNvSpPr>
          <p:nvPr>
            <p:ph type="body" idx="1"/>
          </p:nvPr>
        </p:nvSpPr>
        <p:spPr>
          <a:xfrm>
            <a:off x="689138" y="4759363"/>
            <a:ext cx="5510400" cy="45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1" name="Google Shape;131;gaa0b6feab7_0_2:notes"/>
          <p:cNvSpPr txBox="1">
            <a:spLocks noGrp="1"/>
          </p:cNvSpPr>
          <p:nvPr>
            <p:ph type="sldNum" idx="12"/>
          </p:nvPr>
        </p:nvSpPr>
        <p:spPr>
          <a:xfrm>
            <a:off x="3901899" y="9517442"/>
            <a:ext cx="2985000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a0b6feab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3" name="Google Shape;143;gaa0b6feab7_1_0:notes"/>
          <p:cNvSpPr txBox="1">
            <a:spLocks noGrp="1"/>
          </p:cNvSpPr>
          <p:nvPr>
            <p:ph type="body" idx="1"/>
          </p:nvPr>
        </p:nvSpPr>
        <p:spPr>
          <a:xfrm>
            <a:off x="689138" y="4759363"/>
            <a:ext cx="5510400" cy="45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4" name="Google Shape;144;gaa0b6feab7_1_0:notes"/>
          <p:cNvSpPr txBox="1">
            <a:spLocks noGrp="1"/>
          </p:cNvSpPr>
          <p:nvPr>
            <p:ph type="sldNum" idx="12"/>
          </p:nvPr>
        </p:nvSpPr>
        <p:spPr>
          <a:xfrm>
            <a:off x="3901899" y="9517442"/>
            <a:ext cx="2985000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5:notes"/>
          <p:cNvSpPr txBox="1">
            <a:spLocks noGrp="1"/>
          </p:cNvSpPr>
          <p:nvPr>
            <p:ph type="body" idx="1"/>
          </p:nvPr>
        </p:nvSpPr>
        <p:spPr>
          <a:xfrm>
            <a:off x="689138" y="4759363"/>
            <a:ext cx="5510530" cy="450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5:notes"/>
          <p:cNvSpPr txBox="1">
            <a:spLocks noGrp="1"/>
          </p:cNvSpPr>
          <p:nvPr>
            <p:ph type="sldNum" idx="12"/>
          </p:nvPr>
        </p:nvSpPr>
        <p:spPr>
          <a:xfrm>
            <a:off x="3901899" y="9517442"/>
            <a:ext cx="2984978" cy="50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665736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9138" y="4759363"/>
            <a:ext cx="5510530" cy="450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6:notes"/>
          <p:cNvSpPr txBox="1">
            <a:spLocks noGrp="1"/>
          </p:cNvSpPr>
          <p:nvPr>
            <p:ph type="sldNum" idx="12"/>
          </p:nvPr>
        </p:nvSpPr>
        <p:spPr>
          <a:xfrm>
            <a:off x="3901899" y="9517442"/>
            <a:ext cx="2984978" cy="50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36193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9138" y="4759363"/>
            <a:ext cx="5510530" cy="450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6:notes"/>
          <p:cNvSpPr txBox="1">
            <a:spLocks noGrp="1"/>
          </p:cNvSpPr>
          <p:nvPr>
            <p:ph type="sldNum" idx="12"/>
          </p:nvPr>
        </p:nvSpPr>
        <p:spPr>
          <a:xfrm>
            <a:off x="3901899" y="9517442"/>
            <a:ext cx="2984978" cy="50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51064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9138" y="4759363"/>
            <a:ext cx="5510530" cy="450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6:notes"/>
          <p:cNvSpPr txBox="1">
            <a:spLocks noGrp="1"/>
          </p:cNvSpPr>
          <p:nvPr>
            <p:ph type="sldNum" idx="12"/>
          </p:nvPr>
        </p:nvSpPr>
        <p:spPr>
          <a:xfrm>
            <a:off x="3901899" y="9517442"/>
            <a:ext cx="2984978" cy="50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51707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9138" y="4759363"/>
            <a:ext cx="5510530" cy="450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6:notes"/>
          <p:cNvSpPr txBox="1">
            <a:spLocks noGrp="1"/>
          </p:cNvSpPr>
          <p:nvPr>
            <p:ph type="sldNum" idx="12"/>
          </p:nvPr>
        </p:nvSpPr>
        <p:spPr>
          <a:xfrm>
            <a:off x="3901899" y="9517442"/>
            <a:ext cx="2984978" cy="50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32751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5:notes"/>
          <p:cNvSpPr txBox="1">
            <a:spLocks noGrp="1"/>
          </p:cNvSpPr>
          <p:nvPr>
            <p:ph type="body" idx="1"/>
          </p:nvPr>
        </p:nvSpPr>
        <p:spPr>
          <a:xfrm>
            <a:off x="689138" y="4759363"/>
            <a:ext cx="5510530" cy="450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5:notes"/>
          <p:cNvSpPr txBox="1">
            <a:spLocks noGrp="1"/>
          </p:cNvSpPr>
          <p:nvPr>
            <p:ph type="sldNum" idx="12"/>
          </p:nvPr>
        </p:nvSpPr>
        <p:spPr>
          <a:xfrm>
            <a:off x="3901899" y="9517442"/>
            <a:ext cx="2984978" cy="50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4892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0" y="750888"/>
            <a:ext cx="542766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9138" y="4758608"/>
            <a:ext cx="5511174" cy="450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275" tIns="48125" rIns="96275" bIns="481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99;p2:notes"/>
          <p:cNvSpPr txBox="1">
            <a:spLocks noGrp="1"/>
          </p:cNvSpPr>
          <p:nvPr>
            <p:ph type="sldNum" idx="12"/>
          </p:nvPr>
        </p:nvSpPr>
        <p:spPr>
          <a:xfrm>
            <a:off x="3901898" y="9515935"/>
            <a:ext cx="2985621" cy="501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24012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9138" y="4759363"/>
            <a:ext cx="5510530" cy="450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0" name="Google Shape;140;p6:notes"/>
          <p:cNvSpPr txBox="1">
            <a:spLocks noGrp="1"/>
          </p:cNvSpPr>
          <p:nvPr>
            <p:ph type="sldNum" idx="12"/>
          </p:nvPr>
        </p:nvSpPr>
        <p:spPr>
          <a:xfrm>
            <a:off x="3901899" y="9517442"/>
            <a:ext cx="2984978" cy="50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36916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9138" y="4759363"/>
            <a:ext cx="5510530" cy="450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6:notes"/>
          <p:cNvSpPr txBox="1">
            <a:spLocks noGrp="1"/>
          </p:cNvSpPr>
          <p:nvPr>
            <p:ph type="sldNum" idx="12"/>
          </p:nvPr>
        </p:nvSpPr>
        <p:spPr>
          <a:xfrm>
            <a:off x="3901899" y="9517442"/>
            <a:ext cx="2984978" cy="50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54712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9138" y="4759363"/>
            <a:ext cx="5510530" cy="450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6:notes"/>
          <p:cNvSpPr txBox="1">
            <a:spLocks noGrp="1"/>
          </p:cNvSpPr>
          <p:nvPr>
            <p:ph type="sldNum" idx="12"/>
          </p:nvPr>
        </p:nvSpPr>
        <p:spPr>
          <a:xfrm>
            <a:off x="3901899" y="9517442"/>
            <a:ext cx="2984978" cy="50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62310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9138" y="4759363"/>
            <a:ext cx="5510530" cy="450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6:notes"/>
          <p:cNvSpPr txBox="1">
            <a:spLocks noGrp="1"/>
          </p:cNvSpPr>
          <p:nvPr>
            <p:ph type="sldNum" idx="12"/>
          </p:nvPr>
        </p:nvSpPr>
        <p:spPr>
          <a:xfrm>
            <a:off x="3901899" y="9517442"/>
            <a:ext cx="2984978" cy="50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71275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9138" y="4759363"/>
            <a:ext cx="5510530" cy="450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6:notes"/>
          <p:cNvSpPr txBox="1">
            <a:spLocks noGrp="1"/>
          </p:cNvSpPr>
          <p:nvPr>
            <p:ph type="sldNum" idx="12"/>
          </p:nvPr>
        </p:nvSpPr>
        <p:spPr>
          <a:xfrm>
            <a:off x="3901899" y="9517442"/>
            <a:ext cx="2984978" cy="50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22278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9138" y="4759363"/>
            <a:ext cx="5510530" cy="450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6:notes"/>
          <p:cNvSpPr txBox="1">
            <a:spLocks noGrp="1"/>
          </p:cNvSpPr>
          <p:nvPr>
            <p:ph type="sldNum" idx="12"/>
          </p:nvPr>
        </p:nvSpPr>
        <p:spPr>
          <a:xfrm>
            <a:off x="3901899" y="9517442"/>
            <a:ext cx="2984978" cy="50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68551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5:notes"/>
          <p:cNvSpPr txBox="1">
            <a:spLocks noGrp="1"/>
          </p:cNvSpPr>
          <p:nvPr>
            <p:ph type="body" idx="1"/>
          </p:nvPr>
        </p:nvSpPr>
        <p:spPr>
          <a:xfrm>
            <a:off x="689138" y="4759363"/>
            <a:ext cx="5510530" cy="450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5:notes"/>
          <p:cNvSpPr txBox="1">
            <a:spLocks noGrp="1"/>
          </p:cNvSpPr>
          <p:nvPr>
            <p:ph type="sldNum" idx="12"/>
          </p:nvPr>
        </p:nvSpPr>
        <p:spPr>
          <a:xfrm>
            <a:off x="3901899" y="9517442"/>
            <a:ext cx="2984978" cy="50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86813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a0b6feab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3" name="Google Shape;143;gaa0b6feab7_1_0:notes"/>
          <p:cNvSpPr txBox="1">
            <a:spLocks noGrp="1"/>
          </p:cNvSpPr>
          <p:nvPr>
            <p:ph type="body" idx="1"/>
          </p:nvPr>
        </p:nvSpPr>
        <p:spPr>
          <a:xfrm>
            <a:off x="689138" y="4759363"/>
            <a:ext cx="5510400" cy="45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4" name="Google Shape;144;gaa0b6feab7_1_0:notes"/>
          <p:cNvSpPr txBox="1">
            <a:spLocks noGrp="1"/>
          </p:cNvSpPr>
          <p:nvPr>
            <p:ph type="sldNum" idx="12"/>
          </p:nvPr>
        </p:nvSpPr>
        <p:spPr>
          <a:xfrm>
            <a:off x="3901899" y="9517442"/>
            <a:ext cx="2985000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83615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9138" y="4759363"/>
            <a:ext cx="5510530" cy="450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6:notes"/>
          <p:cNvSpPr txBox="1">
            <a:spLocks noGrp="1"/>
          </p:cNvSpPr>
          <p:nvPr>
            <p:ph type="sldNum" idx="12"/>
          </p:nvPr>
        </p:nvSpPr>
        <p:spPr>
          <a:xfrm>
            <a:off x="3901899" y="9517442"/>
            <a:ext cx="2984978" cy="50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616074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9138" y="4759363"/>
            <a:ext cx="5510530" cy="450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0" name="Google Shape;140;p6:notes"/>
          <p:cNvSpPr txBox="1">
            <a:spLocks noGrp="1"/>
          </p:cNvSpPr>
          <p:nvPr>
            <p:ph type="sldNum" idx="12"/>
          </p:nvPr>
        </p:nvSpPr>
        <p:spPr>
          <a:xfrm>
            <a:off x="3901899" y="9517442"/>
            <a:ext cx="2984978" cy="50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04789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0" y="750888"/>
            <a:ext cx="542766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9138" y="4758608"/>
            <a:ext cx="5511174" cy="450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275" tIns="48125" rIns="96275" bIns="481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99;p2:notes"/>
          <p:cNvSpPr txBox="1">
            <a:spLocks noGrp="1"/>
          </p:cNvSpPr>
          <p:nvPr>
            <p:ph type="sldNum" idx="12"/>
          </p:nvPr>
        </p:nvSpPr>
        <p:spPr>
          <a:xfrm>
            <a:off x="3901898" y="9515935"/>
            <a:ext cx="2985621" cy="501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9138" y="4759363"/>
            <a:ext cx="5510530" cy="450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0" name="Google Shape;140;p6:notes"/>
          <p:cNvSpPr txBox="1">
            <a:spLocks noGrp="1"/>
          </p:cNvSpPr>
          <p:nvPr>
            <p:ph type="sldNum" idx="12"/>
          </p:nvPr>
        </p:nvSpPr>
        <p:spPr>
          <a:xfrm>
            <a:off x="3901899" y="9517442"/>
            <a:ext cx="2984978" cy="50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89967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9138" y="4759363"/>
            <a:ext cx="5510530" cy="450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0" name="Google Shape;140;p6:notes"/>
          <p:cNvSpPr txBox="1">
            <a:spLocks noGrp="1"/>
          </p:cNvSpPr>
          <p:nvPr>
            <p:ph type="sldNum" idx="12"/>
          </p:nvPr>
        </p:nvSpPr>
        <p:spPr>
          <a:xfrm>
            <a:off x="3901899" y="9517442"/>
            <a:ext cx="2984978" cy="50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52346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9138" y="4759363"/>
            <a:ext cx="5510530" cy="450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0" name="Google Shape;140;p6:notes"/>
          <p:cNvSpPr txBox="1">
            <a:spLocks noGrp="1"/>
          </p:cNvSpPr>
          <p:nvPr>
            <p:ph type="sldNum" idx="12"/>
          </p:nvPr>
        </p:nvSpPr>
        <p:spPr>
          <a:xfrm>
            <a:off x="3901899" y="9517442"/>
            <a:ext cx="2984978" cy="50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47106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9138" y="4759363"/>
            <a:ext cx="5510530" cy="450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0" name="Google Shape;140;p6:notes"/>
          <p:cNvSpPr txBox="1">
            <a:spLocks noGrp="1"/>
          </p:cNvSpPr>
          <p:nvPr>
            <p:ph type="sldNum" idx="12"/>
          </p:nvPr>
        </p:nvSpPr>
        <p:spPr>
          <a:xfrm>
            <a:off x="3901899" y="9517442"/>
            <a:ext cx="2984978" cy="50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96957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9138" y="4759363"/>
            <a:ext cx="5510530" cy="450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0" name="Google Shape;140;p6:notes"/>
          <p:cNvSpPr txBox="1">
            <a:spLocks noGrp="1"/>
          </p:cNvSpPr>
          <p:nvPr>
            <p:ph type="sldNum" idx="12"/>
          </p:nvPr>
        </p:nvSpPr>
        <p:spPr>
          <a:xfrm>
            <a:off x="3901899" y="9517442"/>
            <a:ext cx="2984978" cy="50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7464650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9138" y="4759363"/>
            <a:ext cx="5510530" cy="450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0" name="Google Shape;140;p6:notes"/>
          <p:cNvSpPr txBox="1">
            <a:spLocks noGrp="1"/>
          </p:cNvSpPr>
          <p:nvPr>
            <p:ph type="sldNum" idx="12"/>
          </p:nvPr>
        </p:nvSpPr>
        <p:spPr>
          <a:xfrm>
            <a:off x="3901899" y="9517442"/>
            <a:ext cx="2984978" cy="50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46963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9138" y="4759363"/>
            <a:ext cx="5510530" cy="450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0" name="Google Shape;140;p6:notes"/>
          <p:cNvSpPr txBox="1">
            <a:spLocks noGrp="1"/>
          </p:cNvSpPr>
          <p:nvPr>
            <p:ph type="sldNum" idx="12"/>
          </p:nvPr>
        </p:nvSpPr>
        <p:spPr>
          <a:xfrm>
            <a:off x="3901899" y="9517442"/>
            <a:ext cx="2984978" cy="50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8392766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9138" y="4759363"/>
            <a:ext cx="5510530" cy="450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6:notes"/>
          <p:cNvSpPr txBox="1">
            <a:spLocks noGrp="1"/>
          </p:cNvSpPr>
          <p:nvPr>
            <p:ph type="sldNum" idx="12"/>
          </p:nvPr>
        </p:nvSpPr>
        <p:spPr>
          <a:xfrm>
            <a:off x="3901899" y="9517442"/>
            <a:ext cx="2984978" cy="50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693402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9138" y="4759363"/>
            <a:ext cx="5510530" cy="450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0" name="Google Shape;140;p6:notes"/>
          <p:cNvSpPr txBox="1">
            <a:spLocks noGrp="1"/>
          </p:cNvSpPr>
          <p:nvPr>
            <p:ph type="sldNum" idx="12"/>
          </p:nvPr>
        </p:nvSpPr>
        <p:spPr>
          <a:xfrm>
            <a:off x="3901899" y="9517442"/>
            <a:ext cx="2984978" cy="50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451962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5:notes"/>
          <p:cNvSpPr txBox="1">
            <a:spLocks noGrp="1"/>
          </p:cNvSpPr>
          <p:nvPr>
            <p:ph type="body" idx="1"/>
          </p:nvPr>
        </p:nvSpPr>
        <p:spPr>
          <a:xfrm>
            <a:off x="689138" y="4759363"/>
            <a:ext cx="5510530" cy="450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5:notes"/>
          <p:cNvSpPr txBox="1">
            <a:spLocks noGrp="1"/>
          </p:cNvSpPr>
          <p:nvPr>
            <p:ph type="sldNum" idx="12"/>
          </p:nvPr>
        </p:nvSpPr>
        <p:spPr>
          <a:xfrm>
            <a:off x="3901899" y="9517442"/>
            <a:ext cx="2984978" cy="50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0794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5:notes"/>
          <p:cNvSpPr txBox="1">
            <a:spLocks noGrp="1"/>
          </p:cNvSpPr>
          <p:nvPr>
            <p:ph type="body" idx="1"/>
          </p:nvPr>
        </p:nvSpPr>
        <p:spPr>
          <a:xfrm>
            <a:off x="689138" y="4759363"/>
            <a:ext cx="5510530" cy="450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5:notes"/>
          <p:cNvSpPr txBox="1">
            <a:spLocks noGrp="1"/>
          </p:cNvSpPr>
          <p:nvPr>
            <p:ph type="sldNum" idx="12"/>
          </p:nvPr>
        </p:nvSpPr>
        <p:spPr>
          <a:xfrm>
            <a:off x="3901899" y="9517442"/>
            <a:ext cx="2984978" cy="50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9138" y="4759363"/>
            <a:ext cx="5510530" cy="450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0" name="Google Shape;140;p6:notes"/>
          <p:cNvSpPr txBox="1">
            <a:spLocks noGrp="1"/>
          </p:cNvSpPr>
          <p:nvPr>
            <p:ph type="sldNum" idx="12"/>
          </p:nvPr>
        </p:nvSpPr>
        <p:spPr>
          <a:xfrm>
            <a:off x="3901899" y="9517442"/>
            <a:ext cx="2984978" cy="50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984547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9138" y="4759363"/>
            <a:ext cx="5510530" cy="450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0" name="Google Shape;140;p6:notes"/>
          <p:cNvSpPr txBox="1">
            <a:spLocks noGrp="1"/>
          </p:cNvSpPr>
          <p:nvPr>
            <p:ph type="sldNum" idx="12"/>
          </p:nvPr>
        </p:nvSpPr>
        <p:spPr>
          <a:xfrm>
            <a:off x="3901899" y="9517442"/>
            <a:ext cx="2984978" cy="50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56647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9138" y="4759363"/>
            <a:ext cx="5510530" cy="450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0" name="Google Shape;140;p6:notes"/>
          <p:cNvSpPr txBox="1">
            <a:spLocks noGrp="1"/>
          </p:cNvSpPr>
          <p:nvPr>
            <p:ph type="sldNum" idx="12"/>
          </p:nvPr>
        </p:nvSpPr>
        <p:spPr>
          <a:xfrm>
            <a:off x="3901899" y="9517442"/>
            <a:ext cx="2984978" cy="50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9554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9138" y="4759363"/>
            <a:ext cx="5510530" cy="450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0" name="Google Shape;140;p6:notes"/>
          <p:cNvSpPr txBox="1">
            <a:spLocks noGrp="1"/>
          </p:cNvSpPr>
          <p:nvPr>
            <p:ph type="sldNum" idx="12"/>
          </p:nvPr>
        </p:nvSpPr>
        <p:spPr>
          <a:xfrm>
            <a:off x="3901899" y="9517442"/>
            <a:ext cx="2984978" cy="50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72885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9138" y="4759363"/>
            <a:ext cx="5510530" cy="450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0" name="Google Shape;140;p6:notes"/>
          <p:cNvSpPr txBox="1">
            <a:spLocks noGrp="1"/>
          </p:cNvSpPr>
          <p:nvPr>
            <p:ph type="sldNum" idx="12"/>
          </p:nvPr>
        </p:nvSpPr>
        <p:spPr>
          <a:xfrm>
            <a:off x="3901899" y="9517442"/>
            <a:ext cx="2984978" cy="50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8078828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9138" y="4759363"/>
            <a:ext cx="5510530" cy="450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0" name="Google Shape;140;p6:notes"/>
          <p:cNvSpPr txBox="1">
            <a:spLocks noGrp="1"/>
          </p:cNvSpPr>
          <p:nvPr>
            <p:ph type="sldNum" idx="12"/>
          </p:nvPr>
        </p:nvSpPr>
        <p:spPr>
          <a:xfrm>
            <a:off x="3901899" y="9517442"/>
            <a:ext cx="2984978" cy="50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806796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9138" y="4759363"/>
            <a:ext cx="5510530" cy="450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0" name="Google Shape;140;p6:notes"/>
          <p:cNvSpPr txBox="1">
            <a:spLocks noGrp="1"/>
          </p:cNvSpPr>
          <p:nvPr>
            <p:ph type="sldNum" idx="12"/>
          </p:nvPr>
        </p:nvSpPr>
        <p:spPr>
          <a:xfrm>
            <a:off x="3901899" y="9517442"/>
            <a:ext cx="2984978" cy="50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011562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9138" y="4759363"/>
            <a:ext cx="5510530" cy="450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0" name="Google Shape;140;p6:notes"/>
          <p:cNvSpPr txBox="1">
            <a:spLocks noGrp="1"/>
          </p:cNvSpPr>
          <p:nvPr>
            <p:ph type="sldNum" idx="12"/>
          </p:nvPr>
        </p:nvSpPr>
        <p:spPr>
          <a:xfrm>
            <a:off x="3901899" y="9517442"/>
            <a:ext cx="2984978" cy="50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637075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9138" y="4759363"/>
            <a:ext cx="5510530" cy="450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0" name="Google Shape;140;p6:notes"/>
          <p:cNvSpPr txBox="1">
            <a:spLocks noGrp="1"/>
          </p:cNvSpPr>
          <p:nvPr>
            <p:ph type="sldNum" idx="12"/>
          </p:nvPr>
        </p:nvSpPr>
        <p:spPr>
          <a:xfrm>
            <a:off x="3901899" y="9517442"/>
            <a:ext cx="2984978" cy="50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7570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9138" y="4759363"/>
            <a:ext cx="5510530" cy="450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6:notes"/>
          <p:cNvSpPr txBox="1">
            <a:spLocks noGrp="1"/>
          </p:cNvSpPr>
          <p:nvPr>
            <p:ph type="sldNum" idx="12"/>
          </p:nvPr>
        </p:nvSpPr>
        <p:spPr>
          <a:xfrm>
            <a:off x="3901899" y="9517442"/>
            <a:ext cx="2984978" cy="50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87869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9138" y="4759363"/>
            <a:ext cx="5510530" cy="450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6:notes"/>
          <p:cNvSpPr txBox="1">
            <a:spLocks noGrp="1"/>
          </p:cNvSpPr>
          <p:nvPr>
            <p:ph type="sldNum" idx="12"/>
          </p:nvPr>
        </p:nvSpPr>
        <p:spPr>
          <a:xfrm>
            <a:off x="3901899" y="9517442"/>
            <a:ext cx="2984978" cy="50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472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9138" y="4759363"/>
            <a:ext cx="5510530" cy="450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6:notes"/>
          <p:cNvSpPr txBox="1">
            <a:spLocks noGrp="1"/>
          </p:cNvSpPr>
          <p:nvPr>
            <p:ph type="sldNum" idx="12"/>
          </p:nvPr>
        </p:nvSpPr>
        <p:spPr>
          <a:xfrm>
            <a:off x="3901899" y="9517442"/>
            <a:ext cx="2984978" cy="50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5972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9138" y="4759363"/>
            <a:ext cx="5510530" cy="450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6:notes"/>
          <p:cNvSpPr txBox="1">
            <a:spLocks noGrp="1"/>
          </p:cNvSpPr>
          <p:nvPr>
            <p:ph type="sldNum" idx="12"/>
          </p:nvPr>
        </p:nvSpPr>
        <p:spPr>
          <a:xfrm>
            <a:off x="3901899" y="9517442"/>
            <a:ext cx="2984978" cy="50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9259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30250" y="750888"/>
            <a:ext cx="5427663" cy="3757612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algn="just" defTabSz="513537"/>
            <a:endParaRPr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89138" y="4758608"/>
            <a:ext cx="5511174" cy="4509302"/>
          </a:xfrm>
          <a:prstGeom prst="rect">
            <a:avLst/>
          </a:prstGeom>
        </p:spPr>
        <p:txBody>
          <a:bodyPr vert="horz" wrap="square" lIns="96288" tIns="48144" rIns="96288" bIns="48144" anchor="t">
            <a:noAutofit/>
          </a:bodyPr>
          <a:lstStyle/>
          <a:p>
            <a:pPr algn="just" defTabSz="513537"/>
            <a:r>
              <a:rPr lang="ko-KR" altLang="en-US" kern="0" dirty="0">
                <a:solidFill>
                  <a:srgbClr val="333333"/>
                </a:solidFill>
                <a:latin typeface="맑은 고딕" panose="020B0503020000020004" pitchFamily="50" charset="-127"/>
                <a:ea typeface="+mn-ea"/>
                <a:cs typeface="굴림" panose="020B0600000101010101" pitchFamily="50" charset="-127"/>
              </a:rPr>
              <a:t>라이다는 레이저를 물체에 비추고 반사되어 돌아오기까지의 시간을 측정하여 거리</a:t>
            </a:r>
            <a:r>
              <a:rPr lang="en-US" altLang="ko-KR" kern="0" dirty="0">
                <a:solidFill>
                  <a:srgbClr val="333333"/>
                </a:solidFill>
                <a:latin typeface="맑은 고딕" panose="020B0503020000020004" pitchFamily="50" charset="-127"/>
                <a:ea typeface="+mn-ea"/>
                <a:cs typeface="굴림" panose="020B0600000101010101" pitchFamily="50" charset="-127"/>
              </a:rPr>
              <a:t>, </a:t>
            </a:r>
            <a:r>
              <a:rPr lang="ko-KR" altLang="en-US" kern="0" dirty="0">
                <a:solidFill>
                  <a:srgbClr val="333333"/>
                </a:solidFill>
                <a:latin typeface="맑은 고딕" panose="020B0503020000020004" pitchFamily="50" charset="-127"/>
                <a:ea typeface="+mn-ea"/>
                <a:cs typeface="굴림" panose="020B0600000101010101" pitchFamily="50" charset="-127"/>
              </a:rPr>
              <a:t>방향</a:t>
            </a:r>
            <a:r>
              <a:rPr lang="en-US" altLang="ko-KR" kern="0" dirty="0">
                <a:solidFill>
                  <a:srgbClr val="333333"/>
                </a:solidFill>
                <a:latin typeface="맑은 고딕" panose="020B0503020000020004" pitchFamily="50" charset="-127"/>
                <a:ea typeface="+mn-ea"/>
                <a:cs typeface="굴림" panose="020B0600000101010101" pitchFamily="50" charset="-127"/>
              </a:rPr>
              <a:t>,</a:t>
            </a:r>
            <a:r>
              <a:rPr lang="ko-KR" altLang="en-US" kern="0" dirty="0">
                <a:solidFill>
                  <a:srgbClr val="333333"/>
                </a:solidFill>
                <a:latin typeface="맑은 고딕" panose="020B0503020000020004" pitchFamily="50" charset="-127"/>
                <a:ea typeface="+mn-ea"/>
                <a:cs typeface="굴림" panose="020B0600000101010101" pitchFamily="50" charset="-127"/>
              </a:rPr>
              <a:t> 속도 등을 감지 하는 기술로 거리와 방향을 통해 차량과 보행자의 안전을 확보합니다</a:t>
            </a:r>
            <a:r>
              <a:rPr lang="en-US" altLang="ko-KR" kern="0" dirty="0">
                <a:solidFill>
                  <a:srgbClr val="333333"/>
                </a:solidFill>
                <a:latin typeface="맑은 고딕" panose="020B0503020000020004" pitchFamily="50" charset="-127"/>
                <a:ea typeface="+mn-ea"/>
                <a:cs typeface="굴림" panose="020B0600000101010101" pitchFamily="50" charset="-127"/>
              </a:rPr>
              <a:t>.</a:t>
            </a: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>
            <a:off x="3901898" y="9515935"/>
            <a:ext cx="2985621" cy="501817"/>
          </a:xfrm>
          <a:prstGeom prst="rect">
            <a:avLst/>
          </a:prstGeom>
        </p:spPr>
        <p:txBody>
          <a:bodyPr vert="horz" wrap="square" lIns="96288" tIns="48144" rIns="96288" bIns="48144" anchor="b">
            <a:noAutofit/>
          </a:bodyPr>
          <a:lstStyle/>
          <a:p>
            <a:pPr defTabSz="924367"/>
            <a:fld id="{B9320F77-B9A0-41C5-862A-B4B631284C64}" type="slidenum">
              <a:rPr lang="en-US" altLang="ko-KR" dirty="0">
                <a:latin typeface="맑은 고딕" charset="0"/>
                <a:ea typeface="맑은 고딕" charset="0"/>
              </a:rPr>
              <a:pPr defTabSz="924367"/>
              <a:t>9</a:t>
            </a:fld>
            <a:endParaRPr lang="en-US" altLang="ko-KR" dirty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957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bg>
      <p:bgPr>
        <a:solidFill>
          <a:schemeClr val="lt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9"/>
          <p:cNvSpPr txBox="1"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19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9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8"/>
          <p:cNvSpPr txBox="1">
            <a:spLocks noGrp="1"/>
          </p:cNvSpPr>
          <p:nvPr>
            <p:ph type="title"/>
          </p:nvPr>
        </p:nvSpPr>
        <p:spPr>
          <a:xfrm>
            <a:off x="495300" y="274955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8"/>
          <p:cNvSpPr txBox="1">
            <a:spLocks noGrp="1"/>
          </p:cNvSpPr>
          <p:nvPr>
            <p:ph type="body" idx="1"/>
          </p:nvPr>
        </p:nvSpPr>
        <p:spPr>
          <a:xfrm rot="5400000">
            <a:off x="2689860" y="-594360"/>
            <a:ext cx="4526280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28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8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8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9"/>
          <p:cNvSpPr txBox="1">
            <a:spLocks noGrp="1"/>
          </p:cNvSpPr>
          <p:nvPr>
            <p:ph type="title"/>
          </p:nvPr>
        </p:nvSpPr>
        <p:spPr>
          <a:xfrm rot="5400000">
            <a:off x="6061868" y="1993108"/>
            <a:ext cx="5851525" cy="241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9"/>
          <p:cNvSpPr txBox="1">
            <a:spLocks noGrp="1"/>
          </p:cNvSpPr>
          <p:nvPr>
            <p:ph type="body" idx="1"/>
          </p:nvPr>
        </p:nvSpPr>
        <p:spPr>
          <a:xfrm rot="5400000">
            <a:off x="1150144" y="-338930"/>
            <a:ext cx="5851525" cy="7078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9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9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9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0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20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75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0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bg>
      <p:bgPr>
        <a:solidFill>
          <a:schemeClr val="lt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1"/>
          <p:cNvSpPr txBox="1">
            <a:spLocks noGrp="1"/>
          </p:cNvSpPr>
          <p:nvPr>
            <p:ph type="title"/>
          </p:nvPr>
        </p:nvSpPr>
        <p:spPr>
          <a:xfrm>
            <a:off x="495300" y="274955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body" idx="1"/>
          </p:nvPr>
        </p:nvSpPr>
        <p:spPr>
          <a:xfrm>
            <a:off x="495300" y="1600200"/>
            <a:ext cx="89154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1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1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bg>
      <p:bgPr>
        <a:solidFill>
          <a:schemeClr val="lt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2"/>
          <p:cNvSpPr txBox="1"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leway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22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bg>
      <p:bgPr>
        <a:solidFill>
          <a:schemeClr val="lt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 txBox="1">
            <a:spLocks noGrp="1"/>
          </p:cNvSpPr>
          <p:nvPr>
            <p:ph type="title"/>
          </p:nvPr>
        </p:nvSpPr>
        <p:spPr>
          <a:xfrm>
            <a:off x="495300" y="274955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body" idx="1"/>
          </p:nvPr>
        </p:nvSpPr>
        <p:spPr>
          <a:xfrm>
            <a:off x="536575" y="1600201"/>
            <a:ext cx="4746625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body" idx="2"/>
          </p:nvPr>
        </p:nvSpPr>
        <p:spPr>
          <a:xfrm>
            <a:off x="5448300" y="1600201"/>
            <a:ext cx="4746625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4" name="Google Shape;44;p23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3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3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bg>
      <p:bgPr>
        <a:solidFill>
          <a:schemeClr val="lt1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4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alew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4"/>
          <p:cNvSpPr txBox="1"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24"/>
          <p:cNvSpPr txBox="1">
            <a:spLocks noGrp="1"/>
          </p:cNvSpPr>
          <p:nvPr>
            <p:ph type="body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1" name="Google Shape;51;p24"/>
          <p:cNvSpPr txBox="1">
            <a:spLocks noGrp="1"/>
          </p:cNvSpPr>
          <p:nvPr>
            <p:ph type="body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body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3" name="Google Shape;53;p24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4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4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5"/>
          <p:cNvSpPr txBox="1">
            <a:spLocks noGrp="1"/>
          </p:cNvSpPr>
          <p:nvPr>
            <p:ph type="title"/>
          </p:nvPr>
        </p:nvSpPr>
        <p:spPr>
          <a:xfrm>
            <a:off x="495300" y="274955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5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5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6"/>
          <p:cNvSpPr txBox="1">
            <a:spLocks noGrp="1"/>
          </p:cNvSpPr>
          <p:nvPr>
            <p:ph type="body"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4" name="Google Shape;64;p26"/>
          <p:cNvSpPr txBox="1">
            <a:spLocks noGrp="1"/>
          </p:cNvSpPr>
          <p:nvPr>
            <p:ph type="body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6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6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6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7"/>
          <p:cNvSpPr txBox="1"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7"/>
          <p:cNvSpPr>
            <a:spLocks noGrp="1"/>
          </p:cNvSpPr>
          <p:nvPr>
            <p:ph type="pic" idx="2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body" idx="1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2" name="Google Shape;72;p27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7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7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 amt="66000"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8"/>
          <p:cNvSpPr txBox="1">
            <a:spLocks noGrp="1"/>
          </p:cNvSpPr>
          <p:nvPr>
            <p:ph type="title"/>
          </p:nvPr>
        </p:nvSpPr>
        <p:spPr>
          <a:xfrm>
            <a:off x="495300" y="274955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body" idx="1"/>
          </p:nvPr>
        </p:nvSpPr>
        <p:spPr>
          <a:xfrm>
            <a:off x="495300" y="1600200"/>
            <a:ext cx="89154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5" name="Google Shape;15;p18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" name="Google Shape;16;p18"/>
          <p:cNvSpPr/>
          <p:nvPr/>
        </p:nvSpPr>
        <p:spPr>
          <a:xfrm>
            <a:off x="-87630" y="6830695"/>
            <a:ext cx="10081260" cy="8636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7" name="Google Shape;17;p18" descr="D:\wego\wego korea document\company logo\새로운 로고.jp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265368" y="6035017"/>
            <a:ext cx="1424360" cy="46166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bopeak/rplidar_ros.git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gi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0.png"/><Relationship Id="rId4" Type="http://schemas.openxmlformats.org/officeDocument/2006/relationships/image" Target="../media/image26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0.png"/><Relationship Id="rId5" Type="http://schemas.openxmlformats.org/officeDocument/2006/relationships/image" Target="../media/image270.png"/><Relationship Id="rId4" Type="http://schemas.openxmlformats.org/officeDocument/2006/relationships/image" Target="../media/image260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00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0.png"/><Relationship Id="rId5" Type="http://schemas.openxmlformats.org/officeDocument/2006/relationships/image" Target="../media/image270.png"/><Relationship Id="rId10" Type="http://schemas.openxmlformats.org/officeDocument/2006/relationships/image" Target="../media/image34.png"/><Relationship Id="rId4" Type="http://schemas.openxmlformats.org/officeDocument/2006/relationships/image" Target="../media/image260.png"/><Relationship Id="rId9" Type="http://schemas.openxmlformats.org/officeDocument/2006/relationships/image" Target="../media/image3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4CtBB43mVHg9TzICPE0H0ii6IVudb2Cy/view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kvNOqrw8XPY?feature=oembed" TargetMode="Externa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1"/>
          <p:cNvGrpSpPr/>
          <p:nvPr/>
        </p:nvGrpSpPr>
        <p:grpSpPr>
          <a:xfrm>
            <a:off x="596515" y="2739730"/>
            <a:ext cx="8712969" cy="1000237"/>
            <a:chOff x="501401" y="2783865"/>
            <a:chExt cx="8919074" cy="1073067"/>
          </a:xfrm>
        </p:grpSpPr>
        <p:sp>
          <p:nvSpPr>
            <p:cNvPr id="93" name="Google Shape;93;p1"/>
            <p:cNvSpPr txBox="1"/>
            <p:nvPr/>
          </p:nvSpPr>
          <p:spPr>
            <a:xfrm>
              <a:off x="501401" y="2783865"/>
              <a:ext cx="8919074" cy="6933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36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광운대 </a:t>
              </a:r>
              <a:r>
                <a:rPr lang="en-US" altLang="ko-KR" sz="36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Lidar &amp; ROS</a:t>
              </a:r>
            </a:p>
          </p:txBody>
        </p:sp>
        <p:sp>
          <p:nvSpPr>
            <p:cNvPr id="94" name="Google Shape;94;p1"/>
            <p:cNvSpPr txBox="1"/>
            <p:nvPr/>
          </p:nvSpPr>
          <p:spPr>
            <a:xfrm>
              <a:off x="4110355" y="3493770"/>
              <a:ext cx="5257165" cy="3631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600"/>
                <a:buFont typeface="Malgun Gothic"/>
                <a:buNone/>
              </a:pPr>
              <a:r>
                <a:rPr lang="en-US" sz="1600" dirty="0">
                  <a:solidFill>
                    <a:srgbClr val="7F7F7F"/>
                  </a:solidFill>
                  <a:latin typeface="Malgun Gothic"/>
                  <a:ea typeface="Malgun Gothic"/>
                  <a:sym typeface="Malgun Gothic"/>
                </a:rPr>
                <a:t>Lidar &amp; ROS</a:t>
              </a:r>
              <a:endParaRPr dirty="0"/>
            </a:p>
          </p:txBody>
        </p:sp>
        <p:cxnSp>
          <p:nvCxnSpPr>
            <p:cNvPr id="95" name="Google Shape;95;p1"/>
            <p:cNvCxnSpPr/>
            <p:nvPr/>
          </p:nvCxnSpPr>
          <p:spPr>
            <a:xfrm rot="10800000" flipH="1">
              <a:off x="1791351" y="3493770"/>
              <a:ext cx="6412887" cy="3302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grpSp>
        <p:nvGrpSpPr>
          <p:cNvPr id="143" name="Google Shape;143;p6"/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44" name="Google Shape;144;p6"/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45" name="Google Shape;145;p6"/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01.</a:t>
              </a:r>
              <a:endParaRPr sz="20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46" name="Google Shape;146;p6"/>
          <p:cNvCxnSpPr/>
          <p:nvPr/>
        </p:nvCxnSpPr>
        <p:spPr>
          <a:xfrm>
            <a:off x="-7620" y="584835"/>
            <a:ext cx="3755390" cy="0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47" name="Google Shape;147;p6"/>
          <p:cNvSpPr txBox="1"/>
          <p:nvPr/>
        </p:nvSpPr>
        <p:spPr>
          <a:xfrm>
            <a:off x="1630045" y="203775"/>
            <a:ext cx="310175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LiDAR</a:t>
            </a:r>
            <a:endParaRPr sz="2000" b="1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074" name="Picture 2" descr="RPLIDAR-A2 Laser Range Scanner_ Solid Laser Range Scanner|SLAMTEC">
            <a:extLst>
              <a:ext uri="{FF2B5EF4-FFF2-40B4-BE49-F238E27FC236}">
                <a16:creationId xmlns:a16="http://schemas.microsoft.com/office/drawing/2014/main" id="{1E29F0DD-82B0-4A00-A8AD-297499BF9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524" y="949608"/>
            <a:ext cx="4448666" cy="394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161BB75-C51A-49DC-AA9B-A415D10C7C2D}"/>
              </a:ext>
            </a:extLst>
          </p:cNvPr>
          <p:cNvSpPr txBox="1"/>
          <p:nvPr/>
        </p:nvSpPr>
        <p:spPr>
          <a:xfrm>
            <a:off x="443060" y="886120"/>
            <a:ext cx="8832915" cy="3778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RPLiDAR</a:t>
            </a:r>
            <a:r>
              <a:rPr lang="en-US" altLang="zh-CN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측정 거리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0.15 ~ 12/18m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측정 각도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0~360 degree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거리 분해능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0.5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mm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이하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(1.5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미터 이내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실제 거리와의 차이가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1%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미만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각도 분해능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0.9 degree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레이저 측정 시간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0.25ms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측정 빈도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10Hz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148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grpSp>
        <p:nvGrpSpPr>
          <p:cNvPr id="121" name="Google Shape;121;p6"/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22" name="Google Shape;122;p6"/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23" name="Google Shape;123;p6"/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01.</a:t>
              </a:r>
              <a:endParaRPr sz="20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24" name="Google Shape;124;p6"/>
          <p:cNvCxnSpPr/>
          <p:nvPr/>
        </p:nvCxnSpPr>
        <p:spPr>
          <a:xfrm>
            <a:off x="-7620" y="584835"/>
            <a:ext cx="3755400" cy="0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25" name="Google Shape;125;p6"/>
          <p:cNvSpPr txBox="1"/>
          <p:nvPr/>
        </p:nvSpPr>
        <p:spPr>
          <a:xfrm>
            <a:off x="1630058" y="203775"/>
            <a:ext cx="8256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latin typeface="Malgun Gothic"/>
                <a:ea typeface="Malgun Gothic"/>
                <a:cs typeface="Malgun Gothic"/>
                <a:sym typeface="Malgun Gothic"/>
              </a:rPr>
              <a:t>Hardware spec</a:t>
            </a:r>
            <a:endParaRPr sz="20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" name="Google Shape;126;p6"/>
          <p:cNvSpPr txBox="1"/>
          <p:nvPr/>
        </p:nvSpPr>
        <p:spPr>
          <a:xfrm>
            <a:off x="443050" y="886125"/>
            <a:ext cx="8998200" cy="17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Char char="•"/>
            </a:pPr>
            <a:r>
              <a:rPr lang="en-US" sz="1800" b="1">
                <a:latin typeface="Malgun Gothic"/>
                <a:ea typeface="Malgun Gothic"/>
                <a:cs typeface="Malgun Gothic"/>
                <a:sym typeface="Malgun Gothic"/>
              </a:rPr>
              <a:t>RPLidar Development Kit</a:t>
            </a:r>
            <a:endParaRPr sz="18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•"/>
            </a:pPr>
            <a:r>
              <a:rPr lang="en-US" sz="1800" b="1">
                <a:latin typeface="Malgun Gothic"/>
                <a:ea typeface="Malgun Gothic"/>
                <a:cs typeface="Malgun Gothic"/>
                <a:sym typeface="Malgun Gothic"/>
              </a:rPr>
              <a:t>개발 키트의 경우, 아래와 같이, RPLidar (PWM 모터 드라이버 내장), USB 변환 어댑터, USB-DC Power Cable, Miro-USB Cable로 구성되어 있습니다.</a:t>
            </a:r>
            <a:endParaRPr sz="18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7" name="Google Shape;127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4600" y="2071300"/>
            <a:ext cx="5256800" cy="45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a0b6feab7_0_2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grpSp>
        <p:nvGrpSpPr>
          <p:cNvPr id="134" name="Google Shape;134;gaa0b6feab7_0_2"/>
          <p:cNvGrpSpPr/>
          <p:nvPr/>
        </p:nvGrpSpPr>
        <p:grpSpPr>
          <a:xfrm>
            <a:off x="-7620" y="203835"/>
            <a:ext cx="1608455" cy="400200"/>
            <a:chOff x="-7620" y="203835"/>
            <a:chExt cx="1608455" cy="400200"/>
          </a:xfrm>
        </p:grpSpPr>
        <p:sp>
          <p:nvSpPr>
            <p:cNvPr id="135" name="Google Shape;135;gaa0b6feab7_0_2"/>
            <p:cNvSpPr/>
            <p:nvPr/>
          </p:nvSpPr>
          <p:spPr>
            <a:xfrm>
              <a:off x="-7620" y="203835"/>
              <a:ext cx="1566600" cy="399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36" name="Google Shape;136;gaa0b6feab7_0_2"/>
            <p:cNvSpPr txBox="1"/>
            <p:nvPr/>
          </p:nvSpPr>
          <p:spPr>
            <a:xfrm>
              <a:off x="1077935" y="203835"/>
              <a:ext cx="522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01.</a:t>
              </a:r>
              <a:endParaRPr sz="20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37" name="Google Shape;137;gaa0b6feab7_0_2"/>
          <p:cNvCxnSpPr/>
          <p:nvPr/>
        </p:nvCxnSpPr>
        <p:spPr>
          <a:xfrm>
            <a:off x="-7620" y="584835"/>
            <a:ext cx="3755400" cy="0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38" name="Google Shape;138;gaa0b6feab7_0_2"/>
          <p:cNvSpPr txBox="1"/>
          <p:nvPr/>
        </p:nvSpPr>
        <p:spPr>
          <a:xfrm>
            <a:off x="1630058" y="203775"/>
            <a:ext cx="8256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latin typeface="Malgun Gothic"/>
                <a:ea typeface="Malgun Gothic"/>
                <a:cs typeface="Malgun Gothic"/>
                <a:sym typeface="Malgun Gothic"/>
              </a:rPr>
              <a:t>Hardware spec</a:t>
            </a:r>
            <a:endParaRPr sz="20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gaa0b6feab7_0_2"/>
          <p:cNvSpPr txBox="1"/>
          <p:nvPr/>
        </p:nvSpPr>
        <p:spPr>
          <a:xfrm>
            <a:off x="443050" y="886125"/>
            <a:ext cx="8998200" cy="17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•"/>
            </a:pPr>
            <a:r>
              <a:rPr lang="en-US" sz="1800" b="1">
                <a:latin typeface="Malgun Gothic"/>
                <a:ea typeface="Malgun Gothic"/>
                <a:cs typeface="Malgun Gothic"/>
                <a:sym typeface="Malgun Gothic"/>
              </a:rPr>
              <a:t>RPLidar A2의 사양은 다음과 같습니다.</a:t>
            </a:r>
            <a:endParaRPr sz="18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0" name="Google Shape;140;gaa0b6feab7_0_2"/>
          <p:cNvGraphicFramePr/>
          <p:nvPr>
            <p:extLst>
              <p:ext uri="{D42A27DB-BD31-4B8C-83A1-F6EECF244321}">
                <p14:modId xmlns:p14="http://schemas.microsoft.com/office/powerpoint/2010/main" val="4034866589"/>
              </p:ext>
            </p:extLst>
          </p:nvPr>
        </p:nvGraphicFramePr>
        <p:xfrm>
          <a:off x="952500" y="1543170"/>
          <a:ext cx="8001000" cy="41047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4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5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16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781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항목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단위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Min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Typical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Max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비고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거리 범위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Meter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0.15-12/18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/>
                        <a:t>반사율</a:t>
                      </a:r>
                      <a:r>
                        <a:rPr lang="en-US" dirty="0"/>
                        <a:t> 70% </a:t>
                      </a:r>
                      <a:r>
                        <a:rPr lang="en-US" dirty="0" err="1"/>
                        <a:t>흰색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물체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기반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각도 범위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Degree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0 - 360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측정 해상도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&lt;0.5</a:t>
                      </a: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- - - - - - - - - - - - - - - - - - - </a:t>
                      </a: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&lt;1% of actual distance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1.5 m 이내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 - - - - - - - - - -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전체 측정 범위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각도 해상도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Degree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0.45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0.9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1.35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Scan at 10Hz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1측정 시간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0.25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측정 주파수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Hz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&gt;=4000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8000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스캔 주파수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Hz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10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/>
                        <a:t>Typical은</a:t>
                      </a: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400 samples / round </a:t>
                      </a:r>
                      <a:r>
                        <a:rPr lang="en-US" dirty="0" err="1"/>
                        <a:t>기준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a0b6feab7_1_0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grpSp>
        <p:nvGrpSpPr>
          <p:cNvPr id="147" name="Google Shape;147;gaa0b6feab7_1_0"/>
          <p:cNvGrpSpPr/>
          <p:nvPr/>
        </p:nvGrpSpPr>
        <p:grpSpPr>
          <a:xfrm>
            <a:off x="-7620" y="203835"/>
            <a:ext cx="1608455" cy="400200"/>
            <a:chOff x="-7620" y="203835"/>
            <a:chExt cx="1608455" cy="400200"/>
          </a:xfrm>
        </p:grpSpPr>
        <p:sp>
          <p:nvSpPr>
            <p:cNvPr id="148" name="Google Shape;148;gaa0b6feab7_1_0"/>
            <p:cNvSpPr/>
            <p:nvPr/>
          </p:nvSpPr>
          <p:spPr>
            <a:xfrm>
              <a:off x="-7620" y="203835"/>
              <a:ext cx="1566600" cy="399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49" name="Google Shape;149;gaa0b6feab7_1_0"/>
            <p:cNvSpPr txBox="1"/>
            <p:nvPr/>
          </p:nvSpPr>
          <p:spPr>
            <a:xfrm>
              <a:off x="1077935" y="203835"/>
              <a:ext cx="522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01.</a:t>
              </a:r>
              <a:endParaRPr sz="20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50" name="Google Shape;150;gaa0b6feab7_1_0"/>
          <p:cNvCxnSpPr/>
          <p:nvPr/>
        </p:nvCxnSpPr>
        <p:spPr>
          <a:xfrm>
            <a:off x="-7620" y="584835"/>
            <a:ext cx="3755400" cy="0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51" name="Google Shape;151;gaa0b6feab7_1_0"/>
          <p:cNvSpPr txBox="1"/>
          <p:nvPr/>
        </p:nvSpPr>
        <p:spPr>
          <a:xfrm>
            <a:off x="1630058" y="203775"/>
            <a:ext cx="8256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latin typeface="Malgun Gothic"/>
                <a:ea typeface="Malgun Gothic"/>
                <a:cs typeface="Malgun Gothic"/>
                <a:sym typeface="Malgun Gothic"/>
              </a:rPr>
              <a:t>Hardware spec</a:t>
            </a:r>
            <a:endParaRPr sz="20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2" name="Google Shape;152;gaa0b6feab7_1_0"/>
          <p:cNvSpPr txBox="1"/>
          <p:nvPr/>
        </p:nvSpPr>
        <p:spPr>
          <a:xfrm>
            <a:off x="443050" y="886125"/>
            <a:ext cx="8998200" cy="17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•"/>
            </a:pPr>
            <a:r>
              <a:rPr lang="en-US" sz="1800" b="1" dirty="0" err="1">
                <a:latin typeface="Malgun Gothic"/>
                <a:ea typeface="Malgun Gothic"/>
                <a:cs typeface="Malgun Gothic"/>
                <a:sym typeface="Malgun Gothic"/>
              </a:rPr>
              <a:t>RPLidar</a:t>
            </a:r>
            <a:r>
              <a:rPr lang="en-US" sz="1800" b="1" dirty="0">
                <a:latin typeface="Malgun Gothic"/>
                <a:ea typeface="Malgun Gothic"/>
                <a:cs typeface="Malgun Gothic"/>
                <a:sym typeface="Malgun Gothic"/>
              </a:rPr>
              <a:t> A2는 </a:t>
            </a:r>
            <a:r>
              <a:rPr lang="en-US" sz="1800" b="1" dirty="0" err="1">
                <a:latin typeface="Malgun Gothic"/>
                <a:ea typeface="Malgun Gothic"/>
                <a:cs typeface="Malgun Gothic"/>
                <a:sym typeface="Malgun Gothic"/>
              </a:rPr>
              <a:t>왼손</a:t>
            </a:r>
            <a:r>
              <a:rPr lang="en-US" sz="18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b="1" dirty="0" err="1">
                <a:latin typeface="Malgun Gothic"/>
                <a:ea typeface="Malgun Gothic"/>
                <a:cs typeface="Malgun Gothic"/>
                <a:sym typeface="Malgun Gothic"/>
              </a:rPr>
              <a:t>좌표계를</a:t>
            </a:r>
            <a:r>
              <a:rPr lang="en-US" sz="18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b="1" dirty="0" err="1">
                <a:latin typeface="Malgun Gothic"/>
                <a:ea typeface="Malgun Gothic"/>
                <a:cs typeface="Malgun Gothic"/>
                <a:sym typeface="Malgun Gothic"/>
              </a:rPr>
              <a:t>적용하고</a:t>
            </a:r>
            <a:r>
              <a:rPr lang="en-US" sz="18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b="1" dirty="0" err="1">
                <a:latin typeface="Malgun Gothic"/>
                <a:ea typeface="Malgun Gothic"/>
                <a:cs typeface="Malgun Gothic"/>
                <a:sym typeface="Malgun Gothic"/>
              </a:rPr>
              <a:t>있으며</a:t>
            </a:r>
            <a:r>
              <a:rPr lang="en-US" sz="1800" b="1" dirty="0"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en-US" sz="1800" b="1" dirty="0" err="1">
                <a:latin typeface="Malgun Gothic"/>
                <a:ea typeface="Malgun Gothic"/>
                <a:cs typeface="Malgun Gothic"/>
                <a:sym typeface="Malgun Gothic"/>
              </a:rPr>
              <a:t>센서</a:t>
            </a:r>
            <a:r>
              <a:rPr lang="en-US" sz="18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b="1" dirty="0" err="1">
                <a:latin typeface="Malgun Gothic"/>
                <a:ea typeface="Malgun Gothic"/>
                <a:cs typeface="Malgun Gothic"/>
                <a:sym typeface="Malgun Gothic"/>
              </a:rPr>
              <a:t>앞쪽이</a:t>
            </a:r>
            <a:r>
              <a:rPr lang="en-US" sz="18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b="1" dirty="0" err="1">
                <a:latin typeface="Malgun Gothic"/>
                <a:ea typeface="Malgun Gothic"/>
                <a:cs typeface="Malgun Gothic"/>
                <a:sym typeface="Malgun Gothic"/>
              </a:rPr>
              <a:t>좌표계의</a:t>
            </a:r>
            <a:r>
              <a:rPr lang="en-US" sz="18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b="1" dirty="0" err="1">
                <a:latin typeface="Malgun Gothic"/>
                <a:ea typeface="Malgun Gothic"/>
                <a:cs typeface="Malgun Gothic"/>
                <a:sym typeface="Malgun Gothic"/>
              </a:rPr>
              <a:t>x축이며</a:t>
            </a:r>
            <a:r>
              <a:rPr lang="en-US" sz="1800" b="1" dirty="0"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en-US" sz="1800" b="1" dirty="0" err="1">
                <a:latin typeface="Malgun Gothic"/>
                <a:ea typeface="Malgun Gothic"/>
                <a:cs typeface="Malgun Gothic"/>
                <a:sym typeface="Malgun Gothic"/>
              </a:rPr>
              <a:t>원점은</a:t>
            </a:r>
            <a:r>
              <a:rPr lang="en-US" sz="18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b="1" dirty="0" err="1">
                <a:latin typeface="Malgun Gothic"/>
                <a:ea typeface="Malgun Gothic"/>
                <a:cs typeface="Malgun Gothic"/>
                <a:sym typeface="Malgun Gothic"/>
              </a:rPr>
              <a:t>스캐너</a:t>
            </a:r>
            <a:r>
              <a:rPr lang="en-US" sz="18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b="1" dirty="0" err="1">
                <a:latin typeface="Malgun Gothic"/>
                <a:ea typeface="Malgun Gothic"/>
                <a:cs typeface="Malgun Gothic"/>
                <a:sym typeface="Malgun Gothic"/>
              </a:rPr>
              <a:t>코어의</a:t>
            </a:r>
            <a:r>
              <a:rPr lang="en-US" sz="18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b="1" dirty="0" err="1">
                <a:latin typeface="Malgun Gothic"/>
                <a:ea typeface="Malgun Gothic"/>
                <a:cs typeface="Malgun Gothic"/>
                <a:sym typeface="Malgun Gothic"/>
              </a:rPr>
              <a:t>회전</a:t>
            </a:r>
            <a:r>
              <a:rPr lang="en-US" sz="18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b="1" dirty="0" err="1">
                <a:latin typeface="Malgun Gothic"/>
                <a:ea typeface="Malgun Gothic"/>
                <a:cs typeface="Malgun Gothic"/>
                <a:sym typeface="Malgun Gothic"/>
              </a:rPr>
              <a:t>중심입니다</a:t>
            </a:r>
            <a:r>
              <a:rPr lang="en-US" sz="1800" b="1" dirty="0"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en-US" sz="1800" b="1" dirty="0" err="1">
                <a:latin typeface="Malgun Gothic"/>
                <a:ea typeface="Malgun Gothic"/>
                <a:cs typeface="Malgun Gothic"/>
                <a:sym typeface="Malgun Gothic"/>
              </a:rPr>
              <a:t>회전</a:t>
            </a:r>
            <a:r>
              <a:rPr lang="en-US" sz="18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b="1" dirty="0" err="1">
                <a:latin typeface="Malgun Gothic"/>
                <a:ea typeface="Malgun Gothic"/>
                <a:cs typeface="Malgun Gothic"/>
                <a:sym typeface="Malgun Gothic"/>
              </a:rPr>
              <a:t>각의</a:t>
            </a:r>
            <a:r>
              <a:rPr lang="en-US" sz="18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b="1" dirty="0" err="1">
                <a:latin typeface="Malgun Gothic"/>
                <a:ea typeface="Malgun Gothic"/>
                <a:cs typeface="Malgun Gothic"/>
                <a:sym typeface="Malgun Gothic"/>
              </a:rPr>
              <a:t>경우</a:t>
            </a:r>
            <a:r>
              <a:rPr lang="en-US" sz="1800" b="1" dirty="0"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en-US" sz="1800" b="1" dirty="0" err="1">
                <a:latin typeface="Malgun Gothic"/>
                <a:ea typeface="Malgun Gothic"/>
                <a:cs typeface="Malgun Gothic"/>
                <a:sym typeface="Malgun Gothic"/>
              </a:rPr>
              <a:t>시계</a:t>
            </a:r>
            <a:r>
              <a:rPr lang="en-US" sz="18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b="1" dirty="0" err="1">
                <a:latin typeface="Malgun Gothic"/>
                <a:ea typeface="Malgun Gothic"/>
                <a:cs typeface="Malgun Gothic"/>
                <a:sym typeface="Malgun Gothic"/>
              </a:rPr>
              <a:t>방향으로</a:t>
            </a:r>
            <a:r>
              <a:rPr lang="en-US" sz="18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b="1" dirty="0" err="1">
                <a:latin typeface="Malgun Gothic"/>
                <a:ea typeface="Malgun Gothic"/>
                <a:cs typeface="Malgun Gothic"/>
                <a:sym typeface="Malgun Gothic"/>
              </a:rPr>
              <a:t>증가하게</a:t>
            </a:r>
            <a:r>
              <a:rPr lang="en-US" sz="18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b="1" dirty="0" err="1">
                <a:latin typeface="Malgun Gothic"/>
                <a:ea typeface="Malgun Gothic"/>
                <a:cs typeface="Malgun Gothic"/>
                <a:sym typeface="Malgun Gothic"/>
              </a:rPr>
              <a:t>되어있습니다</a:t>
            </a:r>
            <a:r>
              <a:rPr lang="en-US" sz="1800" b="1" dirty="0"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1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3" name="Google Shape;153;gaa0b6feab7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1271" y="2369475"/>
            <a:ext cx="5883457" cy="3966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/>
          <p:nvPr/>
        </p:nvSpPr>
        <p:spPr>
          <a:xfrm>
            <a:off x="1969335" y="1673806"/>
            <a:ext cx="3217902" cy="3217902"/>
          </a:xfrm>
          <a:prstGeom prst="rect">
            <a:avLst/>
          </a:prstGeom>
          <a:solidFill>
            <a:srgbClr val="0F243E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3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4" name="Google Shape;134;p5"/>
          <p:cNvSpPr txBox="1"/>
          <p:nvPr/>
        </p:nvSpPr>
        <p:spPr>
          <a:xfrm>
            <a:off x="1975525" y="1790899"/>
            <a:ext cx="3152995" cy="1530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44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sz="65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35" name="Google Shape;135;p5"/>
          <p:cNvCxnSpPr/>
          <p:nvPr/>
        </p:nvCxnSpPr>
        <p:spPr>
          <a:xfrm>
            <a:off x="2374860" y="3090545"/>
            <a:ext cx="2809796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6" name="Google Shape;136;p5"/>
          <p:cNvSpPr txBox="1"/>
          <p:nvPr/>
        </p:nvSpPr>
        <p:spPr>
          <a:xfrm>
            <a:off x="2318723" y="4126252"/>
            <a:ext cx="2809796" cy="467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25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ROS Lidar Data Message</a:t>
            </a:r>
            <a:endParaRPr sz="1625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23103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grpSp>
        <p:nvGrpSpPr>
          <p:cNvPr id="143" name="Google Shape;143;p6"/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44" name="Google Shape;144;p6"/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45" name="Google Shape;145;p6"/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02.</a:t>
              </a:r>
              <a:endParaRPr sz="20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46" name="Google Shape;146;p6"/>
          <p:cNvCxnSpPr/>
          <p:nvPr/>
        </p:nvCxnSpPr>
        <p:spPr>
          <a:xfrm>
            <a:off x="-7620" y="584835"/>
            <a:ext cx="3755390" cy="0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47" name="Google Shape;147;p6"/>
          <p:cNvSpPr txBox="1"/>
          <p:nvPr/>
        </p:nvSpPr>
        <p:spPr>
          <a:xfrm>
            <a:off x="1630045" y="203775"/>
            <a:ext cx="310175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LiDAR</a:t>
            </a:r>
            <a:endParaRPr sz="2000" b="1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61BB75-C51A-49DC-AA9B-A415D10C7C2D}"/>
              </a:ext>
            </a:extLst>
          </p:cNvPr>
          <p:cNvSpPr txBox="1"/>
          <p:nvPr/>
        </p:nvSpPr>
        <p:spPr>
          <a:xfrm>
            <a:off x="443060" y="886120"/>
            <a:ext cx="8832915" cy="5440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ROS Lidar Message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종류</a:t>
            </a:r>
            <a:endParaRPr lang="en-US" altLang="zh-CN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sensor_msgs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/LaserScan.msg</a:t>
            </a:r>
            <a:b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일반적으로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2D Lidar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많이 사용하는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Message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sensor_msgs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/PointCloud.msg</a:t>
            </a:r>
            <a:b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(Point =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좌표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Cloud =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구름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=&gt; Scan Data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집합</a:t>
            </a:r>
            <a:b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Lidar Data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수많은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Point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다뤄야 하는데 이를 위해 나온 라이브러리가</a:t>
            </a:r>
            <a:b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PCL(Point Cloud Library)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이며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ROS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에서는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sensor_msgs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정의되어 있습니다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sensor_msgs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/PointCloud2.msg</a:t>
            </a:r>
            <a:b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PointCloud.msg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2D Lidar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까지는 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무리없으나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3D Lidar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같이 방대한 데이터를 전송하는데 느린 단점이 있습니다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그래서 이를 해결하고자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ROS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새롭게 제공한 템플릿이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PointCloud2.msg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7210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grpSp>
        <p:nvGrpSpPr>
          <p:cNvPr id="143" name="Google Shape;143;p6"/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44" name="Google Shape;144;p6"/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45" name="Google Shape;145;p6"/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02.</a:t>
              </a:r>
              <a:endParaRPr sz="20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46" name="Google Shape;146;p6"/>
          <p:cNvCxnSpPr/>
          <p:nvPr/>
        </p:nvCxnSpPr>
        <p:spPr>
          <a:xfrm>
            <a:off x="-7620" y="584835"/>
            <a:ext cx="3755390" cy="0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47" name="Google Shape;147;p6"/>
          <p:cNvSpPr txBox="1"/>
          <p:nvPr/>
        </p:nvSpPr>
        <p:spPr>
          <a:xfrm>
            <a:off x="1630045" y="203775"/>
            <a:ext cx="310175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LiDAR</a:t>
            </a:r>
            <a:endParaRPr sz="2000" b="1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61BB75-C51A-49DC-AA9B-A415D10C7C2D}"/>
              </a:ext>
            </a:extLst>
          </p:cNvPr>
          <p:cNvSpPr txBox="1"/>
          <p:nvPr/>
        </p:nvSpPr>
        <p:spPr>
          <a:xfrm>
            <a:off x="443060" y="886120"/>
            <a:ext cx="8832915" cy="5440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ROS </a:t>
            </a:r>
            <a:r>
              <a:rPr lang="en-US" altLang="zh-CN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sensor_msgs</a:t>
            </a:r>
            <a:r>
              <a:rPr lang="en-US" altLang="zh-CN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zh-CN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LaserScan</a:t>
            </a:r>
            <a:endParaRPr lang="en-US" altLang="zh-CN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Header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LaserScan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Data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의 내부 정보를 포함</a:t>
            </a:r>
            <a:b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uint32 seq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수신된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Data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가 몇 번째 데이터인지 나타내는 정보</a:t>
            </a:r>
            <a:b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time stamp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수신된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Data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의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ROS Time</a:t>
            </a:r>
            <a:b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string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frame_id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수신된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Data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의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Frame ID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float32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angle_min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Lidar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센서의 최소 측정 각도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float32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angle_max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Lidar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센서의 최대 측정 각도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float32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angle_increment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Lidar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센서의 측정 분해능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float32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scan_time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Scan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사이의 시간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float32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range_min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Lidar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센서의 최소 측정 거리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float32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range_max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Lidar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센서의 최대 측정 거리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float32[] ranges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실제 측정된 거리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Data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float32[] intensities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실제 측정된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Intensity Data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8698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grpSp>
        <p:nvGrpSpPr>
          <p:cNvPr id="143" name="Google Shape;143;p6"/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44" name="Google Shape;144;p6"/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45" name="Google Shape;145;p6"/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02.</a:t>
              </a:r>
              <a:endParaRPr sz="20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46" name="Google Shape;146;p6"/>
          <p:cNvCxnSpPr/>
          <p:nvPr/>
        </p:nvCxnSpPr>
        <p:spPr>
          <a:xfrm>
            <a:off x="-7620" y="584835"/>
            <a:ext cx="3755390" cy="0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47" name="Google Shape;147;p6"/>
          <p:cNvSpPr txBox="1"/>
          <p:nvPr/>
        </p:nvSpPr>
        <p:spPr>
          <a:xfrm>
            <a:off x="1630045" y="203775"/>
            <a:ext cx="310175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LiDAR</a:t>
            </a:r>
            <a:endParaRPr sz="2000" b="1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61BB75-C51A-49DC-AA9B-A415D10C7C2D}"/>
              </a:ext>
            </a:extLst>
          </p:cNvPr>
          <p:cNvSpPr txBox="1"/>
          <p:nvPr/>
        </p:nvSpPr>
        <p:spPr>
          <a:xfrm>
            <a:off x="108743" y="1904783"/>
            <a:ext cx="6442256" cy="3047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ROS </a:t>
            </a:r>
            <a:r>
              <a:rPr lang="en-US" altLang="zh-CN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sensor_msgs</a:t>
            </a:r>
            <a:r>
              <a:rPr lang="en-US" altLang="zh-CN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zh-CN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LaserScan</a:t>
            </a:r>
            <a:endParaRPr lang="en-US" altLang="zh-CN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float32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angle_min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Lidar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센서의 최소 측정 각도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float32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angle_max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Lidar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센서의 최대 측정 각도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float32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angle_increment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Lidar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센서의 측정 분해능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float32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range_min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Lidar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센서의 최소 측정 거리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float32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range_max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Lidar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센서의 최대 측정 거리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float32[] ranges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실제 측정된 거리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Data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float32[] intensities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실제 측정된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Intensity Data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2F3DF2BB-51C1-40FC-B6C8-7552D8ED440C}"/>
              </a:ext>
            </a:extLst>
          </p:cNvPr>
          <p:cNvCxnSpPr>
            <a:cxnSpLocks/>
          </p:cNvCxnSpPr>
          <p:nvPr/>
        </p:nvCxnSpPr>
        <p:spPr>
          <a:xfrm>
            <a:off x="5651372" y="3553549"/>
            <a:ext cx="378486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4C69932-1D50-4CD9-A7F0-55F5A5E80BD1}"/>
              </a:ext>
            </a:extLst>
          </p:cNvPr>
          <p:cNvCxnSpPr>
            <a:cxnSpLocks/>
          </p:cNvCxnSpPr>
          <p:nvPr/>
        </p:nvCxnSpPr>
        <p:spPr>
          <a:xfrm flipV="1">
            <a:off x="7635712" y="1527142"/>
            <a:ext cx="0" cy="393097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DD7A487F-0145-4935-8608-D62A17D91FDF}"/>
              </a:ext>
            </a:extLst>
          </p:cNvPr>
          <p:cNvSpPr/>
          <p:nvPr/>
        </p:nvSpPr>
        <p:spPr>
          <a:xfrm>
            <a:off x="8517116" y="1649690"/>
            <a:ext cx="169682" cy="1696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4B345B8-FCD3-46E8-8D6F-AD078C3FFC56}"/>
              </a:ext>
            </a:extLst>
          </p:cNvPr>
          <p:cNvCxnSpPr>
            <a:cxnSpLocks/>
            <a:endCxn id="8" idx="3"/>
          </p:cNvCxnSpPr>
          <p:nvPr/>
        </p:nvCxnSpPr>
        <p:spPr>
          <a:xfrm flipV="1">
            <a:off x="7635712" y="1794523"/>
            <a:ext cx="906253" cy="175902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원호 13">
            <a:extLst>
              <a:ext uri="{FF2B5EF4-FFF2-40B4-BE49-F238E27FC236}">
                <a16:creationId xmlns:a16="http://schemas.microsoft.com/office/drawing/2014/main" id="{CEC34D03-0078-4A94-B83D-5274F1078632}"/>
              </a:ext>
            </a:extLst>
          </p:cNvPr>
          <p:cNvSpPr/>
          <p:nvPr/>
        </p:nvSpPr>
        <p:spPr>
          <a:xfrm flipH="1">
            <a:off x="7004124" y="2846892"/>
            <a:ext cx="1225469" cy="1310327"/>
          </a:xfrm>
          <a:prstGeom prst="arc">
            <a:avLst>
              <a:gd name="adj1" fmla="val 14335566"/>
              <a:gd name="adj2" fmla="val 5577020"/>
            </a:avLst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0D2B14-3939-42AA-8B86-63D26B57CC42}"/>
              </a:ext>
            </a:extLst>
          </p:cNvPr>
          <p:cNvSpPr txBox="1"/>
          <p:nvPr/>
        </p:nvSpPr>
        <p:spPr>
          <a:xfrm>
            <a:off x="6029728" y="2795991"/>
            <a:ext cx="1461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Float32</a:t>
            </a:r>
            <a:r>
              <a:rPr lang="ko-KR" altLang="en-US" dirty="0"/>
              <a:t> </a:t>
            </a:r>
            <a:r>
              <a:rPr lang="en-US" altLang="ko-KR" dirty="0"/>
              <a:t>angle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F32BBB-FA57-44E2-8825-17BA3A1FF4A0}"/>
              </a:ext>
            </a:extLst>
          </p:cNvPr>
          <p:cNvSpPr txBox="1"/>
          <p:nvPr/>
        </p:nvSpPr>
        <p:spPr>
          <a:xfrm>
            <a:off x="8088838" y="2488214"/>
            <a:ext cx="1461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Float32 range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0412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144" name="Google Shape;144;p6"/>
          <p:cNvSpPr/>
          <p:nvPr/>
        </p:nvSpPr>
        <p:spPr>
          <a:xfrm>
            <a:off x="-7620" y="203835"/>
            <a:ext cx="1566545" cy="400050"/>
          </a:xfrm>
          <a:prstGeom prst="rect">
            <a:avLst/>
          </a:prstGeom>
          <a:solidFill>
            <a:srgbClr val="0F243E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46" name="Google Shape;146;p6"/>
          <p:cNvCxnSpPr/>
          <p:nvPr/>
        </p:nvCxnSpPr>
        <p:spPr>
          <a:xfrm>
            <a:off x="-7620" y="584835"/>
            <a:ext cx="3755390" cy="0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47" name="Google Shape;147;p6"/>
          <p:cNvSpPr txBox="1"/>
          <p:nvPr/>
        </p:nvSpPr>
        <p:spPr>
          <a:xfrm>
            <a:off x="1630045" y="203775"/>
            <a:ext cx="310175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LiDAR</a:t>
            </a:r>
            <a:endParaRPr sz="2000" b="1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7834B67-D64E-45EA-9021-F463A7CB2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100" y="845316"/>
            <a:ext cx="4303841" cy="5651369"/>
          </a:xfrm>
          <a:prstGeom prst="rect">
            <a:avLst/>
          </a:prstGeom>
        </p:spPr>
      </p:pic>
      <p:sp>
        <p:nvSpPr>
          <p:cNvPr id="10" name="Google Shape;145;p6">
            <a:extLst>
              <a:ext uri="{FF2B5EF4-FFF2-40B4-BE49-F238E27FC236}">
                <a16:creationId xmlns:a16="http://schemas.microsoft.com/office/drawing/2014/main" id="{F8E59955-03E8-48EA-BACD-645BFFD1DB92}"/>
              </a:ext>
            </a:extLst>
          </p:cNvPr>
          <p:cNvSpPr txBox="1"/>
          <p:nvPr/>
        </p:nvSpPr>
        <p:spPr>
          <a:xfrm>
            <a:off x="1077935" y="203835"/>
            <a:ext cx="5229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02.</a:t>
            </a:r>
            <a:endParaRPr sz="20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67226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/>
          <p:nvPr/>
        </p:nvSpPr>
        <p:spPr>
          <a:xfrm>
            <a:off x="1969335" y="1673806"/>
            <a:ext cx="3217902" cy="3217902"/>
          </a:xfrm>
          <a:prstGeom prst="rect">
            <a:avLst/>
          </a:prstGeom>
          <a:solidFill>
            <a:srgbClr val="0F243E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3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4" name="Google Shape;134;p5"/>
          <p:cNvSpPr txBox="1"/>
          <p:nvPr/>
        </p:nvSpPr>
        <p:spPr>
          <a:xfrm>
            <a:off x="1975525" y="1790899"/>
            <a:ext cx="3152995" cy="1530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44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sz="65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35" name="Google Shape;135;p5"/>
          <p:cNvCxnSpPr/>
          <p:nvPr/>
        </p:nvCxnSpPr>
        <p:spPr>
          <a:xfrm>
            <a:off x="2374860" y="3090545"/>
            <a:ext cx="2809796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6" name="Google Shape;136;p5"/>
          <p:cNvSpPr txBox="1"/>
          <p:nvPr/>
        </p:nvSpPr>
        <p:spPr>
          <a:xfrm>
            <a:off x="2318723" y="4126252"/>
            <a:ext cx="2809796" cy="467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25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ROS</a:t>
            </a:r>
            <a:r>
              <a:rPr lang="ko-KR" altLang="en-US" sz="1625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625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RPLiDAR</a:t>
            </a:r>
            <a:r>
              <a:rPr lang="en-US" altLang="ko-KR" sz="1625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Package </a:t>
            </a:r>
            <a:endParaRPr sz="1625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073223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20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02" name="Google Shape;102;p2"/>
          <p:cNvSpPr/>
          <p:nvPr/>
        </p:nvSpPr>
        <p:spPr>
          <a:xfrm>
            <a:off x="128464" y="332656"/>
            <a:ext cx="1567180" cy="400685"/>
          </a:xfrm>
          <a:prstGeom prst="rect">
            <a:avLst/>
          </a:prstGeom>
          <a:solidFill>
            <a:srgbClr val="0F243E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561654" y="332655"/>
            <a:ext cx="69762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목차</a:t>
            </a:r>
            <a:endParaRPr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4" name="Google Shape;104;p2"/>
          <p:cNvCxnSpPr/>
          <p:nvPr/>
        </p:nvCxnSpPr>
        <p:spPr>
          <a:xfrm>
            <a:off x="1725490" y="532045"/>
            <a:ext cx="7101205" cy="1270"/>
          </a:xfrm>
          <a:prstGeom prst="straightConnector1">
            <a:avLst/>
          </a:prstGeom>
          <a:noFill/>
          <a:ln w="1905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970887E6-71A6-4819-966F-BDEE01957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9714" y="874762"/>
            <a:ext cx="5446572" cy="528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359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grpSp>
        <p:nvGrpSpPr>
          <p:cNvPr id="143" name="Google Shape;143;p6"/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44" name="Google Shape;144;p6"/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45" name="Google Shape;145;p6"/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03.</a:t>
              </a:r>
              <a:endParaRPr sz="20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46" name="Google Shape;146;p6"/>
          <p:cNvCxnSpPr/>
          <p:nvPr/>
        </p:nvCxnSpPr>
        <p:spPr>
          <a:xfrm>
            <a:off x="-7620" y="584835"/>
            <a:ext cx="3755390" cy="0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47" name="Google Shape;147;p6"/>
          <p:cNvSpPr txBox="1"/>
          <p:nvPr/>
        </p:nvSpPr>
        <p:spPr>
          <a:xfrm>
            <a:off x="1630045" y="203775"/>
            <a:ext cx="310175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RPLiDAR</a:t>
            </a:r>
            <a:endParaRPr sz="2000" b="1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61BB75-C51A-49DC-AA9B-A415D10C7C2D}"/>
              </a:ext>
            </a:extLst>
          </p:cNvPr>
          <p:cNvSpPr txBox="1"/>
          <p:nvPr/>
        </p:nvSpPr>
        <p:spPr>
          <a:xfrm>
            <a:off x="443060" y="886120"/>
            <a:ext cx="8832915" cy="4193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RPLidar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launch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 cd ~/</a:t>
            </a:r>
            <a:r>
              <a:rPr lang="en-US" altLang="ko-KR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catkin_ws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src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 git clone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https://github.com/robopeak/rplidar_ros.git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 cd..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 </a:t>
            </a:r>
            <a:r>
              <a:rPr lang="en-US" altLang="ko-KR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catkin_make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 source </a:t>
            </a:r>
            <a:r>
              <a:rPr lang="en-US" altLang="ko-KR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devel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setup.bash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 </a:t>
            </a:r>
            <a:r>
              <a:rPr lang="en-US" altLang="ko-KR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roslaunch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rplidar_ros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rplidar.launch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 </a:t>
            </a:r>
            <a:r>
              <a:rPr lang="en-US" altLang="ko-KR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rviz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2553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grpSp>
        <p:nvGrpSpPr>
          <p:cNvPr id="143" name="Google Shape;143;p6"/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44" name="Google Shape;144;p6"/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45" name="Google Shape;145;p6"/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03.</a:t>
              </a:r>
              <a:endParaRPr sz="20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46" name="Google Shape;146;p6"/>
          <p:cNvCxnSpPr/>
          <p:nvPr/>
        </p:nvCxnSpPr>
        <p:spPr>
          <a:xfrm>
            <a:off x="-7620" y="584835"/>
            <a:ext cx="3755390" cy="0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47" name="Google Shape;147;p6"/>
          <p:cNvSpPr txBox="1"/>
          <p:nvPr/>
        </p:nvSpPr>
        <p:spPr>
          <a:xfrm>
            <a:off x="1630045" y="203775"/>
            <a:ext cx="310175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altLang="ko-KR" sz="2000" b="1" dirty="0" err="1">
                <a:latin typeface="Malgun Gothic"/>
                <a:ea typeface="Malgun Gothic"/>
                <a:cs typeface="Malgun Gothic"/>
                <a:sym typeface="Malgun Gothic"/>
              </a:rPr>
              <a:t>RPLiDAR</a:t>
            </a:r>
            <a:endParaRPr lang="en-US" altLang="ko-KR" sz="20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61BB75-C51A-49DC-AA9B-A415D10C7C2D}"/>
              </a:ext>
            </a:extLst>
          </p:cNvPr>
          <p:cNvSpPr txBox="1"/>
          <p:nvPr/>
        </p:nvSpPr>
        <p:spPr>
          <a:xfrm>
            <a:off x="443060" y="886120"/>
            <a:ext cx="8832915" cy="5024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ROS Lidar Message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종류</a:t>
            </a:r>
            <a:endParaRPr lang="en-US" altLang="zh-CN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Published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Topics</a:t>
            </a:r>
            <a:b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/scan (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sensor_msgs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LaserScan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rplidar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찍힌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Lidar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토픽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Parameters</a:t>
            </a:r>
            <a:b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serial_port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(string, default: /dev/ttyUSB0)</a:t>
            </a:r>
            <a:b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시리얼 포트 설정</a:t>
            </a:r>
            <a:b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serial_baudrate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(int, default: 115200)</a:t>
            </a:r>
            <a:b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시리얼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baudrate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  <a:b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frame_id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(string, default: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laser_frame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frame ID</a:t>
            </a:r>
          </a:p>
        </p:txBody>
      </p:sp>
    </p:spTree>
    <p:extLst>
      <p:ext uri="{BB962C8B-B14F-4D97-AF65-F5344CB8AC3E}">
        <p14:creationId xmlns:p14="http://schemas.microsoft.com/office/powerpoint/2010/main" val="1717612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grpSp>
        <p:nvGrpSpPr>
          <p:cNvPr id="143" name="Google Shape;143;p6"/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44" name="Google Shape;144;p6"/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45" name="Google Shape;145;p6"/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03.</a:t>
              </a:r>
              <a:endParaRPr sz="20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46" name="Google Shape;146;p6"/>
          <p:cNvCxnSpPr/>
          <p:nvPr/>
        </p:nvCxnSpPr>
        <p:spPr>
          <a:xfrm>
            <a:off x="-7620" y="584835"/>
            <a:ext cx="3755390" cy="0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47" name="Google Shape;147;p6"/>
          <p:cNvSpPr txBox="1"/>
          <p:nvPr/>
        </p:nvSpPr>
        <p:spPr>
          <a:xfrm>
            <a:off x="1630045" y="203775"/>
            <a:ext cx="310175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altLang="ko-KR" sz="2000" b="1" dirty="0" err="1">
                <a:latin typeface="Malgun Gothic"/>
                <a:ea typeface="Malgun Gothic"/>
                <a:cs typeface="Malgun Gothic"/>
                <a:sym typeface="Malgun Gothic"/>
              </a:rPr>
              <a:t>RPLiDAR</a:t>
            </a:r>
            <a:endParaRPr lang="en-US" altLang="ko-KR" sz="20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61BB75-C51A-49DC-AA9B-A415D10C7C2D}"/>
              </a:ext>
            </a:extLst>
          </p:cNvPr>
          <p:cNvSpPr txBox="1"/>
          <p:nvPr/>
        </p:nvSpPr>
        <p:spPr>
          <a:xfrm>
            <a:off x="443060" y="886120"/>
            <a:ext cx="8832915" cy="5440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실습 예제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3.1: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RPLidar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/scan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가장 가까운 포인트와 가장 먼 포인트의 데이터 출력하기</a:t>
            </a:r>
            <a:b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실습 예제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3.2: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RPLidar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/scan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받아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0.5m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이하로 접근 시 경고를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Print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하는 프로그램 작성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실습 예제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3.3: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/scan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데이터에서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2.0m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이상 데이터를 날려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scan_c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라는 토픽으로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Publish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해보기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실습 예제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3.4: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/scan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좌우 반전 </a:t>
            </a:r>
            <a:r>
              <a:rPr lang="ko-KR" altLang="en-US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시켜보기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20461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A1AA53F-EABD-46E6-9061-1A17FF60C72B}"/>
              </a:ext>
            </a:extLst>
          </p:cNvPr>
          <p:cNvCxnSpPr>
            <a:stCxn id="4" idx="4"/>
          </p:cNvCxnSpPr>
          <p:nvPr/>
        </p:nvCxnSpPr>
        <p:spPr>
          <a:xfrm flipV="1">
            <a:off x="1706250" y="3553906"/>
            <a:ext cx="9428" cy="242268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2" name="Google Shape;142;p6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grpSp>
        <p:nvGrpSpPr>
          <p:cNvPr id="143" name="Google Shape;143;p6"/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44" name="Google Shape;144;p6"/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45" name="Google Shape;145;p6"/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03.</a:t>
              </a:r>
              <a:endParaRPr sz="20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46" name="Google Shape;146;p6"/>
          <p:cNvCxnSpPr/>
          <p:nvPr/>
        </p:nvCxnSpPr>
        <p:spPr>
          <a:xfrm>
            <a:off x="-7620" y="584835"/>
            <a:ext cx="3755390" cy="0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47" name="Google Shape;147;p6"/>
          <p:cNvSpPr txBox="1"/>
          <p:nvPr/>
        </p:nvSpPr>
        <p:spPr>
          <a:xfrm>
            <a:off x="1630045" y="203775"/>
            <a:ext cx="310175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altLang="ko-KR" sz="2000" b="1" dirty="0" err="1">
                <a:latin typeface="Malgun Gothic"/>
                <a:ea typeface="Malgun Gothic"/>
                <a:cs typeface="Malgun Gothic"/>
                <a:sym typeface="Malgun Gothic"/>
              </a:rPr>
              <a:t>RPLiDAR</a:t>
            </a:r>
            <a:endParaRPr lang="en-US" altLang="ko-KR" sz="20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61BB75-C51A-49DC-AA9B-A415D10C7C2D}"/>
              </a:ext>
            </a:extLst>
          </p:cNvPr>
          <p:cNvSpPr txBox="1"/>
          <p:nvPr/>
        </p:nvSpPr>
        <p:spPr>
          <a:xfrm>
            <a:off x="443060" y="886120"/>
            <a:ext cx="8832915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실습 예제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3.4: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RPLidar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/scan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받아 방향별로 몇 개의 데이터가 존재하는지 출력하기</a:t>
            </a:r>
            <a:endParaRPr lang="en-US" altLang="zh-CN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크기는 각각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90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</a:t>
            </a:r>
            <a:b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 descr="텍스트, 스크린샷, 컴퓨터이(가) 표시된 사진&#10;&#10;자동 생성된 설명">
            <a:extLst>
              <a:ext uri="{FF2B5EF4-FFF2-40B4-BE49-F238E27FC236}">
                <a16:creationId xmlns:a16="http://schemas.microsoft.com/office/drawing/2014/main" id="{F63CDAA7-FE18-4E62-8146-CA6814E09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9305" y="2121440"/>
            <a:ext cx="6256558" cy="4567287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2D300E79-D628-4E4D-AE51-2A98534A2FCE}"/>
              </a:ext>
            </a:extLst>
          </p:cNvPr>
          <p:cNvSpPr/>
          <p:nvPr/>
        </p:nvSpPr>
        <p:spPr>
          <a:xfrm>
            <a:off x="886118" y="4336330"/>
            <a:ext cx="1640264" cy="16402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3E9D90-5009-4995-9940-9CC82853FC96}"/>
              </a:ext>
            </a:extLst>
          </p:cNvPr>
          <p:cNvSpPr txBox="1"/>
          <p:nvPr/>
        </p:nvSpPr>
        <p:spPr>
          <a:xfrm>
            <a:off x="1775079" y="3468378"/>
            <a:ext cx="1244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X </a:t>
            </a:r>
            <a:r>
              <a:rPr lang="ko-KR" altLang="en-US" b="1" dirty="0"/>
              <a:t>방향이 전방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56CCFE7-D30D-4C3D-99EB-BE0F5276BF13}"/>
              </a:ext>
            </a:extLst>
          </p:cNvPr>
          <p:cNvCxnSpPr>
            <a:stCxn id="4" idx="7"/>
            <a:endCxn id="4" idx="3"/>
          </p:cNvCxnSpPr>
          <p:nvPr/>
        </p:nvCxnSpPr>
        <p:spPr>
          <a:xfrm flipH="1">
            <a:off x="1126329" y="4576541"/>
            <a:ext cx="1159842" cy="115984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43BF570-0A7A-4795-9707-794D0B337A6C}"/>
              </a:ext>
            </a:extLst>
          </p:cNvPr>
          <p:cNvCxnSpPr>
            <a:cxnSpLocks/>
            <a:stCxn id="4" idx="1"/>
            <a:endCxn id="4" idx="5"/>
          </p:cNvCxnSpPr>
          <p:nvPr/>
        </p:nvCxnSpPr>
        <p:spPr>
          <a:xfrm>
            <a:off x="1126329" y="4576541"/>
            <a:ext cx="1159842" cy="115984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E24222A-955F-45AC-A593-762355171347}"/>
              </a:ext>
            </a:extLst>
          </p:cNvPr>
          <p:cNvSpPr txBox="1"/>
          <p:nvPr/>
        </p:nvSpPr>
        <p:spPr>
          <a:xfrm>
            <a:off x="2026763" y="4939645"/>
            <a:ext cx="480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3A4544-90F6-4433-8858-ACAA86AD35F0}"/>
              </a:ext>
            </a:extLst>
          </p:cNvPr>
          <p:cNvSpPr txBox="1"/>
          <p:nvPr/>
        </p:nvSpPr>
        <p:spPr>
          <a:xfrm>
            <a:off x="1005543" y="4939645"/>
            <a:ext cx="480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bg1"/>
                </a:solidFill>
              </a:rPr>
              <a:t>좌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20C29D-EF39-4BC4-AB34-C99E12BCD8B8}"/>
              </a:ext>
            </a:extLst>
          </p:cNvPr>
          <p:cNvSpPr txBox="1"/>
          <p:nvPr/>
        </p:nvSpPr>
        <p:spPr>
          <a:xfrm>
            <a:off x="1442300" y="4450451"/>
            <a:ext cx="603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F77CCA-D605-48D7-B278-E41EA52023F6}"/>
              </a:ext>
            </a:extLst>
          </p:cNvPr>
          <p:cNvSpPr txBox="1"/>
          <p:nvPr/>
        </p:nvSpPr>
        <p:spPr>
          <a:xfrm>
            <a:off x="1414020" y="5519198"/>
            <a:ext cx="603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후</a:t>
            </a:r>
          </a:p>
        </p:txBody>
      </p:sp>
    </p:spTree>
    <p:extLst>
      <p:ext uri="{BB962C8B-B14F-4D97-AF65-F5344CB8AC3E}">
        <p14:creationId xmlns:p14="http://schemas.microsoft.com/office/powerpoint/2010/main" val="25149442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144" name="Google Shape;144;p6"/>
          <p:cNvSpPr/>
          <p:nvPr/>
        </p:nvSpPr>
        <p:spPr>
          <a:xfrm>
            <a:off x="-7620" y="203835"/>
            <a:ext cx="1566545" cy="400050"/>
          </a:xfrm>
          <a:prstGeom prst="rect">
            <a:avLst/>
          </a:prstGeom>
          <a:solidFill>
            <a:srgbClr val="0F243E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46" name="Google Shape;146;p6"/>
          <p:cNvCxnSpPr/>
          <p:nvPr/>
        </p:nvCxnSpPr>
        <p:spPr>
          <a:xfrm>
            <a:off x="-7620" y="584835"/>
            <a:ext cx="3755390" cy="0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47" name="Google Shape;147;p6"/>
          <p:cNvSpPr txBox="1"/>
          <p:nvPr/>
        </p:nvSpPr>
        <p:spPr>
          <a:xfrm>
            <a:off x="1630045" y="203775"/>
            <a:ext cx="310175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LiDAR</a:t>
            </a:r>
            <a:endParaRPr sz="2000" b="1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52FBFA6-75C7-460C-BA8D-C8F3C96BC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434" y="3346515"/>
            <a:ext cx="4139346" cy="2877242"/>
          </a:xfrm>
          <a:prstGeom prst="rect">
            <a:avLst/>
          </a:prstGeom>
        </p:spPr>
      </p:pic>
      <p:sp>
        <p:nvSpPr>
          <p:cNvPr id="10" name="Google Shape;145;p6">
            <a:extLst>
              <a:ext uri="{FF2B5EF4-FFF2-40B4-BE49-F238E27FC236}">
                <a16:creationId xmlns:a16="http://schemas.microsoft.com/office/drawing/2014/main" id="{A6137C9B-BBC3-4970-BAB1-AE1DC264BD54}"/>
              </a:ext>
            </a:extLst>
          </p:cNvPr>
          <p:cNvSpPr txBox="1"/>
          <p:nvPr/>
        </p:nvSpPr>
        <p:spPr>
          <a:xfrm>
            <a:off x="1077935" y="203835"/>
            <a:ext cx="5229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03.</a:t>
            </a:r>
            <a:endParaRPr sz="20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A4A8B8-6477-49CA-990F-8FEA172921B4}"/>
              </a:ext>
            </a:extLst>
          </p:cNvPr>
          <p:cNvSpPr txBox="1"/>
          <p:nvPr/>
        </p:nvSpPr>
        <p:spPr>
          <a:xfrm>
            <a:off x="443060" y="886120"/>
            <a:ext cx="8832915" cy="294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실습 예제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3.5: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가상 </a:t>
            </a:r>
            <a:r>
              <a:rPr lang="en-US" altLang="ko-KR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LaserScan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만들어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Publish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해보기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(360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angle_min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-3.14, </a:t>
            </a:r>
            <a:r>
              <a:rPr lang="en-US" altLang="ko-KR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angle_max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3.14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angle_increment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6.28 / 360.0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time_increment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0.1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ranges =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자유</a:t>
            </a:r>
            <a:b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C48A554-7457-42B1-B855-7903F55554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2557" y="3505069"/>
            <a:ext cx="3877216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9304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144" name="Google Shape;144;p6"/>
          <p:cNvSpPr/>
          <p:nvPr/>
        </p:nvSpPr>
        <p:spPr>
          <a:xfrm>
            <a:off x="-7620" y="203835"/>
            <a:ext cx="1566545" cy="400050"/>
          </a:xfrm>
          <a:prstGeom prst="rect">
            <a:avLst/>
          </a:prstGeom>
          <a:solidFill>
            <a:srgbClr val="0F243E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46" name="Google Shape;146;p6"/>
          <p:cNvCxnSpPr/>
          <p:nvPr/>
        </p:nvCxnSpPr>
        <p:spPr>
          <a:xfrm>
            <a:off x="-7620" y="584835"/>
            <a:ext cx="3755390" cy="0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47" name="Google Shape;147;p6"/>
          <p:cNvSpPr txBox="1"/>
          <p:nvPr/>
        </p:nvSpPr>
        <p:spPr>
          <a:xfrm>
            <a:off x="1630045" y="203775"/>
            <a:ext cx="310175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LiDAR</a:t>
            </a:r>
            <a:endParaRPr sz="2000" b="1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678070F-054E-47C9-A6EF-D67F83FF9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099" y="922509"/>
            <a:ext cx="8604378" cy="547870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BE679F6-F911-4AFB-871A-F5DDE7C138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818" y="3419573"/>
            <a:ext cx="11348468" cy="1048732"/>
          </a:xfrm>
          <a:prstGeom prst="rect">
            <a:avLst/>
          </a:prstGeom>
        </p:spPr>
      </p:pic>
      <p:sp>
        <p:nvSpPr>
          <p:cNvPr id="13" name="Google Shape;145;p6">
            <a:extLst>
              <a:ext uri="{FF2B5EF4-FFF2-40B4-BE49-F238E27FC236}">
                <a16:creationId xmlns:a16="http://schemas.microsoft.com/office/drawing/2014/main" id="{43FA86B7-C5BE-4DF6-9E98-7E7171122FD4}"/>
              </a:ext>
            </a:extLst>
          </p:cNvPr>
          <p:cNvSpPr txBox="1"/>
          <p:nvPr/>
        </p:nvSpPr>
        <p:spPr>
          <a:xfrm>
            <a:off x="1077935" y="203835"/>
            <a:ext cx="5229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03.</a:t>
            </a:r>
            <a:endParaRPr sz="20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646752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/>
          <p:nvPr/>
        </p:nvSpPr>
        <p:spPr>
          <a:xfrm>
            <a:off x="1969335" y="1673806"/>
            <a:ext cx="3217902" cy="3217902"/>
          </a:xfrm>
          <a:prstGeom prst="rect">
            <a:avLst/>
          </a:prstGeom>
          <a:solidFill>
            <a:srgbClr val="0F243E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3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4" name="Google Shape;134;p5"/>
          <p:cNvSpPr txBox="1"/>
          <p:nvPr/>
        </p:nvSpPr>
        <p:spPr>
          <a:xfrm>
            <a:off x="1975525" y="1790899"/>
            <a:ext cx="3152995" cy="1530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44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65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35" name="Google Shape;135;p5"/>
          <p:cNvCxnSpPr/>
          <p:nvPr/>
        </p:nvCxnSpPr>
        <p:spPr>
          <a:xfrm>
            <a:off x="2374860" y="3090545"/>
            <a:ext cx="2809796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6" name="Google Shape;136;p5"/>
          <p:cNvSpPr txBox="1"/>
          <p:nvPr/>
        </p:nvSpPr>
        <p:spPr>
          <a:xfrm>
            <a:off x="2318723" y="4126252"/>
            <a:ext cx="2809796" cy="467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en-US" altLang="ko-KR" sz="1625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PointCloud</a:t>
            </a:r>
            <a:r>
              <a:rPr lang="ko-KR" altLang="en-US" sz="1625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625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&amp; Marker </a:t>
            </a:r>
            <a:r>
              <a:rPr lang="ko-KR" altLang="en-US" sz="1625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실습</a:t>
            </a:r>
            <a:endParaRPr lang="en-US" altLang="ko-KR" sz="1625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704824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a0b6feab7_1_0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grpSp>
        <p:nvGrpSpPr>
          <p:cNvPr id="147" name="Google Shape;147;gaa0b6feab7_1_0"/>
          <p:cNvGrpSpPr/>
          <p:nvPr/>
        </p:nvGrpSpPr>
        <p:grpSpPr>
          <a:xfrm>
            <a:off x="-7620" y="203835"/>
            <a:ext cx="1608455" cy="400200"/>
            <a:chOff x="-7620" y="203835"/>
            <a:chExt cx="1608455" cy="400200"/>
          </a:xfrm>
        </p:grpSpPr>
        <p:sp>
          <p:nvSpPr>
            <p:cNvPr id="148" name="Google Shape;148;gaa0b6feab7_1_0"/>
            <p:cNvSpPr/>
            <p:nvPr/>
          </p:nvSpPr>
          <p:spPr>
            <a:xfrm>
              <a:off x="-7620" y="203835"/>
              <a:ext cx="1566600" cy="399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49" name="Google Shape;149;gaa0b6feab7_1_0"/>
            <p:cNvSpPr txBox="1"/>
            <p:nvPr/>
          </p:nvSpPr>
          <p:spPr>
            <a:xfrm>
              <a:off x="1077935" y="203835"/>
              <a:ext cx="522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04.</a:t>
              </a:r>
              <a:endParaRPr sz="2000" b="0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50" name="Google Shape;150;gaa0b6feab7_1_0"/>
          <p:cNvCxnSpPr/>
          <p:nvPr/>
        </p:nvCxnSpPr>
        <p:spPr>
          <a:xfrm>
            <a:off x="-7620" y="584835"/>
            <a:ext cx="3755400" cy="0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51" name="Google Shape;151;gaa0b6feab7_1_0"/>
          <p:cNvSpPr txBox="1"/>
          <p:nvPr/>
        </p:nvSpPr>
        <p:spPr>
          <a:xfrm>
            <a:off x="1630058" y="203775"/>
            <a:ext cx="8256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 err="1">
                <a:latin typeface="Malgun Gothic"/>
                <a:ea typeface="Malgun Gothic"/>
                <a:cs typeface="Malgun Gothic"/>
                <a:sym typeface="Malgun Gothic"/>
              </a:rPr>
              <a:t>PointCloud</a:t>
            </a:r>
            <a:endParaRPr sz="20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2" name="Google Shape;152;gaa0b6feab7_1_0"/>
          <p:cNvSpPr txBox="1"/>
          <p:nvPr/>
        </p:nvSpPr>
        <p:spPr>
          <a:xfrm>
            <a:off x="443050" y="886125"/>
            <a:ext cx="8998200" cy="17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•"/>
            </a:pPr>
            <a:r>
              <a:rPr lang="en-US" sz="1800" b="1" dirty="0" err="1">
                <a:latin typeface="Malgun Gothic"/>
                <a:ea typeface="Malgun Gothic"/>
                <a:cs typeface="Malgun Gothic"/>
                <a:sym typeface="Malgun Gothic"/>
              </a:rPr>
              <a:t>PointCloud</a:t>
            </a:r>
            <a:r>
              <a:rPr lang="ko-KR" altLang="en-US" sz="18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800" b="1" dirty="0"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lang="ko-KR" altLang="en-US" sz="18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br>
              <a:rPr lang="en-US" altLang="ko-KR" sz="1800" b="1" dirty="0"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altLang="ko-KR" sz="1800" b="1" dirty="0">
                <a:latin typeface="Malgun Gothic"/>
                <a:ea typeface="Malgun Gothic"/>
                <a:cs typeface="Malgun Gothic"/>
                <a:sym typeface="Malgun Gothic"/>
              </a:rPr>
              <a:t>Lidar</a:t>
            </a:r>
            <a:r>
              <a:rPr lang="ko-KR" altLang="en-US" sz="1800" b="1" dirty="0">
                <a:latin typeface="Malgun Gothic"/>
                <a:ea typeface="Malgun Gothic"/>
                <a:cs typeface="Malgun Gothic"/>
                <a:sym typeface="Malgun Gothic"/>
              </a:rPr>
              <a:t>나 </a:t>
            </a:r>
            <a:r>
              <a:rPr lang="en-US" altLang="ko-KR" sz="1800" b="1" dirty="0">
                <a:latin typeface="Malgun Gothic"/>
                <a:ea typeface="Malgun Gothic"/>
                <a:cs typeface="Malgun Gothic"/>
                <a:sym typeface="Malgun Gothic"/>
              </a:rPr>
              <a:t>3D </a:t>
            </a:r>
            <a:r>
              <a:rPr lang="ko-KR" altLang="en-US" sz="1800" b="1" dirty="0">
                <a:latin typeface="Malgun Gothic"/>
                <a:ea typeface="Malgun Gothic"/>
                <a:cs typeface="Malgun Gothic"/>
                <a:sym typeface="Malgun Gothic"/>
              </a:rPr>
              <a:t>스캐너를 통해 얻을 수 있는 데이터로 하나의 데이터인 점</a:t>
            </a:r>
            <a:r>
              <a:rPr lang="en-US" altLang="ko-KR" sz="1800" b="1" dirty="0">
                <a:latin typeface="Malgun Gothic"/>
                <a:ea typeface="Malgun Gothic"/>
                <a:cs typeface="Malgun Gothic"/>
                <a:sym typeface="Malgun Gothic"/>
              </a:rPr>
              <a:t>(Point)</a:t>
            </a:r>
            <a:r>
              <a:rPr lang="ko-KR" altLang="en-US" sz="1800" b="1" dirty="0">
                <a:latin typeface="Malgun Gothic"/>
                <a:ea typeface="Malgun Gothic"/>
                <a:cs typeface="Malgun Gothic"/>
                <a:sym typeface="Malgun Gothic"/>
              </a:rPr>
              <a:t>는 </a:t>
            </a:r>
            <a:r>
              <a:rPr lang="en-US" altLang="ko-KR" sz="1800" b="1" dirty="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altLang="en-US" sz="1800" b="1" dirty="0">
                <a:latin typeface="Malgun Gothic"/>
                <a:ea typeface="Malgun Gothic"/>
                <a:cs typeface="Malgun Gothic"/>
                <a:sym typeface="Malgun Gothic"/>
              </a:rPr>
              <a:t>차원 좌표계의 </a:t>
            </a:r>
            <a:r>
              <a:rPr lang="en-US" altLang="ko-KR" sz="1800" b="1" dirty="0">
                <a:latin typeface="Malgun Gothic"/>
                <a:ea typeface="Malgun Gothic"/>
                <a:cs typeface="Malgun Gothic"/>
                <a:sym typeface="Malgun Gothic"/>
              </a:rPr>
              <a:t>X,Y,Z</a:t>
            </a:r>
            <a:r>
              <a:rPr lang="ko-KR" altLang="en-US" sz="1800" b="1" dirty="0">
                <a:latin typeface="Malgun Gothic"/>
                <a:ea typeface="Malgun Gothic"/>
                <a:cs typeface="Malgun Gothic"/>
                <a:sym typeface="Malgun Gothic"/>
              </a:rPr>
              <a:t>로 정의됩니다</a:t>
            </a:r>
            <a:r>
              <a:rPr lang="en-US" altLang="ko-KR" sz="1800" b="1" dirty="0"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800" b="1" dirty="0">
                <a:latin typeface="Malgun Gothic"/>
                <a:ea typeface="Malgun Gothic"/>
                <a:cs typeface="Malgun Gothic"/>
                <a:sym typeface="Malgun Gothic"/>
              </a:rPr>
              <a:t>이러한 점들의 집합</a:t>
            </a:r>
            <a:r>
              <a:rPr lang="en-US" altLang="ko-KR" sz="1800" b="1" dirty="0">
                <a:latin typeface="Malgun Gothic"/>
                <a:ea typeface="Malgun Gothic"/>
                <a:cs typeface="Malgun Gothic"/>
                <a:sym typeface="Malgun Gothic"/>
              </a:rPr>
              <a:t>(Cloud)</a:t>
            </a:r>
            <a:r>
              <a:rPr lang="ko-KR" altLang="en-US" sz="1800" b="1" dirty="0">
                <a:latin typeface="Malgun Gothic"/>
                <a:ea typeface="Malgun Gothic"/>
                <a:cs typeface="Malgun Gothic"/>
                <a:sym typeface="Malgun Gothic"/>
              </a:rPr>
              <a:t>을 </a:t>
            </a:r>
            <a:r>
              <a:rPr lang="en-US" altLang="ko-KR" sz="1800" b="1" dirty="0">
                <a:latin typeface="Malgun Gothic"/>
                <a:ea typeface="Malgun Gothic"/>
                <a:cs typeface="Malgun Gothic"/>
                <a:sym typeface="Malgun Gothic"/>
              </a:rPr>
              <a:t>Point Cloud</a:t>
            </a:r>
            <a:r>
              <a:rPr lang="ko-KR" altLang="en-US" sz="1800" b="1" dirty="0">
                <a:latin typeface="Malgun Gothic"/>
                <a:ea typeface="Malgun Gothic"/>
                <a:cs typeface="Malgun Gothic"/>
                <a:sym typeface="Malgun Gothic"/>
              </a:rPr>
              <a:t>라고 합니다</a:t>
            </a:r>
            <a:r>
              <a:rPr lang="en-US" altLang="ko-KR" sz="1800" b="1" dirty="0"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1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60833B5-9C85-47F0-925A-5007FFD65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80" y="3029108"/>
            <a:ext cx="3775393" cy="2484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 descr="바퀴, 건축자재, 돌, 건물이(가) 표시된 사진&#10;&#10;자동 생성된 설명">
            <a:extLst>
              <a:ext uri="{FF2B5EF4-FFF2-40B4-BE49-F238E27FC236}">
                <a16:creationId xmlns:a16="http://schemas.microsoft.com/office/drawing/2014/main" id="{6F16AD30-6C54-4A23-B12A-106BF20E83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0633" y="2655743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7753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144" name="Google Shape;144;p6"/>
          <p:cNvSpPr/>
          <p:nvPr/>
        </p:nvSpPr>
        <p:spPr>
          <a:xfrm>
            <a:off x="-7620" y="203835"/>
            <a:ext cx="1566545" cy="400050"/>
          </a:xfrm>
          <a:prstGeom prst="rect">
            <a:avLst/>
          </a:prstGeom>
          <a:solidFill>
            <a:srgbClr val="0F243E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46" name="Google Shape;146;p6"/>
          <p:cNvCxnSpPr/>
          <p:nvPr/>
        </p:nvCxnSpPr>
        <p:spPr>
          <a:xfrm>
            <a:off x="-7620" y="584835"/>
            <a:ext cx="3755390" cy="0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47" name="Google Shape;147;p6"/>
          <p:cNvSpPr txBox="1"/>
          <p:nvPr/>
        </p:nvSpPr>
        <p:spPr>
          <a:xfrm>
            <a:off x="1630045" y="203775"/>
            <a:ext cx="310175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PointCloud</a:t>
            </a:r>
            <a:endParaRPr sz="2000" b="1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61BB75-C51A-49DC-AA9B-A415D10C7C2D}"/>
              </a:ext>
            </a:extLst>
          </p:cNvPr>
          <p:cNvSpPr txBox="1"/>
          <p:nvPr/>
        </p:nvSpPr>
        <p:spPr>
          <a:xfrm>
            <a:off x="443060" y="886120"/>
            <a:ext cx="8832915" cy="4516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ROS </a:t>
            </a:r>
            <a:r>
              <a:rPr lang="en-US" altLang="zh-CN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sensor_msgs</a:t>
            </a:r>
            <a:r>
              <a:rPr lang="en-US" altLang="zh-CN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/PointCloud.msg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Header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LaserScan.msg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와 동일</a:t>
            </a:r>
            <a:b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uint32 seq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수신된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Data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가 몇 번째 데이터인지 나타내는 정보</a:t>
            </a:r>
            <a:b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time stamp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수신된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Data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의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ROS Time</a:t>
            </a:r>
            <a:b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string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frame_id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수신된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Data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의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Frame ID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geometry_msgs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/Point32[] points -&gt; Point Data</a:t>
            </a:r>
            <a:b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float32 x </a:t>
            </a:r>
            <a:b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float32 y </a:t>
            </a:r>
            <a:b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float32 z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sensor_msgs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/ChannelFloat32.msg -&gt;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 채널 라이다 사용 시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channel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</a:t>
            </a:r>
            <a:b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(name, value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9" name="Google Shape;145;p6">
            <a:extLst>
              <a:ext uri="{FF2B5EF4-FFF2-40B4-BE49-F238E27FC236}">
                <a16:creationId xmlns:a16="http://schemas.microsoft.com/office/drawing/2014/main" id="{7532A0B8-183F-4D25-8B3C-F3AE5BEF2D80}"/>
              </a:ext>
            </a:extLst>
          </p:cNvPr>
          <p:cNvSpPr txBox="1"/>
          <p:nvPr/>
        </p:nvSpPr>
        <p:spPr>
          <a:xfrm>
            <a:off x="1077935" y="203835"/>
            <a:ext cx="5229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04.</a:t>
            </a:r>
            <a:endParaRPr sz="20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07936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9B454B0-4DF5-474E-BF56-F37C38A46B03}"/>
              </a:ext>
            </a:extLst>
          </p:cNvPr>
          <p:cNvCxnSpPr>
            <a:cxnSpLocks/>
            <a:stCxn id="8" idx="3"/>
          </p:cNvCxnSpPr>
          <p:nvPr/>
        </p:nvCxnSpPr>
        <p:spPr>
          <a:xfrm flipH="1">
            <a:off x="6977848" y="2014560"/>
            <a:ext cx="848488" cy="139960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Google Shape;142;p6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grpSp>
        <p:nvGrpSpPr>
          <p:cNvPr id="143" name="Google Shape;143;p6"/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44" name="Google Shape;144;p6"/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45" name="Google Shape;145;p6"/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04.</a:t>
              </a:r>
              <a:endParaRPr sz="20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46" name="Google Shape;146;p6"/>
          <p:cNvCxnSpPr/>
          <p:nvPr/>
        </p:nvCxnSpPr>
        <p:spPr>
          <a:xfrm>
            <a:off x="-7620" y="584835"/>
            <a:ext cx="3755390" cy="0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47" name="Google Shape;147;p6"/>
          <p:cNvSpPr txBox="1"/>
          <p:nvPr/>
        </p:nvSpPr>
        <p:spPr>
          <a:xfrm>
            <a:off x="1630045" y="203775"/>
            <a:ext cx="310175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Marker</a:t>
            </a:r>
            <a:endParaRPr sz="2000" b="1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제목 3">
                <a:extLst>
                  <a:ext uri="{FF2B5EF4-FFF2-40B4-BE49-F238E27FC236}">
                    <a16:creationId xmlns:a16="http://schemas.microsoft.com/office/drawing/2014/main" id="{AAC786BA-F4BC-4A4C-BFD8-13E30F83BB6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704528" y="718701"/>
                <a:ext cx="3755389" cy="4922899"/>
              </a:xfrm>
            </p:spPr>
            <p:txBody>
              <a:bodyPr anchor="t">
                <a:noAutofit/>
              </a:bodyPr>
              <a:lstStyle/>
              <a:p>
                <a:pPr marL="57150" algn="l">
                  <a:lnSpc>
                    <a:spcPct val="200000"/>
                  </a:lnSpc>
                </a:pPr>
                <a:r>
                  <a:rPr lang="en-US" altLang="zh-CN" sz="1800" b="1" dirty="0"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 </a:t>
                </a:r>
                <a:r>
                  <a:rPr lang="en-US" altLang="zh-CN" sz="1800" b="1" dirty="0" err="1"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LaserScan</a:t>
                </a:r>
                <a:r>
                  <a:rPr lang="ko-KR" altLang="en-US" sz="1800" b="1" dirty="0"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 </a:t>
                </a:r>
                <a:r>
                  <a:rPr lang="en-US" altLang="ko-KR" sz="1800" b="1" dirty="0"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-&gt;</a:t>
                </a:r>
                <a:r>
                  <a:rPr lang="ko-KR" altLang="en-US" sz="1800" b="1" dirty="0"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 </a:t>
                </a:r>
                <a:r>
                  <a:rPr lang="en-US" altLang="ko-KR" sz="1800" b="1" dirty="0" err="1"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PointCloud</a:t>
                </a:r>
                <a:b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</a:br>
                <a:r>
                  <a:rPr lang="en-US" altLang="ko-KR" sz="1200" dirty="0" err="1"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LaserScan</a:t>
                </a:r>
                <a:r>
                  <a:rPr lang="ko-KR" altLang="en-US" sz="1200" dirty="0"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에서는 앞서 살펴봤듯 각도와 거리 데이터가 주어집니다</a:t>
                </a:r>
                <a:r>
                  <a:rPr lang="en-US" altLang="ko-KR" sz="1200" dirty="0"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. </a:t>
                </a:r>
                <a:r>
                  <a:rPr lang="ko-KR" altLang="en-US" sz="1200" dirty="0"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그럼 삼각함수를 이용하면 저희는 </a:t>
                </a:r>
                <a:r>
                  <a:rPr lang="en-US" altLang="ko-KR" sz="1200" dirty="0"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2D </a:t>
                </a:r>
                <a:r>
                  <a:rPr lang="ko-KR" altLang="en-US" sz="1200" dirty="0"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좌표계에서 </a:t>
                </a:r>
                <a:r>
                  <a:rPr lang="en-US" altLang="ko-KR" sz="1200" dirty="0"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x, y</a:t>
                </a:r>
                <a:r>
                  <a:rPr lang="ko-KR" altLang="en-US" sz="1200" dirty="0"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를 구할 수 있습니다</a:t>
                </a:r>
                <a:r>
                  <a:rPr lang="en-US" altLang="ko-KR" sz="1200" dirty="0"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.</a:t>
                </a:r>
                <a:br>
                  <a:rPr lang="en-US" altLang="ko-KR" sz="1200" dirty="0"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m:t>𝑥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m:t>𝑅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m:t> ∗</m:t>
                      </m:r>
                      <m:func>
                        <m:func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sym typeface="Wingdings" panose="05000000000000000000" pitchFamily="2" charset="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sym typeface="Wingdings" panose="05000000000000000000" pitchFamily="2" charset="2"/>
                            </a:rPr>
                            <m:t>cos</m:t>
                          </m:r>
                        </m:fName>
                        <m:e>
                          <m:r>
                            <a:rPr lang="ko-KR" altLang="en-US" sz="1200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sym typeface="Wingdings" panose="05000000000000000000" pitchFamily="2" charset="2"/>
                            </a:rPr>
                            <m:t>𝜃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m:t>𝑦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m:t>𝑅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m:t> ∗</m:t>
                      </m:r>
                      <m:func>
                        <m:func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sym typeface="Wingdings" panose="05000000000000000000" pitchFamily="2" charset="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sym typeface="Wingdings" panose="05000000000000000000" pitchFamily="2" charset="2"/>
                            </a:rPr>
                            <m:t>sin</m:t>
                          </m:r>
                        </m:fName>
                        <m:e>
                          <m:r>
                            <a:rPr lang="ko-KR" altLang="en-US" sz="1200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sym typeface="Wingdings" panose="05000000000000000000" pitchFamily="2" charset="2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br>
                  <a:rPr lang="en-US" altLang="ko-KR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</a:br>
                <a:r>
                  <a:rPr lang="en-US" altLang="ko-KR" sz="1200" kern="100" dirty="0" err="1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PointCloud</a:t>
                </a:r>
                <a:r>
                  <a:rPr lang="ko-KR" altLang="en-US" sz="12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는 </a:t>
                </a:r>
                <a:r>
                  <a:rPr lang="en-US" altLang="ko-KR" sz="12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x, y, z</a:t>
                </a:r>
                <a:r>
                  <a:rPr lang="ko-KR" altLang="en-US" sz="12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로 이뤄져 있는 메시지입니다</a:t>
                </a:r>
                <a:r>
                  <a:rPr lang="en-US" altLang="ko-KR" sz="12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. </a:t>
                </a:r>
                <a:r>
                  <a:rPr lang="ko-KR" altLang="en-US" sz="12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그렇다면 위에서 구한 좌표를 </a:t>
                </a:r>
                <a:r>
                  <a:rPr lang="en-US" altLang="ko-KR" sz="1200" kern="100" dirty="0" err="1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PointCloud</a:t>
                </a:r>
                <a:r>
                  <a:rPr lang="ko-KR" altLang="en-US" sz="12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에 대입할 수 </a:t>
                </a:r>
                <a:r>
                  <a:rPr lang="ko-KR" altLang="en-US" sz="1200" kern="100" dirty="0" err="1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있게됩니다</a:t>
                </a:r>
                <a:r>
                  <a:rPr lang="en-US" altLang="ko-KR" sz="12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.</a:t>
                </a:r>
                <a:br>
                  <a:rPr lang="en-US" altLang="ko-KR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</a:br>
                <a:b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</a:br>
                <a:b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</a:br>
                <a:b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</a:br>
                <a:r>
                  <a:rPr lang="en-US" altLang="zh-CN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br>
                  <a:rPr lang="ko-KR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</a:b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9" name="제목 3">
                <a:extLst>
                  <a:ext uri="{FF2B5EF4-FFF2-40B4-BE49-F238E27FC236}">
                    <a16:creationId xmlns:a16="http://schemas.microsoft.com/office/drawing/2014/main" id="{AAC786BA-F4BC-4A4C-BFD8-13E30F83BB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04528" y="718701"/>
                <a:ext cx="3755389" cy="492289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그룹 6">
            <a:extLst>
              <a:ext uri="{FF2B5EF4-FFF2-40B4-BE49-F238E27FC236}">
                <a16:creationId xmlns:a16="http://schemas.microsoft.com/office/drawing/2014/main" id="{2A2E7079-4174-46DA-A529-A2EDB8DA679E}"/>
              </a:ext>
            </a:extLst>
          </p:cNvPr>
          <p:cNvGrpSpPr/>
          <p:nvPr/>
        </p:nvGrpSpPr>
        <p:grpSpPr>
          <a:xfrm>
            <a:off x="4589755" y="1026073"/>
            <a:ext cx="4776186" cy="4776186"/>
            <a:chOff x="1077935" y="2388093"/>
            <a:chExt cx="4106624" cy="4106624"/>
          </a:xfrm>
        </p:grpSpPr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F32443F3-7FB1-4C8F-8DDE-AA7662E6DD1B}"/>
                </a:ext>
              </a:extLst>
            </p:cNvPr>
            <p:cNvCxnSpPr>
              <a:cxnSpLocks/>
            </p:cNvCxnSpPr>
            <p:nvPr/>
          </p:nvCxnSpPr>
          <p:spPr>
            <a:xfrm>
              <a:off x="1077935" y="4441405"/>
              <a:ext cx="4106624" cy="0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C1AE34B8-5979-497E-861C-B78A302BE6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1247" y="2388093"/>
              <a:ext cx="0" cy="4106624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타원 7">
            <a:extLst>
              <a:ext uri="{FF2B5EF4-FFF2-40B4-BE49-F238E27FC236}">
                <a16:creationId xmlns:a16="http://schemas.microsoft.com/office/drawing/2014/main" id="{707A1E49-55D5-495E-958F-1FA7CDFBBCEE}"/>
              </a:ext>
            </a:extLst>
          </p:cNvPr>
          <p:cNvSpPr/>
          <p:nvPr/>
        </p:nvSpPr>
        <p:spPr>
          <a:xfrm>
            <a:off x="7799034" y="1855432"/>
            <a:ext cx="186430" cy="1864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7C0DE3D-2604-49B5-9FE6-B57BBAFE4DED}"/>
                  </a:ext>
                </a:extLst>
              </p:cNvPr>
              <p:cNvSpPr txBox="1"/>
              <p:nvPr/>
            </p:nvSpPr>
            <p:spPr>
              <a:xfrm>
                <a:off x="7719136" y="1538084"/>
                <a:ext cx="3462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7C0DE3D-2604-49B5-9FE6-B57BBAFE4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9136" y="1538084"/>
                <a:ext cx="346226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3A41AD93-27A0-45B6-B5B5-B4831A336A2A}"/>
              </a:ext>
            </a:extLst>
          </p:cNvPr>
          <p:cNvSpPr txBox="1"/>
          <p:nvPr/>
        </p:nvSpPr>
        <p:spPr>
          <a:xfrm>
            <a:off x="6732602" y="3414166"/>
            <a:ext cx="115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17" name="원호 16">
            <a:extLst>
              <a:ext uri="{FF2B5EF4-FFF2-40B4-BE49-F238E27FC236}">
                <a16:creationId xmlns:a16="http://schemas.microsoft.com/office/drawing/2014/main" id="{AF540772-77F9-40E1-ACC1-B35E15921311}"/>
              </a:ext>
            </a:extLst>
          </p:cNvPr>
          <p:cNvSpPr/>
          <p:nvPr/>
        </p:nvSpPr>
        <p:spPr>
          <a:xfrm>
            <a:off x="6950546" y="2707696"/>
            <a:ext cx="848488" cy="1399603"/>
          </a:xfrm>
          <a:prstGeom prst="arc">
            <a:avLst>
              <a:gd name="adj1" fmla="val 16443459"/>
              <a:gd name="adj2" fmla="val 2148293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6A984AC-948E-4D01-B060-F53A93EB113E}"/>
                  </a:ext>
                </a:extLst>
              </p:cNvPr>
              <p:cNvSpPr txBox="1"/>
              <p:nvPr/>
            </p:nvSpPr>
            <p:spPr>
              <a:xfrm>
                <a:off x="7733231" y="2886665"/>
                <a:ext cx="3462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6A984AC-948E-4D01-B060-F53A93EB1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3231" y="2886665"/>
                <a:ext cx="346226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E38562F-090E-4A64-9A54-5552C53AC76A}"/>
                  </a:ext>
                </a:extLst>
              </p:cNvPr>
              <p:cNvSpPr txBox="1"/>
              <p:nvPr/>
            </p:nvSpPr>
            <p:spPr>
              <a:xfrm>
                <a:off x="7182427" y="2391880"/>
                <a:ext cx="3462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E38562F-090E-4A64-9A54-5552C53AC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2427" y="2391880"/>
                <a:ext cx="346226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250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20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02" name="Google Shape;102;p2"/>
          <p:cNvSpPr/>
          <p:nvPr/>
        </p:nvSpPr>
        <p:spPr>
          <a:xfrm>
            <a:off x="128464" y="332656"/>
            <a:ext cx="1567180" cy="400685"/>
          </a:xfrm>
          <a:prstGeom prst="rect">
            <a:avLst/>
          </a:prstGeom>
          <a:solidFill>
            <a:srgbClr val="0F243E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561654" y="332655"/>
            <a:ext cx="69762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목차</a:t>
            </a: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4" name="Google Shape;104;p2"/>
          <p:cNvCxnSpPr/>
          <p:nvPr/>
        </p:nvCxnSpPr>
        <p:spPr>
          <a:xfrm>
            <a:off x="1725490" y="532045"/>
            <a:ext cx="7101205" cy="1270"/>
          </a:xfrm>
          <a:prstGeom prst="straightConnector1">
            <a:avLst/>
          </a:prstGeom>
          <a:noFill/>
          <a:ln w="1905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" name="Google Shape;105;p2"/>
          <p:cNvSpPr txBox="1"/>
          <p:nvPr/>
        </p:nvSpPr>
        <p:spPr>
          <a:xfrm>
            <a:off x="751134" y="1059095"/>
            <a:ext cx="8403731" cy="3417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AutoNum type="arabicPeriod"/>
            </a:pPr>
            <a:r>
              <a:rPr lang="ko-KR" altLang="en-US" sz="24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자율주행 </a:t>
            </a:r>
            <a:r>
              <a:rPr lang="en-US" altLang="ko-KR" sz="24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Lidar </a:t>
            </a:r>
            <a:r>
              <a:rPr lang="ko-KR" altLang="en-US" sz="24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소개</a:t>
            </a:r>
            <a:endParaRPr lang="en-US" sz="24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AutoNum type="arabicPeriod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ROS </a:t>
            </a:r>
            <a:r>
              <a:rPr lang="en-US" sz="24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Lidar</a:t>
            </a:r>
            <a:r>
              <a:rPr lang="ko-KR" altLang="en-US" sz="24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24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Data</a:t>
            </a:r>
            <a:r>
              <a:rPr lang="ko-KR" altLang="en-US" sz="24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24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Message</a:t>
            </a:r>
          </a:p>
          <a:p>
            <a:pPr marL="457200" lvl="0" indent="-457200">
              <a:lnSpc>
                <a:spcPct val="150000"/>
              </a:lnSpc>
              <a:buClr>
                <a:schemeClr val="dk1"/>
              </a:buClr>
              <a:buSzPts val="2400"/>
              <a:buFont typeface="Malgun Gothic"/>
              <a:buAutoNum type="arabicPeriod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ROS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RPLidar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Package</a:t>
            </a:r>
          </a:p>
          <a:p>
            <a:pPr marL="457200" lvl="0" indent="-457200">
              <a:lnSpc>
                <a:spcPct val="150000"/>
              </a:lnSpc>
              <a:buClr>
                <a:schemeClr val="dk1"/>
              </a:buClr>
              <a:buSzPts val="2400"/>
              <a:buFont typeface="Malgun Gothic"/>
              <a:buAutoNum type="arabicPeriod"/>
            </a:pPr>
            <a:r>
              <a:rPr lang="en-US" sz="24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PointCloud</a:t>
            </a:r>
            <a:r>
              <a:rPr lang="en-US" sz="24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&amp; Marker </a:t>
            </a:r>
            <a:r>
              <a:rPr lang="ko-KR" altLang="en-US" sz="24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실습</a:t>
            </a:r>
            <a:endParaRPr lang="en-US" altLang="ko-KR" sz="24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457200">
              <a:lnSpc>
                <a:spcPct val="150000"/>
              </a:lnSpc>
              <a:buClr>
                <a:schemeClr val="dk1"/>
              </a:buClr>
              <a:buSzPts val="2400"/>
              <a:buFont typeface="Malgun Gothic"/>
              <a:buAutoNum type="arabicPeriod"/>
            </a:pPr>
            <a:r>
              <a:rPr lang="en-US" altLang="ko-KR" sz="24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Lidar Clustering</a:t>
            </a:r>
          </a:p>
          <a:p>
            <a:pPr marL="457200" lvl="0" indent="-457200">
              <a:lnSpc>
                <a:spcPct val="150000"/>
              </a:lnSpc>
              <a:buClr>
                <a:schemeClr val="dk1"/>
              </a:buClr>
              <a:buSzPts val="2400"/>
              <a:buFont typeface="Malgun Gothic"/>
              <a:buAutoNum type="arabicPeriod"/>
            </a:pPr>
            <a:endParaRPr lang="en-US" sz="24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grpSp>
        <p:nvGrpSpPr>
          <p:cNvPr id="143" name="Google Shape;143;p6"/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44" name="Google Shape;144;p6"/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45" name="Google Shape;145;p6"/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04.</a:t>
              </a:r>
              <a:endParaRPr sz="20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46" name="Google Shape;146;p6"/>
          <p:cNvCxnSpPr/>
          <p:nvPr/>
        </p:nvCxnSpPr>
        <p:spPr>
          <a:xfrm>
            <a:off x="-7620" y="584835"/>
            <a:ext cx="3755390" cy="0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47" name="Google Shape;147;p6"/>
          <p:cNvSpPr txBox="1"/>
          <p:nvPr/>
        </p:nvSpPr>
        <p:spPr>
          <a:xfrm>
            <a:off x="1630045" y="203775"/>
            <a:ext cx="310175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Marker</a:t>
            </a:r>
            <a:endParaRPr sz="2000" b="1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제목 3">
            <a:extLst>
              <a:ext uri="{FF2B5EF4-FFF2-40B4-BE49-F238E27FC236}">
                <a16:creationId xmlns:a16="http://schemas.microsoft.com/office/drawing/2014/main" id="{AAC786BA-F4BC-4A4C-BFD8-13E30F83B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528" y="718701"/>
            <a:ext cx="8568952" cy="4922899"/>
          </a:xfrm>
        </p:spPr>
        <p:txBody>
          <a:bodyPr anchor="t">
            <a:noAutofit/>
          </a:bodyPr>
          <a:lstStyle/>
          <a:p>
            <a:pPr marL="57150" algn="l">
              <a:lnSpc>
                <a:spcPct val="200000"/>
              </a:lnSpc>
            </a:pPr>
            <a:r>
              <a:rPr lang="en-US" altLang="zh-CN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 </a:t>
            </a:r>
            <a:r>
              <a:rPr lang="en-US" altLang="zh-CN" sz="18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visualization_msgs</a:t>
            </a:r>
            <a:r>
              <a:rPr lang="en-US" altLang="zh-CN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/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Marker</a:t>
            </a:r>
            <a:b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</a:br>
            <a:r>
              <a:rPr lang="en-US" altLang="zh-CN" sz="16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rviz</a:t>
            </a:r>
            <a:r>
              <a:rPr lang="ko-KR" altLang="en-US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에서 어떤 데이터</a:t>
            </a:r>
            <a:r>
              <a:rPr lang="en-US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(Lidar</a:t>
            </a:r>
            <a:r>
              <a:rPr lang="ko-KR" altLang="en-US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 같은</a:t>
            </a:r>
            <a:r>
              <a:rPr lang="en-US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시각화하기 위해 존재하는 메시지</a:t>
            </a:r>
            <a:br>
              <a:rPr lang="en-US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br>
              <a:rPr lang="en-US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b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zh-CN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br>
              <a:rPr lang="ko-KR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 descr="Markers">
            <a:extLst>
              <a:ext uri="{FF2B5EF4-FFF2-40B4-BE49-F238E27FC236}">
                <a16:creationId xmlns:a16="http://schemas.microsoft.com/office/drawing/2014/main" id="{A221657A-B03A-40B6-A1F2-1CDF10535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113" y="1827345"/>
            <a:ext cx="7305773" cy="4241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97480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grpSp>
        <p:nvGrpSpPr>
          <p:cNvPr id="143" name="Google Shape;143;p6"/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44" name="Google Shape;144;p6"/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45" name="Google Shape;145;p6"/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04.</a:t>
              </a:r>
              <a:endParaRPr sz="20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46" name="Google Shape;146;p6"/>
          <p:cNvCxnSpPr/>
          <p:nvPr/>
        </p:nvCxnSpPr>
        <p:spPr>
          <a:xfrm>
            <a:off x="-7620" y="584835"/>
            <a:ext cx="3755390" cy="0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47" name="Google Shape;147;p6"/>
          <p:cNvSpPr txBox="1"/>
          <p:nvPr/>
        </p:nvSpPr>
        <p:spPr>
          <a:xfrm>
            <a:off x="1630045" y="203775"/>
            <a:ext cx="310175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Marker</a:t>
            </a:r>
            <a:endParaRPr sz="2000" b="1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제목 3">
            <a:extLst>
              <a:ext uri="{FF2B5EF4-FFF2-40B4-BE49-F238E27FC236}">
                <a16:creationId xmlns:a16="http://schemas.microsoft.com/office/drawing/2014/main" id="{AAC786BA-F4BC-4A4C-BFD8-13E30F83B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528" y="718701"/>
            <a:ext cx="8568952" cy="4922899"/>
          </a:xfrm>
        </p:spPr>
        <p:txBody>
          <a:bodyPr anchor="t">
            <a:noAutofit/>
          </a:bodyPr>
          <a:lstStyle/>
          <a:p>
            <a:pPr marL="57150" algn="l">
              <a:lnSpc>
                <a:spcPct val="200000"/>
              </a:lnSpc>
            </a:pPr>
            <a:r>
              <a:rPr lang="en-US" altLang="zh-CN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 </a:t>
            </a:r>
            <a:r>
              <a:rPr lang="en-US" altLang="zh-CN" sz="18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visualization_msgs</a:t>
            </a:r>
            <a:r>
              <a:rPr lang="en-US" altLang="zh-CN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/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Marker</a:t>
            </a:r>
            <a:b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</a:b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string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ns : marker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의 네임스페이스</a:t>
            </a:r>
            <a:b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</a:b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int32 id : marker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의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id</a:t>
            </a:r>
            <a:b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</a:b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int32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type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: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marker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의 모양</a:t>
            </a:r>
            <a:b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</a:b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int32 action : ADD, MODIFY, DELETE, DELETEALL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등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marke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가 취할 행동</a:t>
            </a:r>
            <a:b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</a:b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duration lifetime : marker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가 좌표계상에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찍혀있을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시간</a:t>
            </a:r>
            <a:br>
              <a:rPr lang="en-US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6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geometry_msgs</a:t>
            </a:r>
            <a:r>
              <a:rPr lang="en-US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/Pose </a:t>
            </a:r>
            <a:r>
              <a:rPr lang="en-US" altLang="ko-KR" sz="16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pose</a:t>
            </a:r>
            <a:r>
              <a:rPr lang="en-US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: </a:t>
            </a:r>
            <a:br>
              <a:rPr lang="en-US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pose/Point position : </a:t>
            </a:r>
            <a:r>
              <a:rPr lang="ko-KR" altLang="en-US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좌표계상의 위치</a:t>
            </a:r>
            <a:br>
              <a:rPr lang="en-US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pose/Quaternion orientation : marker</a:t>
            </a:r>
            <a:r>
              <a:rPr lang="ko-KR" altLang="en-US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향하는 방향</a:t>
            </a:r>
            <a:br>
              <a:rPr lang="en-US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6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geometry_msgs</a:t>
            </a:r>
            <a:r>
              <a:rPr lang="en-US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/Vector3</a:t>
            </a:r>
            <a:r>
              <a:rPr lang="ko-KR" altLang="en-US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scale</a:t>
            </a:r>
            <a:r>
              <a:rPr lang="ko-KR" altLang="en-US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  <a:r>
              <a:rPr lang="ko-KR" altLang="en-US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marker</a:t>
            </a:r>
            <a:r>
              <a:rPr lang="ko-KR" altLang="en-US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크기</a:t>
            </a:r>
            <a:br>
              <a:rPr lang="en-US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br>
              <a:rPr lang="en-US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b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zh-CN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br>
              <a:rPr lang="ko-KR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81942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grpSp>
        <p:nvGrpSpPr>
          <p:cNvPr id="143" name="Google Shape;143;p6"/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44" name="Google Shape;144;p6"/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45" name="Google Shape;145;p6"/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04.</a:t>
              </a:r>
              <a:endParaRPr sz="20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46" name="Google Shape;146;p6"/>
          <p:cNvCxnSpPr/>
          <p:nvPr/>
        </p:nvCxnSpPr>
        <p:spPr>
          <a:xfrm>
            <a:off x="-7620" y="584835"/>
            <a:ext cx="3755390" cy="0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47" name="Google Shape;147;p6"/>
          <p:cNvSpPr txBox="1"/>
          <p:nvPr/>
        </p:nvSpPr>
        <p:spPr>
          <a:xfrm>
            <a:off x="1630045" y="203775"/>
            <a:ext cx="310175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Marker</a:t>
            </a:r>
            <a:endParaRPr sz="2000" b="1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제목 3">
            <a:extLst>
              <a:ext uri="{FF2B5EF4-FFF2-40B4-BE49-F238E27FC236}">
                <a16:creationId xmlns:a16="http://schemas.microsoft.com/office/drawing/2014/main" id="{AAC786BA-F4BC-4A4C-BFD8-13E30F83B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528" y="718701"/>
            <a:ext cx="8568952" cy="4922899"/>
          </a:xfrm>
        </p:spPr>
        <p:txBody>
          <a:bodyPr anchor="t">
            <a:noAutofit/>
          </a:bodyPr>
          <a:lstStyle/>
          <a:p>
            <a:pPr marL="57150" algn="l">
              <a:lnSpc>
                <a:spcPct val="200000"/>
              </a:lnSpc>
            </a:pPr>
            <a:r>
              <a:rPr lang="en-US" altLang="zh-CN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 </a:t>
            </a:r>
            <a:r>
              <a:rPr lang="en-US" altLang="zh-CN" sz="18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visualization_msgs</a:t>
            </a:r>
            <a:r>
              <a:rPr lang="en-US" altLang="zh-CN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/</a:t>
            </a:r>
            <a:r>
              <a:rPr lang="en-US" altLang="ko-KR" sz="18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MarkerArray</a:t>
            </a:r>
            <a:b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</a:b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Marker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하나는 한 개의 데이터밖에 표시할 수 없습니다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그래서 여러 데이터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(Marker)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를 표현하기 위해서는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MarkerArray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를 이용해야 합니다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MarkerArray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는 이름처럼 다음과 같은 형태를 띄는 메시지 가집니다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b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</a:br>
            <a:b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</a:b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visualization_msgs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/Marker[] markers</a:t>
            </a:r>
            <a:br>
              <a:rPr lang="en-US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b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zh-CN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br>
              <a:rPr lang="ko-KR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60637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grpSp>
        <p:nvGrpSpPr>
          <p:cNvPr id="143" name="Google Shape;143;p6"/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44" name="Google Shape;144;p6"/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45" name="Google Shape;145;p6"/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04.</a:t>
              </a:r>
              <a:endParaRPr sz="20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46" name="Google Shape;146;p6"/>
          <p:cNvCxnSpPr/>
          <p:nvPr/>
        </p:nvCxnSpPr>
        <p:spPr>
          <a:xfrm>
            <a:off x="-7620" y="584835"/>
            <a:ext cx="3755390" cy="0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47" name="Google Shape;147;p6"/>
          <p:cNvSpPr txBox="1"/>
          <p:nvPr/>
        </p:nvSpPr>
        <p:spPr>
          <a:xfrm>
            <a:off x="1630045" y="203775"/>
            <a:ext cx="310175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Marker</a:t>
            </a:r>
            <a:endParaRPr sz="2000" b="1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121;p76">
            <a:extLst>
              <a:ext uri="{FF2B5EF4-FFF2-40B4-BE49-F238E27FC236}">
                <a16:creationId xmlns:a16="http://schemas.microsoft.com/office/drawing/2014/main" id="{4E5A20EB-F74C-4AB1-ABD6-4FC1ABB119B3}"/>
              </a:ext>
            </a:extLst>
          </p:cNvPr>
          <p:cNvSpPr txBox="1"/>
          <p:nvPr/>
        </p:nvSpPr>
        <p:spPr>
          <a:xfrm>
            <a:off x="128464" y="548680"/>
            <a:ext cx="9505055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Marker</a:t>
            </a:r>
            <a:r>
              <a:rPr lang="ko-KR" altLang="en-US" sz="1800" b="1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를 사용하기 위해선 첫번째로</a:t>
            </a:r>
            <a:r>
              <a:rPr lang="en-US" altLang="ko-KR" sz="1800" b="1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altLang="ko-KR" sz="1800" b="1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MarkerArray</a:t>
            </a:r>
            <a:r>
              <a:rPr lang="ko-KR" altLang="en-US" sz="1800" b="1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를 생성하여 줍니다</a:t>
            </a:r>
            <a:r>
              <a:rPr lang="en-US" altLang="ko-KR" sz="1800" b="1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. </a:t>
            </a:r>
            <a:r>
              <a:rPr lang="ko-KR" altLang="en-US" sz="1800" b="1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그 다음 </a:t>
            </a:r>
            <a:r>
              <a:rPr lang="en-US" altLang="ko-KR" sz="1800" b="1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Marker</a:t>
            </a:r>
            <a:r>
              <a:rPr lang="ko-KR" altLang="en-US" sz="1800" b="1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를 생성하여 </a:t>
            </a:r>
            <a:r>
              <a:rPr lang="en-US" altLang="ko-KR" sz="1800" b="1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MarkerArray.markers</a:t>
            </a:r>
            <a:r>
              <a:rPr lang="ko-KR" altLang="en-US" sz="1800" b="1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에 하나씩 추가해줍니다</a:t>
            </a:r>
            <a:r>
              <a:rPr lang="en-US" altLang="ko-KR" sz="1800" b="1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. (</a:t>
            </a:r>
            <a:r>
              <a:rPr lang="en-US" altLang="ko-KR" sz="1800" b="1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PointCloud</a:t>
            </a:r>
            <a:r>
              <a:rPr lang="ko-KR" altLang="en-US" sz="1800" b="1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와 유사한 방식</a:t>
            </a:r>
            <a:r>
              <a:rPr lang="en-US" altLang="ko-KR" sz="1800" b="1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)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altLang="ko-KR" sz="1800" b="1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Marker</a:t>
            </a:r>
            <a:r>
              <a:rPr lang="ko-KR" altLang="en-US" sz="1800" b="1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는 수많은 메시지가 정의되어 있습니다</a:t>
            </a:r>
            <a:r>
              <a:rPr lang="en-US" altLang="ko-KR" sz="1800" b="1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. </a:t>
            </a:r>
            <a:r>
              <a:rPr lang="ko-KR" altLang="en-US" sz="1800" b="1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이번 실습에서는 </a:t>
            </a:r>
            <a:r>
              <a:rPr lang="en-US" altLang="ko-KR" sz="1800" b="1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ADD</a:t>
            </a:r>
            <a:r>
              <a:rPr lang="ko-KR" altLang="en-US" sz="1800" b="1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만 보도록 하겠습니다</a:t>
            </a:r>
            <a:r>
              <a:rPr lang="en-US" altLang="ko-KR" sz="1800" b="1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69352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grpSp>
        <p:nvGrpSpPr>
          <p:cNvPr id="143" name="Google Shape;143;p6"/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44" name="Google Shape;144;p6"/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45" name="Google Shape;145;p6"/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04.</a:t>
              </a:r>
              <a:endParaRPr sz="20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46" name="Google Shape;146;p6"/>
          <p:cNvCxnSpPr/>
          <p:nvPr/>
        </p:nvCxnSpPr>
        <p:spPr>
          <a:xfrm>
            <a:off x="-7620" y="584835"/>
            <a:ext cx="3755390" cy="0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47" name="Google Shape;147;p6"/>
          <p:cNvSpPr txBox="1"/>
          <p:nvPr/>
        </p:nvSpPr>
        <p:spPr>
          <a:xfrm>
            <a:off x="1630045" y="203775"/>
            <a:ext cx="310175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Marker</a:t>
            </a:r>
            <a:endParaRPr sz="2000" b="1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121;p76">
            <a:extLst>
              <a:ext uri="{FF2B5EF4-FFF2-40B4-BE49-F238E27FC236}">
                <a16:creationId xmlns:a16="http://schemas.microsoft.com/office/drawing/2014/main" id="{4E5A20EB-F74C-4AB1-ABD6-4FC1ABB119B3}"/>
              </a:ext>
            </a:extLst>
          </p:cNvPr>
          <p:cNvSpPr txBox="1"/>
          <p:nvPr/>
        </p:nvSpPr>
        <p:spPr>
          <a:xfrm>
            <a:off x="128464" y="548680"/>
            <a:ext cx="9505055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altLang="en-US" sz="1800" b="1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본 코드는 </a:t>
            </a:r>
            <a:r>
              <a:rPr lang="en-US" altLang="ko-KR" sz="1800" b="1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LaserScan</a:t>
            </a:r>
            <a:r>
              <a:rPr lang="ko-KR" altLang="en-US" sz="1800" b="1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의 원 데이터를 </a:t>
            </a:r>
            <a:r>
              <a:rPr lang="en-US" altLang="ko-KR" sz="1800" b="1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Marker</a:t>
            </a:r>
            <a:r>
              <a:rPr lang="ko-KR" altLang="en-US" sz="1800" b="1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로 바꾸는 코드의 일부입니다</a:t>
            </a:r>
            <a:r>
              <a:rPr lang="en-US" altLang="ko-KR" sz="1800" b="1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.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altLang="ko-KR" sz="1800" b="1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Marker</a:t>
            </a:r>
            <a:r>
              <a:rPr lang="ko-KR" altLang="en-US" sz="1800" b="1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를 사용하기 위해 </a:t>
            </a:r>
            <a:r>
              <a:rPr lang="en-US" altLang="ko-KR" sz="1800" b="1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MarkerArray</a:t>
            </a:r>
            <a:r>
              <a:rPr lang="en-US" altLang="ko-KR" sz="1800" b="1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()</a:t>
            </a:r>
            <a:r>
              <a:rPr lang="ko-KR" altLang="en-US" sz="1800" b="1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를 만들었고 다음 결과 값에 따라 </a:t>
            </a:r>
            <a:r>
              <a:rPr lang="en-US" altLang="ko-KR" sz="1800" b="1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MarkerArray</a:t>
            </a:r>
            <a:r>
              <a:rPr lang="ko-KR" altLang="en-US" sz="1800" b="1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의 </a:t>
            </a:r>
            <a:r>
              <a:rPr lang="en-US" altLang="ko-KR" sz="1800" b="1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markers</a:t>
            </a:r>
            <a:r>
              <a:rPr lang="ko-KR" altLang="en-US" sz="1800" b="1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에 삽입하는 코드입니다</a:t>
            </a:r>
            <a:r>
              <a:rPr lang="en-US" altLang="ko-KR" sz="1800" b="1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. </a:t>
            </a:r>
            <a:r>
              <a:rPr lang="ko-KR" altLang="en-US" sz="1800" b="1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다음 페이지에서 </a:t>
            </a:r>
            <a:r>
              <a:rPr lang="en-US" altLang="ko-KR" sz="1800" b="1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setMarker</a:t>
            </a:r>
            <a:r>
              <a:rPr lang="en-US" altLang="ko-KR" sz="1800" b="1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ko-KR" altLang="en-US" sz="1800" b="1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함수를 알아보겠습니다</a:t>
            </a:r>
            <a:r>
              <a:rPr lang="en-US" altLang="ko-KR" sz="1800" b="1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1E1895D-37D8-4BD4-AA5A-43BA6D347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8340" y="2381311"/>
            <a:ext cx="3505689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6365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  <p:grpSp>
        <p:nvGrpSpPr>
          <p:cNvPr id="143" name="Google Shape;143;p6"/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44" name="Google Shape;144;p6"/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45" name="Google Shape;145;p6"/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04.</a:t>
              </a:r>
              <a:endParaRPr sz="20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46" name="Google Shape;146;p6"/>
          <p:cNvCxnSpPr/>
          <p:nvPr/>
        </p:nvCxnSpPr>
        <p:spPr>
          <a:xfrm>
            <a:off x="-7620" y="584835"/>
            <a:ext cx="3755390" cy="0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47" name="Google Shape;147;p6"/>
          <p:cNvSpPr txBox="1"/>
          <p:nvPr/>
        </p:nvSpPr>
        <p:spPr>
          <a:xfrm>
            <a:off x="1630045" y="203775"/>
            <a:ext cx="310175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Marker</a:t>
            </a:r>
            <a:endParaRPr sz="2000" b="1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제목 3">
            <a:extLst>
              <a:ext uri="{FF2B5EF4-FFF2-40B4-BE49-F238E27FC236}">
                <a16:creationId xmlns:a16="http://schemas.microsoft.com/office/drawing/2014/main" id="{AAC786BA-F4BC-4A4C-BFD8-13E30F83B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528" y="718701"/>
            <a:ext cx="8568952" cy="4922899"/>
          </a:xfrm>
        </p:spPr>
        <p:txBody>
          <a:bodyPr anchor="t">
            <a:noAutofit/>
          </a:bodyPr>
          <a:lstStyle/>
          <a:p>
            <a:pPr marL="57150" algn="l">
              <a:lnSpc>
                <a:spcPct val="200000"/>
              </a:lnSpc>
            </a:pPr>
            <a:r>
              <a:rPr lang="en-US" altLang="zh-CN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 </a:t>
            </a:r>
            <a:r>
              <a:rPr lang="en-US" altLang="zh-CN" sz="18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visualization_msgs</a:t>
            </a:r>
            <a:r>
              <a:rPr lang="en-US" altLang="zh-CN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/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Marker</a:t>
            </a:r>
            <a:br>
              <a:rPr lang="en-US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br>
              <a:rPr lang="en-US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b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zh-CN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br>
              <a:rPr lang="ko-KR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7035943-1AB7-47E5-AB5E-E3A8074B7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113" y="718701"/>
            <a:ext cx="4867954" cy="60015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A687C6-B381-429F-822A-1749D3C37977}"/>
              </a:ext>
            </a:extLst>
          </p:cNvPr>
          <p:cNvSpPr txBox="1"/>
          <p:nvPr/>
        </p:nvSpPr>
        <p:spPr>
          <a:xfrm>
            <a:off x="5379067" y="718701"/>
            <a:ext cx="427398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Marker</a:t>
            </a:r>
            <a:r>
              <a:rPr lang="ko-KR" altLang="en-US" dirty="0"/>
              <a:t>를 생성하는 </a:t>
            </a:r>
            <a:r>
              <a:rPr lang="en-US" altLang="ko-KR" dirty="0" err="1"/>
              <a:t>setMarker</a:t>
            </a:r>
            <a:r>
              <a:rPr lang="en-US" altLang="ko-KR" dirty="0"/>
              <a:t> </a:t>
            </a:r>
            <a:r>
              <a:rPr lang="ko-KR" altLang="en-US" dirty="0"/>
              <a:t>함수입니다</a:t>
            </a:r>
            <a:r>
              <a:rPr lang="en-US" altLang="ko-KR" dirty="0"/>
              <a:t>. </a:t>
            </a:r>
            <a:r>
              <a:rPr lang="ko-KR" altLang="en-US" dirty="0"/>
              <a:t>반환으로는 </a:t>
            </a:r>
            <a:r>
              <a:rPr lang="en-US" altLang="ko-KR" dirty="0" err="1"/>
              <a:t>marke</a:t>
            </a:r>
            <a:r>
              <a:rPr lang="ko-KR" altLang="en-US" dirty="0"/>
              <a:t>를 반환합니다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marker.ns</a:t>
            </a:r>
            <a:r>
              <a:rPr lang="en-US" altLang="ko-KR" dirty="0"/>
              <a:t>(</a:t>
            </a:r>
            <a:r>
              <a:rPr lang="ko-KR" altLang="en-US" dirty="0"/>
              <a:t>네임스페이스</a:t>
            </a:r>
            <a:r>
              <a:rPr lang="en-US" altLang="ko-KR" dirty="0"/>
              <a:t>)</a:t>
            </a:r>
            <a:r>
              <a:rPr lang="ko-KR" altLang="en-US" dirty="0"/>
              <a:t>는 모든 </a:t>
            </a:r>
            <a:r>
              <a:rPr lang="en-US" altLang="ko-KR" dirty="0"/>
              <a:t>Marker</a:t>
            </a:r>
            <a:r>
              <a:rPr lang="ko-KR" altLang="en-US" dirty="0"/>
              <a:t>가 동일한 값을 가집니다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하지만 </a:t>
            </a:r>
            <a:r>
              <a:rPr lang="en-US" altLang="ko-KR" dirty="0"/>
              <a:t>marker.id</a:t>
            </a:r>
            <a:r>
              <a:rPr lang="ko-KR" altLang="en-US" dirty="0"/>
              <a:t>는 고유의 유니크한 값이기에 절대 같아서는 안됩니다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marker.lifetim</a:t>
            </a:r>
            <a:r>
              <a:rPr lang="ko-KR" altLang="en-US" dirty="0"/>
              <a:t>은 </a:t>
            </a:r>
            <a:r>
              <a:rPr lang="en-US" altLang="ko-KR" dirty="0" err="1"/>
              <a:t>marke</a:t>
            </a:r>
            <a:r>
              <a:rPr lang="ko-KR" altLang="en-US" dirty="0"/>
              <a:t>가 </a:t>
            </a:r>
            <a:r>
              <a:rPr lang="en-US" altLang="ko-KR" dirty="0" err="1"/>
              <a:t>rviz</a:t>
            </a:r>
            <a:r>
              <a:rPr lang="ko-KR" altLang="en-US" dirty="0"/>
              <a:t>상에 살아있는 시간입니다</a:t>
            </a:r>
            <a:r>
              <a:rPr lang="en-US" altLang="ko-KR" dirty="0"/>
              <a:t>. </a:t>
            </a:r>
            <a:r>
              <a:rPr lang="ko-KR" altLang="en-US" dirty="0"/>
              <a:t>적당히 </a:t>
            </a:r>
            <a:r>
              <a:rPr lang="en-US" altLang="ko-KR" dirty="0"/>
              <a:t>0.1</a:t>
            </a:r>
            <a:r>
              <a:rPr lang="ko-KR" altLang="en-US" dirty="0"/>
              <a:t>초로 하시고 넘어가면 됩니다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이번 실습에서는 구 모양을 추가하는 실습을 진행하겠습니다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position</a:t>
            </a:r>
            <a:r>
              <a:rPr lang="ko-KR" altLang="en-US" dirty="0"/>
              <a:t>은 의미 그대로 위치입니다</a:t>
            </a:r>
            <a:r>
              <a:rPr lang="en-US" altLang="ko-KR" dirty="0"/>
              <a:t>(</a:t>
            </a:r>
            <a:r>
              <a:rPr lang="en-US" altLang="ko-KR" dirty="0" err="1"/>
              <a:t>x,y,z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orientatio</a:t>
            </a:r>
            <a:r>
              <a:rPr lang="ko-KR" altLang="en-US" dirty="0"/>
              <a:t>은 회전각으로 이해하시면 됩니다</a:t>
            </a:r>
            <a:r>
              <a:rPr lang="en-US" altLang="ko-KR" dirty="0"/>
              <a:t>. </a:t>
            </a:r>
            <a:r>
              <a:rPr lang="ko-KR" altLang="en-US" dirty="0"/>
              <a:t>하지만 꼭 </a:t>
            </a:r>
            <a:r>
              <a:rPr lang="en-US" altLang="ko-KR" dirty="0"/>
              <a:t>w</a:t>
            </a:r>
            <a:r>
              <a:rPr lang="ko-KR" altLang="en-US" dirty="0"/>
              <a:t>는 </a:t>
            </a:r>
            <a:r>
              <a:rPr lang="en-US" altLang="ko-KR" dirty="0"/>
              <a:t>1.0</a:t>
            </a:r>
            <a:r>
              <a:rPr lang="ko-KR" altLang="en-US" dirty="0"/>
              <a:t>으로 </a:t>
            </a:r>
            <a:r>
              <a:rPr lang="ko-KR" altLang="en-US" dirty="0" err="1"/>
              <a:t>놓아주시길</a:t>
            </a:r>
            <a:r>
              <a:rPr lang="ko-KR" altLang="en-US" dirty="0"/>
              <a:t> 바랍니다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scale</a:t>
            </a:r>
            <a:r>
              <a:rPr lang="ko-KR" altLang="en-US" dirty="0"/>
              <a:t>은 크기입니다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rgba</a:t>
            </a:r>
            <a:r>
              <a:rPr lang="ko-KR" altLang="en-US" dirty="0"/>
              <a:t>는 색상입니다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0102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  <p:grpSp>
        <p:nvGrpSpPr>
          <p:cNvPr id="143" name="Google Shape;143;p6"/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44" name="Google Shape;144;p6"/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45" name="Google Shape;145;p6"/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04.</a:t>
              </a:r>
              <a:endParaRPr sz="20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46" name="Google Shape;146;p6"/>
          <p:cNvCxnSpPr/>
          <p:nvPr/>
        </p:nvCxnSpPr>
        <p:spPr>
          <a:xfrm>
            <a:off x="-7620" y="584835"/>
            <a:ext cx="3755390" cy="0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47" name="Google Shape;147;p6"/>
          <p:cNvSpPr txBox="1"/>
          <p:nvPr/>
        </p:nvSpPr>
        <p:spPr>
          <a:xfrm>
            <a:off x="1630045" y="203775"/>
            <a:ext cx="310175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Marker</a:t>
            </a:r>
            <a:endParaRPr sz="2000" b="1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D8C47C-9916-433F-8BB4-AF7D6D2F8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1752" y="2415008"/>
            <a:ext cx="5591955" cy="4239217"/>
          </a:xfrm>
          <a:prstGeom prst="rect">
            <a:avLst/>
          </a:prstGeom>
        </p:spPr>
      </p:pic>
      <p:sp>
        <p:nvSpPr>
          <p:cNvPr id="14" name="Google Shape;1121;p76">
            <a:extLst>
              <a:ext uri="{FF2B5EF4-FFF2-40B4-BE49-F238E27FC236}">
                <a16:creationId xmlns:a16="http://schemas.microsoft.com/office/drawing/2014/main" id="{07BE549F-52E2-490E-B77C-367CD661DA16}"/>
              </a:ext>
            </a:extLst>
          </p:cNvPr>
          <p:cNvSpPr txBox="1"/>
          <p:nvPr/>
        </p:nvSpPr>
        <p:spPr>
          <a:xfrm>
            <a:off x="128464" y="548680"/>
            <a:ext cx="9505055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altLang="en-US" sz="1800" b="1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그래서 최종적으로 소스코드를 실행하면 다음과 같은 결과를 확인할 수 있습니다</a:t>
            </a:r>
            <a:r>
              <a:rPr lang="en-US" altLang="ko-KR" sz="1800" b="1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.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altLang="ko-KR" sz="1800" b="1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Marker(</a:t>
            </a:r>
            <a:r>
              <a:rPr lang="en-US" altLang="ko-KR" sz="1800" b="1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MarkerArray</a:t>
            </a:r>
            <a:r>
              <a:rPr lang="en-US" altLang="ko-KR" sz="1800" b="1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)</a:t>
            </a:r>
            <a:r>
              <a:rPr lang="ko-KR" altLang="en-US" sz="1800" b="1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를 이용한 원 </a:t>
            </a:r>
            <a:r>
              <a:rPr lang="ko-KR" altLang="en-US" sz="1800" b="1" dirty="0" err="1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그리기입니다</a:t>
            </a:r>
            <a:r>
              <a:rPr lang="en-US" altLang="ko-KR" sz="1800" b="1" dirty="0">
                <a:solidFill>
                  <a:schemeClr val="dk1"/>
                </a:solidFill>
                <a:latin typeface="+mj-ea"/>
                <a:ea typeface="+mj-ea"/>
                <a:cs typeface="Raleway"/>
                <a:sym typeface="Raleway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316264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A1AA53F-EABD-46E6-9061-1A17FF60C72B}"/>
              </a:ext>
            </a:extLst>
          </p:cNvPr>
          <p:cNvCxnSpPr>
            <a:stCxn id="4" idx="4"/>
          </p:cNvCxnSpPr>
          <p:nvPr/>
        </p:nvCxnSpPr>
        <p:spPr>
          <a:xfrm flipV="1">
            <a:off x="1706250" y="3553906"/>
            <a:ext cx="9428" cy="242268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2" name="Google Shape;142;p6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  <p:grpSp>
        <p:nvGrpSpPr>
          <p:cNvPr id="143" name="Google Shape;143;p6"/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44" name="Google Shape;144;p6"/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45" name="Google Shape;145;p6"/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04.</a:t>
              </a:r>
              <a:endParaRPr sz="20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46" name="Google Shape;146;p6"/>
          <p:cNvCxnSpPr/>
          <p:nvPr/>
        </p:nvCxnSpPr>
        <p:spPr>
          <a:xfrm>
            <a:off x="-7620" y="584835"/>
            <a:ext cx="3755390" cy="0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47" name="Google Shape;147;p6"/>
          <p:cNvSpPr txBox="1"/>
          <p:nvPr/>
        </p:nvSpPr>
        <p:spPr>
          <a:xfrm>
            <a:off x="1630045" y="203775"/>
            <a:ext cx="310175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altLang="ko-KR" sz="2000" b="1" dirty="0">
                <a:latin typeface="Malgun Gothic"/>
                <a:ea typeface="Malgun Gothic"/>
                <a:cs typeface="Malgun Gothic"/>
                <a:sym typeface="Malgun Gothic"/>
              </a:rPr>
              <a:t>Marker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61BB75-C51A-49DC-AA9B-A415D10C7C2D}"/>
              </a:ext>
            </a:extLst>
          </p:cNvPr>
          <p:cNvSpPr txBox="1"/>
          <p:nvPr/>
        </p:nvSpPr>
        <p:spPr>
          <a:xfrm>
            <a:off x="443060" y="886120"/>
            <a:ext cx="8832915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실습 예제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4.1: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RPLidar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방향으로 나누어 각기 다른 색상으로 표현</a:t>
            </a:r>
            <a:b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 descr="텍스트, 스크린샷, 컴퓨터이(가) 표시된 사진&#10;&#10;자동 생성된 설명">
            <a:extLst>
              <a:ext uri="{FF2B5EF4-FFF2-40B4-BE49-F238E27FC236}">
                <a16:creationId xmlns:a16="http://schemas.microsoft.com/office/drawing/2014/main" id="{F63CDAA7-FE18-4E62-8146-CA6814E09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9305" y="2121440"/>
            <a:ext cx="6256558" cy="4567287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2D300E79-D628-4E4D-AE51-2A98534A2FCE}"/>
              </a:ext>
            </a:extLst>
          </p:cNvPr>
          <p:cNvSpPr/>
          <p:nvPr/>
        </p:nvSpPr>
        <p:spPr>
          <a:xfrm>
            <a:off x="886118" y="4336330"/>
            <a:ext cx="1640264" cy="16402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3E9D90-5009-4995-9940-9CC82853FC96}"/>
              </a:ext>
            </a:extLst>
          </p:cNvPr>
          <p:cNvSpPr txBox="1"/>
          <p:nvPr/>
        </p:nvSpPr>
        <p:spPr>
          <a:xfrm>
            <a:off x="1775079" y="3468378"/>
            <a:ext cx="1244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X </a:t>
            </a:r>
            <a:r>
              <a:rPr lang="ko-KR" altLang="en-US" b="1" dirty="0"/>
              <a:t>방향이 전방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56CCFE7-D30D-4C3D-99EB-BE0F5276BF13}"/>
              </a:ext>
            </a:extLst>
          </p:cNvPr>
          <p:cNvCxnSpPr>
            <a:stCxn id="4" idx="7"/>
            <a:endCxn id="4" idx="3"/>
          </p:cNvCxnSpPr>
          <p:nvPr/>
        </p:nvCxnSpPr>
        <p:spPr>
          <a:xfrm flipH="1">
            <a:off x="1126329" y="4576541"/>
            <a:ext cx="1159842" cy="115984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43BF570-0A7A-4795-9707-794D0B337A6C}"/>
              </a:ext>
            </a:extLst>
          </p:cNvPr>
          <p:cNvCxnSpPr>
            <a:cxnSpLocks/>
            <a:stCxn id="4" idx="1"/>
            <a:endCxn id="4" idx="5"/>
          </p:cNvCxnSpPr>
          <p:nvPr/>
        </p:nvCxnSpPr>
        <p:spPr>
          <a:xfrm>
            <a:off x="1126329" y="4576541"/>
            <a:ext cx="1159842" cy="115984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E24222A-955F-45AC-A593-762355171347}"/>
              </a:ext>
            </a:extLst>
          </p:cNvPr>
          <p:cNvSpPr txBox="1"/>
          <p:nvPr/>
        </p:nvSpPr>
        <p:spPr>
          <a:xfrm>
            <a:off x="2026763" y="4939645"/>
            <a:ext cx="480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3A4544-90F6-4433-8858-ACAA86AD35F0}"/>
              </a:ext>
            </a:extLst>
          </p:cNvPr>
          <p:cNvSpPr txBox="1"/>
          <p:nvPr/>
        </p:nvSpPr>
        <p:spPr>
          <a:xfrm>
            <a:off x="1005543" y="4939645"/>
            <a:ext cx="480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bg1"/>
                </a:solidFill>
              </a:rPr>
              <a:t>좌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20C29D-EF39-4BC4-AB34-C99E12BCD8B8}"/>
              </a:ext>
            </a:extLst>
          </p:cNvPr>
          <p:cNvSpPr txBox="1"/>
          <p:nvPr/>
        </p:nvSpPr>
        <p:spPr>
          <a:xfrm>
            <a:off x="1442300" y="4450451"/>
            <a:ext cx="603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bg1"/>
                </a:solidFill>
              </a:rPr>
              <a:t>전방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8164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  <p:grpSp>
        <p:nvGrpSpPr>
          <p:cNvPr id="143" name="Google Shape;143;p6"/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44" name="Google Shape;144;p6"/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45" name="Google Shape;145;p6"/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04.</a:t>
              </a:r>
              <a:endParaRPr sz="20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46" name="Google Shape;146;p6"/>
          <p:cNvCxnSpPr/>
          <p:nvPr/>
        </p:nvCxnSpPr>
        <p:spPr>
          <a:xfrm>
            <a:off x="-7620" y="584835"/>
            <a:ext cx="3755390" cy="0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47" name="Google Shape;147;p6"/>
          <p:cNvSpPr txBox="1"/>
          <p:nvPr/>
        </p:nvSpPr>
        <p:spPr>
          <a:xfrm>
            <a:off x="1630045" y="203775"/>
            <a:ext cx="310175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Malgun Gothic"/>
                <a:ea typeface="Malgun Gothic"/>
                <a:cs typeface="Malgun Gothic"/>
                <a:sym typeface="Malgun Gothic"/>
              </a:rPr>
              <a:t>PointCloud</a:t>
            </a:r>
            <a:r>
              <a:rPr lang="ko-KR" altLang="en-US" sz="2000" b="1" dirty="0">
                <a:latin typeface="Malgun Gothic"/>
                <a:ea typeface="Malgun Gothic"/>
                <a:cs typeface="Malgun Gothic"/>
                <a:sym typeface="Malgun Gothic"/>
              </a:rPr>
              <a:t> 실습</a:t>
            </a:r>
            <a:endParaRPr sz="2000" b="1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제목 3">
            <a:extLst>
              <a:ext uri="{FF2B5EF4-FFF2-40B4-BE49-F238E27FC236}">
                <a16:creationId xmlns:a16="http://schemas.microsoft.com/office/drawing/2014/main" id="{AAC786BA-F4BC-4A4C-BFD8-13E30F83B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528" y="718701"/>
            <a:ext cx="8568952" cy="4922899"/>
          </a:xfrm>
        </p:spPr>
        <p:txBody>
          <a:bodyPr anchor="t">
            <a:noAutofit/>
          </a:bodyPr>
          <a:lstStyle/>
          <a:p>
            <a:pPr marL="57150" algn="l">
              <a:lnSpc>
                <a:spcPct val="200000"/>
              </a:lnSpc>
            </a:pPr>
            <a:r>
              <a:rPr lang="en-US" altLang="zh-CN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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실습 예제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4.2~4.3:</a:t>
            </a:r>
            <a:b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</a:b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이전 장에서 </a:t>
            </a:r>
            <a:r>
              <a:rPr lang="en-US" altLang="ko-KR" sz="18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Laserscan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을 직접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Publish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해봤습니다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b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</a:b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이번에는 똑같이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2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차원좌표에 원을 만드는데 </a:t>
            </a:r>
            <a:r>
              <a:rPr lang="en-US" altLang="ko-KR" sz="18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LaserScan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이 아닌 </a:t>
            </a:r>
            <a:r>
              <a:rPr lang="en-US" altLang="ko-KR" sz="18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PointCloud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로 만들어 보세요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b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</a:b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다 만드신 분은 오른쪽처럼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“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구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”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를 만들어보세요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br>
              <a:rPr lang="en-US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br>
              <a:rPr lang="en-US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b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zh-CN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br>
              <a:rPr lang="ko-KR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370FDE2-C53E-4F32-914D-17AEAA4A7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28" y="3598683"/>
            <a:ext cx="3877216" cy="258163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8BC094E-ED03-431F-88DB-519E99F390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8889" y="3429000"/>
            <a:ext cx="3642583" cy="310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3566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/>
          <p:nvPr/>
        </p:nvSpPr>
        <p:spPr>
          <a:xfrm>
            <a:off x="1969335" y="1673806"/>
            <a:ext cx="3217902" cy="3217902"/>
          </a:xfrm>
          <a:prstGeom prst="rect">
            <a:avLst/>
          </a:prstGeom>
          <a:solidFill>
            <a:srgbClr val="0F243E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3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4" name="Google Shape;134;p5"/>
          <p:cNvSpPr txBox="1"/>
          <p:nvPr/>
        </p:nvSpPr>
        <p:spPr>
          <a:xfrm>
            <a:off x="1975525" y="1790899"/>
            <a:ext cx="3152995" cy="1530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44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05</a:t>
            </a:r>
            <a:endParaRPr sz="65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35" name="Google Shape;135;p5"/>
          <p:cNvCxnSpPr/>
          <p:nvPr/>
        </p:nvCxnSpPr>
        <p:spPr>
          <a:xfrm>
            <a:off x="2374860" y="3090545"/>
            <a:ext cx="2809796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6" name="Google Shape;136;p5"/>
          <p:cNvSpPr txBox="1"/>
          <p:nvPr/>
        </p:nvSpPr>
        <p:spPr>
          <a:xfrm>
            <a:off x="2318723" y="4126252"/>
            <a:ext cx="2809796" cy="467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en-US" altLang="ko-KR" sz="1625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Lidar Clustering</a:t>
            </a:r>
          </a:p>
        </p:txBody>
      </p:sp>
    </p:spTree>
    <p:extLst>
      <p:ext uri="{BB962C8B-B14F-4D97-AF65-F5344CB8AC3E}">
        <p14:creationId xmlns:p14="http://schemas.microsoft.com/office/powerpoint/2010/main" val="1136671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/>
          <p:nvPr/>
        </p:nvSpPr>
        <p:spPr>
          <a:xfrm>
            <a:off x="1969335" y="1673806"/>
            <a:ext cx="3217902" cy="3217902"/>
          </a:xfrm>
          <a:prstGeom prst="rect">
            <a:avLst/>
          </a:prstGeom>
          <a:solidFill>
            <a:srgbClr val="0F243E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3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4" name="Google Shape;134;p5"/>
          <p:cNvSpPr txBox="1"/>
          <p:nvPr/>
        </p:nvSpPr>
        <p:spPr>
          <a:xfrm>
            <a:off x="1975525" y="1790899"/>
            <a:ext cx="3152995" cy="1530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44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sz="65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35" name="Google Shape;135;p5"/>
          <p:cNvCxnSpPr/>
          <p:nvPr/>
        </p:nvCxnSpPr>
        <p:spPr>
          <a:xfrm>
            <a:off x="2374860" y="3090545"/>
            <a:ext cx="2809796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6" name="Google Shape;136;p5"/>
          <p:cNvSpPr txBox="1"/>
          <p:nvPr/>
        </p:nvSpPr>
        <p:spPr>
          <a:xfrm>
            <a:off x="2318723" y="4126252"/>
            <a:ext cx="2809796" cy="467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25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자율주행 </a:t>
            </a:r>
            <a:r>
              <a:rPr lang="en-US" altLang="ko-KR" sz="1625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Lidar </a:t>
            </a:r>
            <a:r>
              <a:rPr lang="ko-KR" altLang="en-US" sz="1625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소개</a:t>
            </a:r>
            <a:endParaRPr sz="1625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  <p:grpSp>
        <p:nvGrpSpPr>
          <p:cNvPr id="143" name="Google Shape;143;p6"/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44" name="Google Shape;144;p6"/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45" name="Google Shape;145;p6"/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05.</a:t>
              </a:r>
              <a:endParaRPr sz="20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46" name="Google Shape;146;p6"/>
          <p:cNvCxnSpPr/>
          <p:nvPr/>
        </p:nvCxnSpPr>
        <p:spPr>
          <a:xfrm>
            <a:off x="-7620" y="584835"/>
            <a:ext cx="3755390" cy="0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47" name="Google Shape;147;p6"/>
          <p:cNvSpPr txBox="1"/>
          <p:nvPr/>
        </p:nvSpPr>
        <p:spPr>
          <a:xfrm>
            <a:off x="1630045" y="203775"/>
            <a:ext cx="310175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Malgun Gothic"/>
                <a:ea typeface="Malgun Gothic"/>
                <a:cs typeface="Malgun Gothic"/>
                <a:sym typeface="Malgun Gothic"/>
              </a:rPr>
              <a:t>Lidar Clustering</a:t>
            </a:r>
            <a:endParaRPr sz="2000" b="1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제목 3">
            <a:extLst>
              <a:ext uri="{FF2B5EF4-FFF2-40B4-BE49-F238E27FC236}">
                <a16:creationId xmlns:a16="http://schemas.microsoft.com/office/drawing/2014/main" id="{AAC786BA-F4BC-4A4C-BFD8-13E30F83B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528" y="718701"/>
            <a:ext cx="8568952" cy="4922899"/>
          </a:xfrm>
        </p:spPr>
        <p:txBody>
          <a:bodyPr anchor="t">
            <a:noAutofit/>
          </a:bodyPr>
          <a:lstStyle/>
          <a:p>
            <a:pPr marL="57150" algn="l">
              <a:lnSpc>
                <a:spcPct val="200000"/>
              </a:lnSpc>
            </a:pPr>
            <a:r>
              <a:rPr lang="en-US" altLang="zh-CN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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Point Cloud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군집화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:</a:t>
            </a:r>
            <a:b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</a:b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각각의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Point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들을 일정 기준을 통해 하나의 묶음으로 만드는 방법으로 벽이나 물체 등을 구분하기 위해 사용합니다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 3D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에서는 이 군집화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(Clustering)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를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AI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에 활용하여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Point Cloud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만으로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Object Detection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을 수행하는 알고리즘 개발이 활발하게 이뤄지고 있습니다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b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</a:br>
            <a:br>
              <a:rPr lang="en-US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b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zh-CN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br>
              <a:rPr lang="ko-KR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7DFF6822-079C-4B7C-ADAF-3F29826CE1BC}"/>
              </a:ext>
            </a:extLst>
          </p:cNvPr>
          <p:cNvGrpSpPr/>
          <p:nvPr/>
        </p:nvGrpSpPr>
        <p:grpSpPr>
          <a:xfrm>
            <a:off x="879788" y="3572759"/>
            <a:ext cx="4911955" cy="2846895"/>
            <a:chOff x="879788" y="3572759"/>
            <a:chExt cx="4911955" cy="2846895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FFF97728-06DA-4640-BCE4-D2995B6170B3}"/>
                </a:ext>
              </a:extLst>
            </p:cNvPr>
            <p:cNvSpPr/>
            <p:nvPr/>
          </p:nvSpPr>
          <p:spPr>
            <a:xfrm>
              <a:off x="1960775" y="388384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562D8D72-B32A-47AE-8A3A-8F9B75194B7F}"/>
                </a:ext>
              </a:extLst>
            </p:cNvPr>
            <p:cNvSpPr/>
            <p:nvPr/>
          </p:nvSpPr>
          <p:spPr>
            <a:xfrm>
              <a:off x="1824356" y="400639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60E6EF9E-17B0-4189-B241-ED63ABBFE3D4}"/>
                </a:ext>
              </a:extLst>
            </p:cNvPr>
            <p:cNvSpPr/>
            <p:nvPr/>
          </p:nvSpPr>
          <p:spPr>
            <a:xfrm>
              <a:off x="1778637" y="405211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D71438E2-E282-49F0-A182-E212B1E04E57}"/>
                </a:ext>
              </a:extLst>
            </p:cNvPr>
            <p:cNvSpPr/>
            <p:nvPr/>
          </p:nvSpPr>
          <p:spPr>
            <a:xfrm>
              <a:off x="1687199" y="409783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5EDA23BC-6837-4C28-9FC1-DF93A6A32B73}"/>
                </a:ext>
              </a:extLst>
            </p:cNvPr>
            <p:cNvSpPr/>
            <p:nvPr/>
          </p:nvSpPr>
          <p:spPr>
            <a:xfrm>
              <a:off x="1641480" y="442776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B6412E41-5F0A-458F-81C0-099D3F5A36FA}"/>
                </a:ext>
              </a:extLst>
            </p:cNvPr>
            <p:cNvSpPr/>
            <p:nvPr/>
          </p:nvSpPr>
          <p:spPr>
            <a:xfrm>
              <a:off x="1604396" y="429009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AC17EAD1-7862-4A47-8C49-2D0ED38144A8}"/>
                </a:ext>
              </a:extLst>
            </p:cNvPr>
            <p:cNvSpPr/>
            <p:nvPr/>
          </p:nvSpPr>
          <p:spPr>
            <a:xfrm>
              <a:off x="1621528" y="4258314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BCC7594C-FC78-4938-AB63-15F9B036E7E3}"/>
                </a:ext>
              </a:extLst>
            </p:cNvPr>
            <p:cNvSpPr/>
            <p:nvPr/>
          </p:nvSpPr>
          <p:spPr>
            <a:xfrm>
              <a:off x="2601915" y="386098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6314D760-4D21-4DBD-AF3B-4F7BD9963264}"/>
                </a:ext>
              </a:extLst>
            </p:cNvPr>
            <p:cNvSpPr/>
            <p:nvPr/>
          </p:nvSpPr>
          <p:spPr>
            <a:xfrm>
              <a:off x="2743317" y="384472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5358322B-160E-449E-8A16-862147D0C26B}"/>
                </a:ext>
              </a:extLst>
            </p:cNvPr>
            <p:cNvSpPr/>
            <p:nvPr/>
          </p:nvSpPr>
          <p:spPr>
            <a:xfrm>
              <a:off x="2941280" y="391589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DE1F254D-76C0-4E22-A51B-E7DDA7024DA2}"/>
                </a:ext>
              </a:extLst>
            </p:cNvPr>
            <p:cNvSpPr/>
            <p:nvPr/>
          </p:nvSpPr>
          <p:spPr>
            <a:xfrm>
              <a:off x="3365486" y="442776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9E7528AE-BE65-4657-8129-01FCA99B474D}"/>
                </a:ext>
              </a:extLst>
            </p:cNvPr>
            <p:cNvSpPr/>
            <p:nvPr/>
          </p:nvSpPr>
          <p:spPr>
            <a:xfrm>
              <a:off x="3702051" y="418202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A107357-7D62-4518-AF4A-03B39B3792A7}"/>
                </a:ext>
              </a:extLst>
            </p:cNvPr>
            <p:cNvSpPr/>
            <p:nvPr/>
          </p:nvSpPr>
          <p:spPr>
            <a:xfrm>
              <a:off x="3966002" y="442776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9EBF0469-771F-4B56-8771-F5F0684486A5}"/>
                </a:ext>
              </a:extLst>
            </p:cNvPr>
            <p:cNvSpPr/>
            <p:nvPr/>
          </p:nvSpPr>
          <p:spPr>
            <a:xfrm>
              <a:off x="4305367" y="398353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AD8ADECA-33FC-4859-96D3-D773BE7BFA66}"/>
                </a:ext>
              </a:extLst>
            </p:cNvPr>
            <p:cNvSpPr/>
            <p:nvPr/>
          </p:nvSpPr>
          <p:spPr>
            <a:xfrm>
              <a:off x="4414391" y="447348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747F703B-FF6D-4FD8-A88E-23E65BADBDC4}"/>
                </a:ext>
              </a:extLst>
            </p:cNvPr>
            <p:cNvSpPr/>
            <p:nvPr/>
          </p:nvSpPr>
          <p:spPr>
            <a:xfrm>
              <a:off x="4593500" y="451920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62481CEA-0FC8-40F8-BE9B-4E456127C86F}"/>
                </a:ext>
              </a:extLst>
            </p:cNvPr>
            <p:cNvSpPr/>
            <p:nvPr/>
          </p:nvSpPr>
          <p:spPr>
            <a:xfrm>
              <a:off x="4686079" y="456492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75CFDFAA-D268-4772-958D-BDC9A5085B75}"/>
                </a:ext>
              </a:extLst>
            </p:cNvPr>
            <p:cNvSpPr/>
            <p:nvPr/>
          </p:nvSpPr>
          <p:spPr>
            <a:xfrm>
              <a:off x="5185699" y="508340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532D136A-AF31-42F6-9BD4-7606907D460F}"/>
                </a:ext>
              </a:extLst>
            </p:cNvPr>
            <p:cNvSpPr/>
            <p:nvPr/>
          </p:nvSpPr>
          <p:spPr>
            <a:xfrm>
              <a:off x="4438207" y="561769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77A6FED9-5327-453F-8F3F-A1A353D9E73A}"/>
                </a:ext>
              </a:extLst>
            </p:cNvPr>
            <p:cNvSpPr/>
            <p:nvPr/>
          </p:nvSpPr>
          <p:spPr>
            <a:xfrm>
              <a:off x="4357280" y="571063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8B5D1BE8-BBD5-48E7-B63F-E4C1352B0954}"/>
                </a:ext>
              </a:extLst>
            </p:cNvPr>
            <p:cNvSpPr/>
            <p:nvPr/>
          </p:nvSpPr>
          <p:spPr>
            <a:xfrm>
              <a:off x="4283188" y="577546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4820CE42-896C-46AA-80E8-BC2D1A48DB0E}"/>
                </a:ext>
              </a:extLst>
            </p:cNvPr>
            <p:cNvSpPr/>
            <p:nvPr/>
          </p:nvSpPr>
          <p:spPr>
            <a:xfrm>
              <a:off x="4233371" y="5821184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34F0FFF5-6126-4CAA-B513-CE441F23056A}"/>
                </a:ext>
              </a:extLst>
            </p:cNvPr>
            <p:cNvSpPr/>
            <p:nvPr/>
          </p:nvSpPr>
          <p:spPr>
            <a:xfrm>
              <a:off x="4183554" y="588976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2D71F4DC-DD8F-4621-8071-3931A97C2F87}"/>
                </a:ext>
              </a:extLst>
            </p:cNvPr>
            <p:cNvSpPr/>
            <p:nvPr/>
          </p:nvSpPr>
          <p:spPr>
            <a:xfrm>
              <a:off x="4126461" y="593851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D17885F7-9255-4137-A0FF-FBDC58284CC4}"/>
                </a:ext>
              </a:extLst>
            </p:cNvPr>
            <p:cNvSpPr/>
            <p:nvPr/>
          </p:nvSpPr>
          <p:spPr>
            <a:xfrm>
              <a:off x="4022674" y="5992754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F99FECF6-6334-4D95-8469-08B8CD9E8DEA}"/>
                </a:ext>
              </a:extLst>
            </p:cNvPr>
            <p:cNvSpPr/>
            <p:nvPr/>
          </p:nvSpPr>
          <p:spPr>
            <a:xfrm>
              <a:off x="3988861" y="602342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C9B7E732-2393-4A76-9F8C-48EAFBE528C0}"/>
                </a:ext>
              </a:extLst>
            </p:cNvPr>
            <p:cNvSpPr/>
            <p:nvPr/>
          </p:nvSpPr>
          <p:spPr>
            <a:xfrm>
              <a:off x="3186249" y="611117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66277B44-870E-4588-8C94-EACD4FE535E6}"/>
                </a:ext>
              </a:extLst>
            </p:cNvPr>
            <p:cNvSpPr/>
            <p:nvPr/>
          </p:nvSpPr>
          <p:spPr>
            <a:xfrm>
              <a:off x="3114923" y="616196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C2DFEF06-7F6D-47DF-BC40-C50EAB7D325E}"/>
                </a:ext>
              </a:extLst>
            </p:cNvPr>
            <p:cNvSpPr/>
            <p:nvPr/>
          </p:nvSpPr>
          <p:spPr>
            <a:xfrm>
              <a:off x="2715108" y="599275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4D21EEF1-E113-450D-A901-26FABF8D82B8}"/>
                </a:ext>
              </a:extLst>
            </p:cNvPr>
            <p:cNvSpPr/>
            <p:nvPr/>
          </p:nvSpPr>
          <p:spPr>
            <a:xfrm>
              <a:off x="2647822" y="574282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494746CE-9DFF-4C2E-8C2C-5A5E7F5468FD}"/>
                </a:ext>
              </a:extLst>
            </p:cNvPr>
            <p:cNvSpPr/>
            <p:nvPr/>
          </p:nvSpPr>
          <p:spPr>
            <a:xfrm>
              <a:off x="2789036" y="539402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16001BFB-6345-40F6-B32F-3FDEA121582D}"/>
                </a:ext>
              </a:extLst>
            </p:cNvPr>
            <p:cNvSpPr/>
            <p:nvPr/>
          </p:nvSpPr>
          <p:spPr>
            <a:xfrm>
              <a:off x="2477951" y="537116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B3B600EE-831D-4EE8-B82D-7D0C2E5C4BBA}"/>
                </a:ext>
              </a:extLst>
            </p:cNvPr>
            <p:cNvSpPr/>
            <p:nvPr/>
          </p:nvSpPr>
          <p:spPr>
            <a:xfrm>
              <a:off x="2204574" y="544576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6E3F6EC3-5AED-4F23-BED2-38BDAE9A1B5D}"/>
                </a:ext>
              </a:extLst>
            </p:cNvPr>
            <p:cNvSpPr/>
            <p:nvPr/>
          </p:nvSpPr>
          <p:spPr>
            <a:xfrm>
              <a:off x="1913758" y="537116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CBDD0D74-7351-41C2-9130-C91DA55B2EC6}"/>
                </a:ext>
              </a:extLst>
            </p:cNvPr>
            <p:cNvSpPr/>
            <p:nvPr/>
          </p:nvSpPr>
          <p:spPr>
            <a:xfrm>
              <a:off x="1507784" y="523919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B88F4999-33E3-4137-86FF-71071C02D4D1}"/>
                </a:ext>
              </a:extLst>
            </p:cNvPr>
            <p:cNvSpPr/>
            <p:nvPr/>
          </p:nvSpPr>
          <p:spPr>
            <a:xfrm>
              <a:off x="2006494" y="503426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0D103DC1-2F82-4E97-8042-9138373B5B36}"/>
                </a:ext>
              </a:extLst>
            </p:cNvPr>
            <p:cNvSpPr/>
            <p:nvPr/>
          </p:nvSpPr>
          <p:spPr>
            <a:xfrm>
              <a:off x="2209755" y="474202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3581CD8-F658-43B8-B5F9-0ED33A96D094}"/>
                </a:ext>
              </a:extLst>
            </p:cNvPr>
            <p:cNvSpPr/>
            <p:nvPr/>
          </p:nvSpPr>
          <p:spPr>
            <a:xfrm>
              <a:off x="1507783" y="3844722"/>
              <a:ext cx="539335" cy="71996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1BDB4005-B783-4712-BD83-E7274B26B117}"/>
                </a:ext>
              </a:extLst>
            </p:cNvPr>
            <p:cNvSpPr/>
            <p:nvPr/>
          </p:nvSpPr>
          <p:spPr>
            <a:xfrm>
              <a:off x="3944591" y="5457193"/>
              <a:ext cx="648909" cy="71996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671698E6-A1CB-4261-A847-8B1201471D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6120" y="3572759"/>
              <a:ext cx="45719" cy="28468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F923BB78-8CFC-42F0-A3B1-9C279D10E5DF}"/>
                </a:ext>
              </a:extLst>
            </p:cNvPr>
            <p:cNvCxnSpPr>
              <a:cxnSpLocks/>
            </p:cNvCxnSpPr>
            <p:nvPr/>
          </p:nvCxnSpPr>
          <p:spPr>
            <a:xfrm>
              <a:off x="879788" y="6419654"/>
              <a:ext cx="491195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40579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  <p:grpSp>
        <p:nvGrpSpPr>
          <p:cNvPr id="143" name="Google Shape;143;p6"/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44" name="Google Shape;144;p6"/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45" name="Google Shape;145;p6"/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05.</a:t>
              </a:r>
              <a:endParaRPr sz="20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46" name="Google Shape;146;p6"/>
          <p:cNvCxnSpPr/>
          <p:nvPr/>
        </p:nvCxnSpPr>
        <p:spPr>
          <a:xfrm>
            <a:off x="-7620" y="584835"/>
            <a:ext cx="3755390" cy="0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47" name="Google Shape;147;p6"/>
          <p:cNvSpPr txBox="1"/>
          <p:nvPr/>
        </p:nvSpPr>
        <p:spPr>
          <a:xfrm>
            <a:off x="1630045" y="203775"/>
            <a:ext cx="310175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Malgun Gothic"/>
                <a:ea typeface="Malgun Gothic"/>
                <a:cs typeface="Malgun Gothic"/>
                <a:sym typeface="Malgun Gothic"/>
              </a:rPr>
              <a:t>Lidar Clustering</a:t>
            </a:r>
            <a:endParaRPr sz="2000" b="1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제목 3">
                <a:extLst>
                  <a:ext uri="{FF2B5EF4-FFF2-40B4-BE49-F238E27FC236}">
                    <a16:creationId xmlns:a16="http://schemas.microsoft.com/office/drawing/2014/main" id="{AAC786BA-F4BC-4A4C-BFD8-13E30F83BB6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704528" y="718701"/>
                <a:ext cx="8568952" cy="4922899"/>
              </a:xfrm>
            </p:spPr>
            <p:txBody>
              <a:bodyPr anchor="t">
                <a:noAutofit/>
              </a:bodyPr>
              <a:lstStyle/>
              <a:p>
                <a:pPr marL="57150" algn="l">
                  <a:lnSpc>
                    <a:spcPct val="200000"/>
                  </a:lnSpc>
                </a:pPr>
                <a:r>
                  <a:rPr lang="en-US" altLang="zh-CN" sz="1800" b="1" dirty="0"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 Lidar</a:t>
                </a:r>
                <a:r>
                  <a:rPr lang="ko-KR" altLang="en-US" sz="1800" b="1" dirty="0"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의 특성</a:t>
                </a:r>
                <a:r>
                  <a:rPr lang="en-US" altLang="ko-KR" sz="1800" b="1" dirty="0"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:</a:t>
                </a:r>
                <a:br>
                  <a:rPr lang="en-US" altLang="ko-KR" sz="1800" b="1" dirty="0"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</a:br>
                <a:r>
                  <a:rPr lang="en-US" altLang="ko-KR" sz="1800" b="1" dirty="0"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Lidar</a:t>
                </a:r>
                <a:r>
                  <a:rPr lang="ko-KR" altLang="en-US" sz="1800" b="1" dirty="0"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는 레이저를 이용한 센서입니다</a:t>
                </a:r>
                <a:r>
                  <a:rPr lang="en-US" altLang="ko-KR" sz="1800" b="1" dirty="0"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. </a:t>
                </a:r>
                <a:r>
                  <a:rPr lang="ko-KR" altLang="en-US" sz="1800" b="1" dirty="0"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레이저는 일직선으로 발사됩니다</a:t>
                </a:r>
                <a:r>
                  <a:rPr lang="en-US" altLang="ko-KR" sz="1800" b="1" dirty="0"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. </a:t>
                </a:r>
                <a:r>
                  <a:rPr lang="ko-KR" altLang="en-US" sz="1800" b="1" dirty="0"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아래 그림과 같이 각 위치에서 발사된 두 레이저는 직선</a:t>
                </a:r>
                <a:r>
                  <a:rPr lang="en-US" altLang="ko-KR" sz="1800" b="1" dirty="0"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1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800" b="1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  <m:t>𝒍</m:t>
                        </m:r>
                      </m:e>
                      <m:sub>
                        <m:r>
                          <a:rPr lang="en-US" altLang="ko-KR" sz="1800" b="1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sz="1800" b="1" dirty="0"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,</a:t>
                </a:r>
                <a:r>
                  <a:rPr lang="en-US" altLang="ko-KR" sz="1800" b="1" dirty="0">
                    <a:ea typeface="맑은 고딕" panose="020B0503020000020004" pitchFamily="50" charset="-127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1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800" b="1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  <m:t>𝒍</m:t>
                        </m:r>
                      </m:e>
                      <m:sub>
                        <m:r>
                          <a:rPr lang="en-US" altLang="ko-KR" sz="1800" b="1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ko-KR" sz="1800" b="1" dirty="0"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)</a:t>
                </a:r>
                <a:r>
                  <a:rPr lang="ko-KR" altLang="en-US" sz="1800" b="1" dirty="0"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으로 표현할 수 있습니다</a:t>
                </a:r>
                <a:r>
                  <a:rPr lang="en-US" altLang="ko-KR" sz="1800" b="1" dirty="0"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.</a:t>
                </a:r>
                <a:br>
                  <a:rPr lang="en-US" altLang="ko-KR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</a:br>
                <a:b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</a:br>
                <a:b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</a:br>
                <a:b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</a:br>
                <a:r>
                  <a:rPr lang="en-US" altLang="zh-CN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br>
                  <a:rPr lang="ko-KR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</a:b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9" name="제목 3">
                <a:extLst>
                  <a:ext uri="{FF2B5EF4-FFF2-40B4-BE49-F238E27FC236}">
                    <a16:creationId xmlns:a16="http://schemas.microsoft.com/office/drawing/2014/main" id="{AAC786BA-F4BC-4A4C-BFD8-13E30F83BB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04528" y="718701"/>
                <a:ext cx="8568952" cy="492289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타원 1">
            <a:extLst>
              <a:ext uri="{FF2B5EF4-FFF2-40B4-BE49-F238E27FC236}">
                <a16:creationId xmlns:a16="http://schemas.microsoft.com/office/drawing/2014/main" id="{F7EA6AC6-D5EA-46EE-A447-ADF70F58684E}"/>
              </a:ext>
            </a:extLst>
          </p:cNvPr>
          <p:cNvSpPr/>
          <p:nvPr/>
        </p:nvSpPr>
        <p:spPr>
          <a:xfrm>
            <a:off x="704528" y="3429000"/>
            <a:ext cx="723507" cy="7235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2E98843-AB59-4452-BBE1-4251AC7211D8}"/>
              </a:ext>
            </a:extLst>
          </p:cNvPr>
          <p:cNvCxnSpPr>
            <a:cxnSpLocks/>
            <a:stCxn id="2" idx="6"/>
          </p:cNvCxnSpPr>
          <p:nvPr/>
        </p:nvCxnSpPr>
        <p:spPr>
          <a:xfrm flipV="1">
            <a:off x="1428035" y="3790753"/>
            <a:ext cx="7631124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BD16016-C1E7-490D-9FEF-40CDA517DCEC}"/>
              </a:ext>
            </a:extLst>
          </p:cNvPr>
          <p:cNvCxnSpPr>
            <a:cxnSpLocks/>
            <a:stCxn id="2" idx="5"/>
          </p:cNvCxnSpPr>
          <p:nvPr/>
        </p:nvCxnSpPr>
        <p:spPr>
          <a:xfrm>
            <a:off x="1322080" y="4046552"/>
            <a:ext cx="4117186" cy="26076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D0DC1D3-4617-442B-B7BD-993F0EBB5C4F}"/>
                  </a:ext>
                </a:extLst>
              </p:cNvPr>
              <p:cNvSpPr txBox="1"/>
              <p:nvPr/>
            </p:nvSpPr>
            <p:spPr>
              <a:xfrm>
                <a:off x="4889863" y="3220367"/>
                <a:ext cx="70746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D0DC1D3-4617-442B-B7BD-993F0EBB5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9863" y="3220367"/>
                <a:ext cx="70746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720E1FA-047F-486C-BE2E-D6FA147720C7}"/>
                  </a:ext>
                </a:extLst>
              </p:cNvPr>
              <p:cNvSpPr txBox="1"/>
              <p:nvPr/>
            </p:nvSpPr>
            <p:spPr>
              <a:xfrm>
                <a:off x="3190348" y="4832965"/>
                <a:ext cx="70746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720E1FA-047F-486C-BE2E-D6FA14772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348" y="4832965"/>
                <a:ext cx="70746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33451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  <p:grpSp>
        <p:nvGrpSpPr>
          <p:cNvPr id="143" name="Google Shape;143;p6"/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44" name="Google Shape;144;p6"/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45" name="Google Shape;145;p6"/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05.</a:t>
              </a:r>
              <a:endParaRPr sz="20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46" name="Google Shape;146;p6"/>
          <p:cNvCxnSpPr/>
          <p:nvPr/>
        </p:nvCxnSpPr>
        <p:spPr>
          <a:xfrm>
            <a:off x="-7620" y="584835"/>
            <a:ext cx="3755390" cy="0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47" name="Google Shape;147;p6"/>
          <p:cNvSpPr txBox="1"/>
          <p:nvPr/>
        </p:nvSpPr>
        <p:spPr>
          <a:xfrm>
            <a:off x="1630045" y="203775"/>
            <a:ext cx="310175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Malgun Gothic"/>
                <a:ea typeface="Malgun Gothic"/>
                <a:cs typeface="Malgun Gothic"/>
                <a:sym typeface="Malgun Gothic"/>
              </a:rPr>
              <a:t>Lidar Clustering</a:t>
            </a:r>
            <a:endParaRPr sz="2000" b="1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제목 3">
                <a:extLst>
                  <a:ext uri="{FF2B5EF4-FFF2-40B4-BE49-F238E27FC236}">
                    <a16:creationId xmlns:a16="http://schemas.microsoft.com/office/drawing/2014/main" id="{AAC786BA-F4BC-4A4C-BFD8-13E30F83BB6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704528" y="718701"/>
                <a:ext cx="8568952" cy="4922899"/>
              </a:xfrm>
            </p:spPr>
            <p:txBody>
              <a:bodyPr anchor="t">
                <a:noAutofit/>
              </a:bodyPr>
              <a:lstStyle/>
              <a:p>
                <a:pPr marL="57150" algn="l">
                  <a:lnSpc>
                    <a:spcPct val="200000"/>
                  </a:lnSpc>
                </a:pPr>
                <a:r>
                  <a:rPr lang="en-US" altLang="zh-CN" sz="1800" b="1" dirty="0"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 Lidar</a:t>
                </a:r>
                <a:r>
                  <a:rPr lang="ko-KR" altLang="en-US" sz="1800" b="1" dirty="0"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의 특성</a:t>
                </a:r>
                <a:r>
                  <a:rPr lang="en-US" altLang="ko-KR" sz="1800" b="1" dirty="0"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:</a:t>
                </a:r>
                <a:br>
                  <a:rPr lang="en-US" altLang="ko-KR" sz="1800" b="1" dirty="0"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</a:br>
                <a:r>
                  <a:rPr lang="en-US" altLang="ko-KR" sz="1800" b="1" dirty="0" err="1"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Laserscan</a:t>
                </a:r>
                <a:r>
                  <a:rPr lang="ko-KR" altLang="en-US" sz="1800" b="1" dirty="0"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 메시지에서는 거리와 각이 나옵니다</a:t>
                </a:r>
                <a:r>
                  <a:rPr lang="en-US" altLang="ko-KR" sz="1800" b="1" dirty="0"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. </a:t>
                </a:r>
                <a:r>
                  <a:rPr lang="ko-KR" altLang="en-US" sz="1800" b="1" dirty="0"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이를 이용하여</a:t>
                </a:r>
                <a:r>
                  <a:rPr lang="en-US" altLang="ko-KR" sz="1800" b="1" dirty="0"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, </a:t>
                </a:r>
                <a:r>
                  <a:rPr lang="ko-KR" altLang="en-US" sz="1800" b="1" dirty="0"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다음과 같은 정보를 알 수 있습니다</a:t>
                </a:r>
                <a:r>
                  <a:rPr lang="en-US" altLang="ko-KR" sz="1800" b="1" dirty="0"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.</a:t>
                </a:r>
                <a:br>
                  <a:rPr lang="en-US" altLang="ko-KR" sz="1800" b="1" dirty="0"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1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sym typeface="Wingdings" panose="05000000000000000000" pitchFamily="2" charset="2"/>
                            </a:rPr>
                            <m:t>𝑷</m:t>
                          </m:r>
                        </m:e>
                        <m:sub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sym typeface="Wingdings" panose="05000000000000000000" pitchFamily="2" charset="2"/>
                            </a:rPr>
                            <m:t>𝒏</m:t>
                          </m:r>
                        </m:sub>
                      </m:sSub>
                      <m:r>
                        <a:rPr lang="en-US" altLang="ko-KR" sz="1800" b="0" i="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m:t>=</m:t>
                      </m:r>
                      <m:d>
                        <m:d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sym typeface="Wingdings" panose="05000000000000000000" pitchFamily="2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sym typeface="Wingdings" panose="05000000000000000000" pitchFamily="2" charset="2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sym typeface="Wingdings" panose="05000000000000000000" pitchFamily="2" charset="2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sym typeface="Wingdings" panose="05000000000000000000" pitchFamily="2" charset="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sym typeface="Wingdings" panose="05000000000000000000" pitchFamily="2" charset="2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ko-KR" sz="1800" b="0" i="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m:t>  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altLang="ko-KR" sz="1800" b="0" i="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sym typeface="Wingdings" panose="05000000000000000000" pitchFamily="2" charset="2"/>
                            </a:rPr>
                            <m:t>   </m:t>
                          </m:r>
                          <m:sSub>
                            <m:sSub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sym typeface="Wingdings" panose="05000000000000000000" pitchFamily="2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sym typeface="Wingdings" panose="05000000000000000000" pitchFamily="2" charset="2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sym typeface="Wingdings" panose="05000000000000000000" pitchFamily="2" charset="2"/>
                            </a:rPr>
                            <m:t>=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sym typeface="Wingdings" panose="05000000000000000000" pitchFamily="2" charset="2"/>
                            </a:rPr>
                            <m:t>𝑟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sym typeface="Wingdings" panose="05000000000000000000" pitchFamily="2" charset="2"/>
                            </a:rPr>
                            <m:t> </m:t>
                          </m:r>
                          <m:func>
                            <m:func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sym typeface="Wingdings" panose="05000000000000000000" pitchFamily="2" charset="2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800" b="0" i="0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sym typeface="Wingdings" panose="05000000000000000000" pitchFamily="2" charset="2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ko-KR" altLang="en-US" sz="1800" b="0" i="1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sym typeface="Wingdings" panose="05000000000000000000" pitchFamily="2" charset="2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sym typeface="Wingdings" panose="05000000000000000000" pitchFamily="2" charset="2"/>
                            </a:rPr>
                            <m:t>   </m:t>
                          </m:r>
                        </m:e>
                      </m:d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m:t>   </m:t>
                      </m:r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sym typeface="Wingdings" panose="05000000000000000000" pitchFamily="2" charset="2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sym typeface="Wingdings" panose="05000000000000000000" pitchFamily="2" charset="2"/>
                            </a:rPr>
                            <m:t>𝑛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m:t>𝑟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m:t> </m:t>
                      </m:r>
                      <m:func>
                        <m:func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sym typeface="Wingdings" panose="05000000000000000000" pitchFamily="2" charset="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800" b="0" i="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sym typeface="Wingdings" panose="05000000000000000000" pitchFamily="2" charset="2"/>
                            </a:rPr>
                            <m:t>sin</m:t>
                          </m:r>
                        </m:fName>
                        <m:e>
                          <m:r>
                            <a:rPr lang="ko-KR" altLang="en-US" sz="1800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sym typeface="Wingdings" panose="05000000000000000000" pitchFamily="2" charset="2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br>
                  <a:rPr lang="en-US" altLang="ko-KR" sz="1800" b="0" dirty="0"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</a:br>
                <a:b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</a:br>
                <a:b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</a:br>
                <a:b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</a:br>
                <a:r>
                  <a:rPr lang="en-US" altLang="zh-CN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br>
                  <a:rPr lang="ko-KR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</a:b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9" name="제목 3">
                <a:extLst>
                  <a:ext uri="{FF2B5EF4-FFF2-40B4-BE49-F238E27FC236}">
                    <a16:creationId xmlns:a16="http://schemas.microsoft.com/office/drawing/2014/main" id="{AAC786BA-F4BC-4A4C-BFD8-13E30F83BB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04528" y="718701"/>
                <a:ext cx="8568952" cy="492289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타원 1">
            <a:extLst>
              <a:ext uri="{FF2B5EF4-FFF2-40B4-BE49-F238E27FC236}">
                <a16:creationId xmlns:a16="http://schemas.microsoft.com/office/drawing/2014/main" id="{F7EA6AC6-D5EA-46EE-A447-ADF70F58684E}"/>
              </a:ext>
            </a:extLst>
          </p:cNvPr>
          <p:cNvSpPr/>
          <p:nvPr/>
        </p:nvSpPr>
        <p:spPr>
          <a:xfrm>
            <a:off x="704528" y="3429000"/>
            <a:ext cx="723507" cy="7235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2E98843-AB59-4452-BBE1-4251AC7211D8}"/>
              </a:ext>
            </a:extLst>
          </p:cNvPr>
          <p:cNvCxnSpPr>
            <a:cxnSpLocks/>
            <a:stCxn id="2" idx="6"/>
          </p:cNvCxnSpPr>
          <p:nvPr/>
        </p:nvCxnSpPr>
        <p:spPr>
          <a:xfrm flipV="1">
            <a:off x="1428035" y="3790753"/>
            <a:ext cx="7631124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BD16016-C1E7-490D-9FEF-40CDA517DCEC}"/>
              </a:ext>
            </a:extLst>
          </p:cNvPr>
          <p:cNvCxnSpPr>
            <a:cxnSpLocks/>
            <a:stCxn id="2" idx="5"/>
          </p:cNvCxnSpPr>
          <p:nvPr/>
        </p:nvCxnSpPr>
        <p:spPr>
          <a:xfrm>
            <a:off x="1322080" y="4046552"/>
            <a:ext cx="4117186" cy="26076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D0DC1D3-4617-442B-B7BD-993F0EBB5C4F}"/>
                  </a:ext>
                </a:extLst>
              </p:cNvPr>
              <p:cNvSpPr txBox="1"/>
              <p:nvPr/>
            </p:nvSpPr>
            <p:spPr>
              <a:xfrm>
                <a:off x="4889863" y="3220367"/>
                <a:ext cx="70746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D0DC1D3-4617-442B-B7BD-993F0EBB5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9863" y="3220367"/>
                <a:ext cx="70746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720E1FA-047F-486C-BE2E-D6FA147720C7}"/>
                  </a:ext>
                </a:extLst>
              </p:cNvPr>
              <p:cNvSpPr txBox="1"/>
              <p:nvPr/>
            </p:nvSpPr>
            <p:spPr>
              <a:xfrm>
                <a:off x="3190348" y="4832965"/>
                <a:ext cx="70746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720E1FA-047F-486C-BE2E-D6FA14772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348" y="4832965"/>
                <a:ext cx="70746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타원 2">
            <a:extLst>
              <a:ext uri="{FF2B5EF4-FFF2-40B4-BE49-F238E27FC236}">
                <a16:creationId xmlns:a16="http://schemas.microsoft.com/office/drawing/2014/main" id="{8C3CA580-B7D0-440F-950B-E5813CEB20A4}"/>
              </a:ext>
            </a:extLst>
          </p:cNvPr>
          <p:cNvSpPr/>
          <p:nvPr/>
        </p:nvSpPr>
        <p:spPr>
          <a:xfrm>
            <a:off x="2799761" y="3701198"/>
            <a:ext cx="179110" cy="17911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A107A0E-2BC0-4ED5-9CC4-E7AAC993E784}"/>
                  </a:ext>
                </a:extLst>
              </p:cNvPr>
              <p:cNvSpPr txBox="1"/>
              <p:nvPr/>
            </p:nvSpPr>
            <p:spPr>
              <a:xfrm>
                <a:off x="2553695" y="3429000"/>
                <a:ext cx="6712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sym typeface="Wingdings" panose="05000000000000000000" pitchFamily="2" charset="2"/>
                            </a:rPr>
                            <m:t>𝑷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sym typeface="Wingdings" panose="05000000000000000000" pitchFamily="2" charset="2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A107A0E-2BC0-4ED5-9CC4-E7AAC993E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3695" y="3429000"/>
                <a:ext cx="671241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65301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  <p:grpSp>
        <p:nvGrpSpPr>
          <p:cNvPr id="143" name="Google Shape;143;p6"/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44" name="Google Shape;144;p6"/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45" name="Google Shape;145;p6"/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05.</a:t>
              </a:r>
              <a:endParaRPr sz="20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46" name="Google Shape;146;p6"/>
          <p:cNvCxnSpPr/>
          <p:nvPr/>
        </p:nvCxnSpPr>
        <p:spPr>
          <a:xfrm>
            <a:off x="-7620" y="584835"/>
            <a:ext cx="3755390" cy="0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47" name="Google Shape;147;p6"/>
          <p:cNvSpPr txBox="1"/>
          <p:nvPr/>
        </p:nvSpPr>
        <p:spPr>
          <a:xfrm>
            <a:off x="1630045" y="203775"/>
            <a:ext cx="310175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Malgun Gothic"/>
                <a:ea typeface="Malgun Gothic"/>
                <a:cs typeface="Malgun Gothic"/>
                <a:sym typeface="Malgun Gothic"/>
              </a:rPr>
              <a:t>Lidar Clustering</a:t>
            </a:r>
            <a:endParaRPr sz="2000" b="1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제목 3">
                <a:extLst>
                  <a:ext uri="{FF2B5EF4-FFF2-40B4-BE49-F238E27FC236}">
                    <a16:creationId xmlns:a16="http://schemas.microsoft.com/office/drawing/2014/main" id="{AAC786BA-F4BC-4A4C-BFD8-13E30F83BB6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704528" y="426466"/>
                <a:ext cx="8568952" cy="4922899"/>
              </a:xfrm>
            </p:spPr>
            <p:txBody>
              <a:bodyPr anchor="t">
                <a:noAutofit/>
              </a:bodyPr>
              <a:lstStyle/>
              <a:p>
                <a:pPr marL="57150" algn="l">
                  <a:lnSpc>
                    <a:spcPct val="200000"/>
                  </a:lnSpc>
                </a:pPr>
                <a:r>
                  <a:rPr lang="en-US" altLang="zh-CN" sz="1800" b="1" dirty="0"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 Lidar</a:t>
                </a:r>
                <a:r>
                  <a:rPr lang="ko-KR" altLang="en-US" sz="1800" b="1" dirty="0"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의 특성</a:t>
                </a:r>
                <a:r>
                  <a:rPr lang="en-US" altLang="ko-KR" sz="1800" b="1" dirty="0"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:</a:t>
                </a:r>
                <a:br>
                  <a:rPr lang="en-US" altLang="ko-KR" sz="1800" b="1" dirty="0"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</a:br>
                <a:r>
                  <a:rPr lang="ko-KR" altLang="en-US" sz="1600" b="1" dirty="0"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그리고 두 직선에서 동일한 거리</a:t>
                </a:r>
                <a:r>
                  <a:rPr lang="en-US" altLang="ko-KR" sz="1600" b="1" dirty="0"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  <m:t>𝒅</m:t>
                        </m:r>
                      </m:e>
                      <m:sub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ko-KR" sz="1600" b="1" dirty="0"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)</a:t>
                </a:r>
                <a:r>
                  <a:rPr lang="ko-KR" altLang="en-US" sz="1600" b="1" dirty="0"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에 있는 두 점 사이의 거리</a:t>
                </a:r>
                <a:r>
                  <a:rPr lang="en-US" altLang="ko-KR" sz="1600" b="1" dirty="0"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  <m:t>𝒅</m:t>
                        </m:r>
                      </m:e>
                      <m:sub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US" altLang="ko-KR" sz="1600" b="1" dirty="0"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)</a:t>
                </a:r>
                <a:r>
                  <a:rPr lang="ko-KR" altLang="en-US" sz="1600" b="1" dirty="0"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에서 다음과 같이 센서에서 멀어지는 물체는 점과 점 사이의 거리가 멀어지고 가까이 있는 물체는 점과 점 사이의 거리가 </a:t>
                </a:r>
                <a:r>
                  <a:rPr lang="ko-KR" altLang="en-US" sz="1600" b="1" dirty="0" err="1"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가까워짐을</a:t>
                </a:r>
                <a:r>
                  <a:rPr lang="ko-KR" altLang="en-US" sz="1600" b="1" dirty="0"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 알 수 있습니다</a:t>
                </a:r>
                <a:r>
                  <a:rPr lang="en-US" altLang="ko-KR" sz="1600" b="1" dirty="0"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.</a:t>
                </a:r>
                <a:br>
                  <a:rPr lang="en-US" altLang="ko-KR" sz="1800" b="1" dirty="0"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1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sym typeface="Wingdings" panose="05000000000000000000" pitchFamily="2" charset="2"/>
                            </a:rPr>
                            <m:t>𝒅</m:t>
                          </m:r>
                        </m:e>
                        <m:sub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sym typeface="Wingdings" panose="05000000000000000000" pitchFamily="2" charset="2"/>
                            </a:rPr>
                            <m:t>𝟎</m:t>
                          </m:r>
                        </m:sub>
                      </m:sSub>
                      <m:r>
                        <a:rPr lang="en-US" altLang="ko-K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∝</m:t>
                      </m:r>
                      <m:sSub>
                        <m:sSubPr>
                          <m:ctrlPr>
                            <a:rPr lang="en-US" altLang="ko-KR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𝒅</m:t>
                          </m:r>
                        </m:e>
                        <m:sub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𝒑</m:t>
                          </m:r>
                        </m:sub>
                      </m:sSub>
                    </m:oMath>
                  </m:oMathPara>
                </a14:m>
                <a:br>
                  <a:rPr lang="en-US" altLang="ko-KR" sz="1800" b="0" dirty="0"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</a:br>
                <a:b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</a:br>
                <a:b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</a:br>
                <a:b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</a:br>
                <a:r>
                  <a:rPr lang="en-US" altLang="zh-CN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br>
                  <a:rPr lang="ko-KR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</a:b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9" name="제목 3">
                <a:extLst>
                  <a:ext uri="{FF2B5EF4-FFF2-40B4-BE49-F238E27FC236}">
                    <a16:creationId xmlns:a16="http://schemas.microsoft.com/office/drawing/2014/main" id="{AAC786BA-F4BC-4A4C-BFD8-13E30F83BB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04528" y="426466"/>
                <a:ext cx="8568952" cy="492289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타원 1">
            <a:extLst>
              <a:ext uri="{FF2B5EF4-FFF2-40B4-BE49-F238E27FC236}">
                <a16:creationId xmlns:a16="http://schemas.microsoft.com/office/drawing/2014/main" id="{F7EA6AC6-D5EA-46EE-A447-ADF70F58684E}"/>
              </a:ext>
            </a:extLst>
          </p:cNvPr>
          <p:cNvSpPr/>
          <p:nvPr/>
        </p:nvSpPr>
        <p:spPr>
          <a:xfrm>
            <a:off x="704528" y="3429000"/>
            <a:ext cx="723507" cy="7235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2E98843-AB59-4452-BBE1-4251AC7211D8}"/>
              </a:ext>
            </a:extLst>
          </p:cNvPr>
          <p:cNvCxnSpPr>
            <a:cxnSpLocks/>
            <a:stCxn id="2" idx="6"/>
          </p:cNvCxnSpPr>
          <p:nvPr/>
        </p:nvCxnSpPr>
        <p:spPr>
          <a:xfrm flipV="1">
            <a:off x="1428035" y="3790753"/>
            <a:ext cx="7631124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BD16016-C1E7-490D-9FEF-40CDA517DCEC}"/>
              </a:ext>
            </a:extLst>
          </p:cNvPr>
          <p:cNvCxnSpPr>
            <a:cxnSpLocks/>
            <a:stCxn id="2" idx="5"/>
          </p:cNvCxnSpPr>
          <p:nvPr/>
        </p:nvCxnSpPr>
        <p:spPr>
          <a:xfrm>
            <a:off x="1322080" y="4046552"/>
            <a:ext cx="4117186" cy="26076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D0DC1D3-4617-442B-B7BD-993F0EBB5C4F}"/>
                  </a:ext>
                </a:extLst>
              </p:cNvPr>
              <p:cNvSpPr txBox="1"/>
              <p:nvPr/>
            </p:nvSpPr>
            <p:spPr>
              <a:xfrm>
                <a:off x="4889863" y="3220367"/>
                <a:ext cx="70746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D0DC1D3-4617-442B-B7BD-993F0EBB5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9863" y="3220367"/>
                <a:ext cx="70746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720E1FA-047F-486C-BE2E-D6FA147720C7}"/>
                  </a:ext>
                </a:extLst>
              </p:cNvPr>
              <p:cNvSpPr txBox="1"/>
              <p:nvPr/>
            </p:nvSpPr>
            <p:spPr>
              <a:xfrm>
                <a:off x="3190348" y="4832965"/>
                <a:ext cx="70746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720E1FA-047F-486C-BE2E-D6FA14772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348" y="4832965"/>
                <a:ext cx="70746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타원 2">
            <a:extLst>
              <a:ext uri="{FF2B5EF4-FFF2-40B4-BE49-F238E27FC236}">
                <a16:creationId xmlns:a16="http://schemas.microsoft.com/office/drawing/2014/main" id="{8C3CA580-B7D0-440F-950B-E5813CEB20A4}"/>
              </a:ext>
            </a:extLst>
          </p:cNvPr>
          <p:cNvSpPr/>
          <p:nvPr/>
        </p:nvSpPr>
        <p:spPr>
          <a:xfrm>
            <a:off x="2799761" y="3701198"/>
            <a:ext cx="179110" cy="17911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A107A0E-2BC0-4ED5-9CC4-E7AAC993E784}"/>
                  </a:ext>
                </a:extLst>
              </p:cNvPr>
              <p:cNvSpPr txBox="1"/>
              <p:nvPr/>
            </p:nvSpPr>
            <p:spPr>
              <a:xfrm>
                <a:off x="2553695" y="3429000"/>
                <a:ext cx="6712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sym typeface="Wingdings" panose="05000000000000000000" pitchFamily="2" charset="2"/>
                            </a:rPr>
                            <m:t>𝑷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sym typeface="Wingdings" panose="05000000000000000000" pitchFamily="2" charset="2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A107A0E-2BC0-4ED5-9CC4-E7AAC993E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3695" y="3429000"/>
                <a:ext cx="671241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타원 15">
            <a:extLst>
              <a:ext uri="{FF2B5EF4-FFF2-40B4-BE49-F238E27FC236}">
                <a16:creationId xmlns:a16="http://schemas.microsoft.com/office/drawing/2014/main" id="{8E453382-5617-4607-976C-2F5EE34EF031}"/>
              </a:ext>
            </a:extLst>
          </p:cNvPr>
          <p:cNvSpPr/>
          <p:nvPr/>
        </p:nvSpPr>
        <p:spPr>
          <a:xfrm>
            <a:off x="2374586" y="4680504"/>
            <a:ext cx="179110" cy="17911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B5C61D5-4D62-410A-A6DE-24F1521E19B1}"/>
                  </a:ext>
                </a:extLst>
              </p:cNvPr>
              <p:cNvSpPr txBox="1"/>
              <p:nvPr/>
            </p:nvSpPr>
            <p:spPr>
              <a:xfrm>
                <a:off x="2128520" y="4408306"/>
                <a:ext cx="6712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sym typeface="Wingdings" panose="05000000000000000000" pitchFamily="2" charset="2"/>
                            </a:rPr>
                            <m:t>𝑷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sym typeface="Wingdings" panose="05000000000000000000" pitchFamily="2" charset="2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B5C61D5-4D62-410A-A6DE-24F1521E1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520" y="4408306"/>
                <a:ext cx="671241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B2257C7-12B2-4634-BA4E-DF232E0800A7}"/>
              </a:ext>
            </a:extLst>
          </p:cNvPr>
          <p:cNvCxnSpPr>
            <a:cxnSpLocks/>
            <a:stCxn id="3" idx="4"/>
            <a:endCxn id="16" idx="7"/>
          </p:cNvCxnSpPr>
          <p:nvPr/>
        </p:nvCxnSpPr>
        <p:spPr>
          <a:xfrm flipH="1">
            <a:off x="2527466" y="3880308"/>
            <a:ext cx="361850" cy="82642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6DFA1B-AC4B-407D-A69E-CCB59D5CAB67}"/>
                  </a:ext>
                </a:extLst>
              </p:cNvPr>
              <p:cNvSpPr txBox="1"/>
              <p:nvPr/>
            </p:nvSpPr>
            <p:spPr>
              <a:xfrm>
                <a:off x="2598473" y="4122891"/>
                <a:ext cx="671241" cy="327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sym typeface="Wingdings" panose="05000000000000000000" pitchFamily="2" charset="2"/>
                            </a:rPr>
                            <m:t>𝒅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sym typeface="Wingdings" panose="05000000000000000000" pitchFamily="2" charset="2"/>
                            </a:rPr>
                            <m:t>𝒑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6DFA1B-AC4B-407D-A69E-CCB59D5CA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8473" y="4122891"/>
                <a:ext cx="671241" cy="3270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DDF7D8B-8DF9-4F91-9B64-E5463ECBDD37}"/>
                  </a:ext>
                </a:extLst>
              </p:cNvPr>
              <p:cNvSpPr txBox="1"/>
              <p:nvPr/>
            </p:nvSpPr>
            <p:spPr>
              <a:xfrm>
                <a:off x="1815921" y="3504400"/>
                <a:ext cx="6712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sym typeface="Wingdings" panose="05000000000000000000" pitchFamily="2" charset="2"/>
                            </a:rPr>
                            <m:t>𝒅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sym typeface="Wingdings" panose="05000000000000000000" pitchFamily="2" charset="2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DDF7D8B-8DF9-4F91-9B64-E5463ECBD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921" y="3504400"/>
                <a:ext cx="671241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E110165-7035-483C-853E-98C916780EA7}"/>
                  </a:ext>
                </a:extLst>
              </p:cNvPr>
              <p:cNvSpPr txBox="1"/>
              <p:nvPr/>
            </p:nvSpPr>
            <p:spPr>
              <a:xfrm>
                <a:off x="1618456" y="4097592"/>
                <a:ext cx="6712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sym typeface="Wingdings" panose="05000000000000000000" pitchFamily="2" charset="2"/>
                            </a:rPr>
                            <m:t>𝒅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sym typeface="Wingdings" panose="05000000000000000000" pitchFamily="2" charset="2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E110165-7035-483C-853E-98C916780E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456" y="4097592"/>
                <a:ext cx="671241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AAB2507-2801-4500-89F6-BF3E0B14A52B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 flipV="1">
            <a:off x="1428035" y="3790753"/>
            <a:ext cx="1371726" cy="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3C73C73-0E1F-4B8E-A28E-766905928E20}"/>
              </a:ext>
            </a:extLst>
          </p:cNvPr>
          <p:cNvCxnSpPr>
            <a:cxnSpLocks/>
          </p:cNvCxnSpPr>
          <p:nvPr/>
        </p:nvCxnSpPr>
        <p:spPr>
          <a:xfrm>
            <a:off x="1292250" y="4037204"/>
            <a:ext cx="1082336" cy="67887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9128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  <p:grpSp>
        <p:nvGrpSpPr>
          <p:cNvPr id="143" name="Google Shape;143;p6"/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44" name="Google Shape;144;p6"/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45" name="Google Shape;145;p6"/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05.</a:t>
              </a:r>
              <a:endParaRPr sz="20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46" name="Google Shape;146;p6"/>
          <p:cNvCxnSpPr/>
          <p:nvPr/>
        </p:nvCxnSpPr>
        <p:spPr>
          <a:xfrm>
            <a:off x="-7620" y="584835"/>
            <a:ext cx="3755390" cy="0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47" name="Google Shape;147;p6"/>
          <p:cNvSpPr txBox="1"/>
          <p:nvPr/>
        </p:nvSpPr>
        <p:spPr>
          <a:xfrm>
            <a:off x="1630045" y="203775"/>
            <a:ext cx="310175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Malgun Gothic"/>
                <a:ea typeface="Malgun Gothic"/>
                <a:cs typeface="Malgun Gothic"/>
                <a:sym typeface="Malgun Gothic"/>
              </a:rPr>
              <a:t>Lidar Clustering</a:t>
            </a:r>
            <a:endParaRPr sz="2000" b="1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제목 3">
            <a:extLst>
              <a:ext uri="{FF2B5EF4-FFF2-40B4-BE49-F238E27FC236}">
                <a16:creationId xmlns:a16="http://schemas.microsoft.com/office/drawing/2014/main" id="{AAC786BA-F4BC-4A4C-BFD8-13E30F83B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528" y="718701"/>
            <a:ext cx="8568952" cy="4922899"/>
          </a:xfrm>
        </p:spPr>
        <p:txBody>
          <a:bodyPr anchor="t">
            <a:noAutofit/>
          </a:bodyPr>
          <a:lstStyle/>
          <a:p>
            <a:pPr marL="57150" algn="l">
              <a:lnSpc>
                <a:spcPct val="200000"/>
              </a:lnSpc>
            </a:pPr>
            <a:r>
              <a:rPr lang="en-US" altLang="zh-CN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 Lidar </a:t>
            </a:r>
            <a:r>
              <a:rPr lang="en-US" altLang="zh-CN" sz="18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Clustering_Breakpoint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:</a:t>
            </a:r>
            <a:b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</a:b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Breakpoint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는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Point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간 벌어진 부분을 의미합니다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 Clustering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을 진행할 때 이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Breakpoint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의 기준을 잘 정하는 것이 중요합니다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가장 간단한 방법으로는 두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Point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간의 거리만을 이용하여 나누는 방법이 있습니다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b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</a:br>
            <a:b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</a:br>
            <a:b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</a:b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				</a:t>
            </a:r>
            <a:br>
              <a:rPr lang="en-US" altLang="ko-KR" sz="1800" b="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</a:br>
            <a:b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zh-CN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br>
              <a:rPr lang="ko-KR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Google Shape;221;gc6f203eea8_0_164">
            <a:extLst>
              <a:ext uri="{FF2B5EF4-FFF2-40B4-BE49-F238E27FC236}">
                <a16:creationId xmlns:a16="http://schemas.microsoft.com/office/drawing/2014/main" id="{DB215EFC-DF77-415D-88BE-D9DAC66448B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6398" y="2895919"/>
            <a:ext cx="3755400" cy="3600766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75E4D28-A9B4-4E2E-95BE-A5C895074F60}"/>
                  </a:ext>
                </a:extLst>
              </p:cNvPr>
              <p:cNvSpPr txBox="1"/>
              <p:nvPr/>
            </p:nvSpPr>
            <p:spPr>
              <a:xfrm>
                <a:off x="5242214" y="4434692"/>
                <a:ext cx="39592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>
                          <a:latin typeface="Cambria Math" panose="02040503050406030204" pitchFamily="18" charset="0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m:t>|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sz="2800" b="1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b="1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ko-KR" sz="2800" b="1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sym typeface="Wingdings" panose="05000000000000000000" pitchFamily="2" charset="2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ko-KR" sz="2800" b="1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sym typeface="Wingdings" panose="05000000000000000000" pitchFamily="2" charset="2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altLang="ko-KR" sz="2800" b="1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sym typeface="Wingdings" panose="05000000000000000000" pitchFamily="2" charset="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2800" b="1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ko-KR" sz="2800" b="1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sym typeface="Wingdings" panose="05000000000000000000" pitchFamily="2" charset="2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ko-KR" sz="2800" b="1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sym typeface="Wingdings" panose="05000000000000000000" pitchFamily="2" charset="2"/>
                                </a:rPr>
                                <m:t>𝒏</m:t>
                              </m:r>
                              <m:r>
                                <a:rPr lang="en-US" altLang="ko-KR" sz="2800" b="1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sym typeface="Wingdings" panose="05000000000000000000" pitchFamily="2" charset="2"/>
                                </a:rPr>
                                <m:t>−</m:t>
                              </m:r>
                              <m:r>
                                <a:rPr lang="en-US" altLang="ko-KR" sz="2800" b="1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sym typeface="Wingdings" panose="05000000000000000000" pitchFamily="2" charset="2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ko-KR" sz="2800" b="1" i="1">
                          <a:latin typeface="Cambria Math" panose="02040503050406030204" pitchFamily="18" charset="0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m:t>|&gt;</m:t>
                      </m:r>
                      <m:sSub>
                        <m:sSubPr>
                          <m:ctrlPr>
                            <a:rPr lang="en-US" altLang="ko-KR" sz="2800" b="1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ko-KR" sz="2800" b="1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sym typeface="Wingdings" panose="05000000000000000000" pitchFamily="2" charset="2"/>
                            </a:rPr>
                            <m:t>𝑫</m:t>
                          </m:r>
                        </m:e>
                        <m:sub>
                          <m:r>
                            <a:rPr lang="en-US" altLang="ko-KR" sz="2800" b="1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sym typeface="Wingdings" panose="05000000000000000000" pitchFamily="2" charset="2"/>
                            </a:rPr>
                            <m:t>𝒎𝒂𝒙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75E4D28-A9B4-4E2E-95BE-A5C895074F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214" y="4434692"/>
                <a:ext cx="395925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82057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  <p:grpSp>
        <p:nvGrpSpPr>
          <p:cNvPr id="143" name="Google Shape;143;p6"/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44" name="Google Shape;144;p6"/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45" name="Google Shape;145;p6"/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05.</a:t>
              </a:r>
              <a:endParaRPr sz="20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46" name="Google Shape;146;p6"/>
          <p:cNvCxnSpPr/>
          <p:nvPr/>
        </p:nvCxnSpPr>
        <p:spPr>
          <a:xfrm>
            <a:off x="-7620" y="584835"/>
            <a:ext cx="3755390" cy="0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47" name="Google Shape;147;p6"/>
          <p:cNvSpPr txBox="1"/>
          <p:nvPr/>
        </p:nvSpPr>
        <p:spPr>
          <a:xfrm>
            <a:off x="1630045" y="203775"/>
            <a:ext cx="310175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Malgun Gothic"/>
                <a:ea typeface="Malgun Gothic"/>
                <a:cs typeface="Malgun Gothic"/>
                <a:sym typeface="Malgun Gothic"/>
              </a:rPr>
              <a:t>Lidar Clustering</a:t>
            </a:r>
            <a:endParaRPr sz="2000" b="1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제목 3">
            <a:extLst>
              <a:ext uri="{FF2B5EF4-FFF2-40B4-BE49-F238E27FC236}">
                <a16:creationId xmlns:a16="http://schemas.microsoft.com/office/drawing/2014/main" id="{AAC786BA-F4BC-4A4C-BFD8-13E30F83B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528" y="718701"/>
            <a:ext cx="8568952" cy="4922899"/>
          </a:xfrm>
        </p:spPr>
        <p:txBody>
          <a:bodyPr anchor="t">
            <a:noAutofit/>
          </a:bodyPr>
          <a:lstStyle/>
          <a:p>
            <a:pPr marL="57150" algn="l">
              <a:lnSpc>
                <a:spcPct val="200000"/>
              </a:lnSpc>
            </a:pPr>
            <a:r>
              <a:rPr lang="en-US" altLang="zh-CN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 Lidar </a:t>
            </a:r>
            <a:r>
              <a:rPr lang="en-US" altLang="zh-CN" sz="18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Clustering_Breakpoint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:</a:t>
            </a:r>
            <a:b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</a:b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이 방법은 가장 간단하지만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앞서 본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Lidar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의 특성을 생각하면 단점이 많습니다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b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</a:b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같은 크기 조건으로 </a:t>
            </a:r>
            <a:r>
              <a:rPr lang="ko-KR" altLang="en-US" sz="16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멀리있는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물체는 두 점 사이의 거리가 멀어지고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</a:t>
            </a:r>
            <a:b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</a:b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가까이 있는 물체는 거리가 가깝기 때문입니다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b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</a:br>
            <a:b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</a:br>
            <a:b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</a:b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				</a:t>
            </a:r>
            <a:br>
              <a:rPr lang="en-US" altLang="ko-KR" sz="1800" b="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</a:br>
            <a:b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zh-CN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br>
              <a:rPr lang="ko-KR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Google Shape;221;gc6f203eea8_0_164">
            <a:extLst>
              <a:ext uri="{FF2B5EF4-FFF2-40B4-BE49-F238E27FC236}">
                <a16:creationId xmlns:a16="http://schemas.microsoft.com/office/drawing/2014/main" id="{DB215EFC-DF77-415D-88BE-D9DAC66448B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6398" y="2895919"/>
            <a:ext cx="3755400" cy="3600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735C616-5E8D-419B-81ED-48E8131549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4163" y="3429000"/>
            <a:ext cx="2876951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6883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원호 30">
            <a:extLst>
              <a:ext uri="{FF2B5EF4-FFF2-40B4-BE49-F238E27FC236}">
                <a16:creationId xmlns:a16="http://schemas.microsoft.com/office/drawing/2014/main" id="{77E2377D-EF2F-45EB-BA59-6B9F3A0AED0E}"/>
              </a:ext>
            </a:extLst>
          </p:cNvPr>
          <p:cNvSpPr/>
          <p:nvPr/>
        </p:nvSpPr>
        <p:spPr>
          <a:xfrm>
            <a:off x="2972700" y="3827281"/>
            <a:ext cx="1068711" cy="1310327"/>
          </a:xfrm>
          <a:prstGeom prst="arc">
            <a:avLst>
              <a:gd name="adj1" fmla="val 21029300"/>
              <a:gd name="adj2" fmla="val 2360882"/>
            </a:avLst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Google Shape;142;p6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  <p:grpSp>
        <p:nvGrpSpPr>
          <p:cNvPr id="143" name="Google Shape;143;p6"/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44" name="Google Shape;144;p6"/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45" name="Google Shape;145;p6"/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05.</a:t>
              </a:r>
              <a:endParaRPr sz="20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46" name="Google Shape;146;p6"/>
          <p:cNvCxnSpPr/>
          <p:nvPr/>
        </p:nvCxnSpPr>
        <p:spPr>
          <a:xfrm>
            <a:off x="-7620" y="584835"/>
            <a:ext cx="3755390" cy="0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47" name="Google Shape;147;p6"/>
          <p:cNvSpPr txBox="1"/>
          <p:nvPr/>
        </p:nvSpPr>
        <p:spPr>
          <a:xfrm>
            <a:off x="1630045" y="203775"/>
            <a:ext cx="310175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Malgun Gothic"/>
                <a:ea typeface="Malgun Gothic"/>
                <a:cs typeface="Malgun Gothic"/>
                <a:sym typeface="Malgun Gothic"/>
              </a:rPr>
              <a:t>Lidar Clustering</a:t>
            </a:r>
            <a:endParaRPr sz="2000" b="1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제목 3">
                <a:extLst>
                  <a:ext uri="{FF2B5EF4-FFF2-40B4-BE49-F238E27FC236}">
                    <a16:creationId xmlns:a16="http://schemas.microsoft.com/office/drawing/2014/main" id="{AAC786BA-F4BC-4A4C-BFD8-13E30F83BB6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704528" y="718702"/>
                <a:ext cx="8568952" cy="1656854"/>
              </a:xfrm>
            </p:spPr>
            <p:txBody>
              <a:bodyPr anchor="t">
                <a:noAutofit/>
              </a:bodyPr>
              <a:lstStyle/>
              <a:p>
                <a:pPr marL="57150" algn="l">
                  <a:lnSpc>
                    <a:spcPct val="200000"/>
                  </a:lnSpc>
                </a:pPr>
                <a:r>
                  <a:rPr lang="en-US" altLang="zh-CN" sz="1800" b="1" dirty="0"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 Lidar </a:t>
                </a:r>
                <a:r>
                  <a:rPr lang="en-US" altLang="zh-CN" sz="1800" b="1" dirty="0" err="1"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Clustering_Breakpoint</a:t>
                </a:r>
                <a:r>
                  <a:rPr lang="en-US" altLang="ko-KR" sz="1800" b="1" dirty="0"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:</a:t>
                </a:r>
                <a:br>
                  <a:rPr lang="en-US" altLang="ko-KR" sz="1800" b="1" dirty="0"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</a:br>
                <a:r>
                  <a:rPr lang="ko-KR" altLang="en-US" sz="1600" b="1" dirty="0"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이 단점을 개선한 방식이 </a:t>
                </a:r>
                <a:r>
                  <a:rPr lang="en-US" altLang="ko-KR" sz="1600" b="1" dirty="0"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Adaptive Breakpoint Detector(ABD) </a:t>
                </a:r>
                <a:r>
                  <a:rPr lang="ko-KR" altLang="en-US" sz="1600" b="1" dirty="0"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알고리즘입니다</a:t>
                </a:r>
                <a:r>
                  <a:rPr lang="en-US" altLang="ko-KR" sz="1600" b="1" dirty="0"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. </a:t>
                </a:r>
                <a:br>
                  <a:rPr lang="en-US" altLang="ko-KR" sz="1600" b="1" dirty="0"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</a:br>
                <a:r>
                  <a:rPr lang="en-US" altLang="ko-KR" sz="1600" b="1" dirty="0"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ABD</a:t>
                </a:r>
                <a:r>
                  <a:rPr lang="ko-KR" altLang="en-US" sz="1600" b="1" dirty="0"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는 </a:t>
                </a:r>
                <a:r>
                  <a:rPr lang="en-US" altLang="ko-KR" sz="1600" b="1" dirty="0"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Point </a:t>
                </a:r>
                <a:r>
                  <a:rPr lang="ko-KR" altLang="en-US" sz="1600" b="1" dirty="0"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거리 비례하여 </a:t>
                </a:r>
                <a:r>
                  <a:rPr lang="en-US" altLang="ko-KR" sz="1600" b="1" dirty="0"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Breakpoint </a:t>
                </a:r>
                <a:r>
                  <a:rPr lang="ko-KR" altLang="en-US" sz="1600" b="1" dirty="0"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기준이 다르게 적용됩니다</a:t>
                </a:r>
                <a:r>
                  <a:rPr lang="en-US" altLang="ko-KR" sz="1600" b="1" dirty="0"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. </a:t>
                </a:r>
                <a:r>
                  <a:rPr lang="ko-KR" altLang="en-US" sz="1600" b="1" dirty="0"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그리고 반지름이 </a:t>
                </a:r>
                <a:r>
                  <a:rPr lang="en-US" altLang="ko-KR" sz="1600" b="1" dirty="0"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r, </a:t>
                </a:r>
                <a:r>
                  <a:rPr lang="ko-KR" altLang="en-US" sz="1600" b="1" dirty="0"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각도가 </a:t>
                </a:r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16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인 부채꼴 호의 길이는 </a:t>
                </a:r>
                <a14:m>
                  <m:oMath xmlns:m="http://schemas.openxmlformats.org/officeDocument/2006/math"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𝒍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=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𝒓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∗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ko-KR" altLang="en-US" sz="16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입니다</a:t>
                </a:r>
                <a:r>
                  <a:rPr lang="en-US" altLang="ko-KR" sz="16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 </a:t>
                </a:r>
                <a:r>
                  <a:rPr lang="ko-KR" altLang="en-US" sz="16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호의 길이와 두 점사이의 거리인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600" b="1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  <m:t>𝒅</m:t>
                        </m:r>
                      </m:e>
                      <m:sub>
                        <m:r>
                          <a:rPr lang="en-US" altLang="ko-KR" sz="1600" b="1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  <m:t>𝒊</m:t>
                        </m:r>
                        <m:r>
                          <a:rPr lang="en-US" altLang="ko-KR" sz="1600" b="1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a:rPr lang="en-US" altLang="ko-KR" sz="1600" b="1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ko-KR" altLang="en-US" sz="1600" b="1" dirty="0">
                    <a:latin typeface="+mj-ea"/>
                    <a:ea typeface="+mj-ea"/>
                  </a:rPr>
                  <a:t>는 값 차이가 있지만 여기서는 지나가도록 하겠습니다</a:t>
                </a:r>
                <a:r>
                  <a:rPr lang="en-US" altLang="ko-KR" sz="1600" b="1" dirty="0">
                    <a:latin typeface="+mj-ea"/>
                    <a:ea typeface="+mj-ea"/>
                  </a:rPr>
                  <a:t>.</a:t>
                </a:r>
                <a:br>
                  <a:rPr lang="ko-KR" altLang="en-US" sz="1600" dirty="0"/>
                </a:br>
                <a:endPara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9" name="제목 3">
                <a:extLst>
                  <a:ext uri="{FF2B5EF4-FFF2-40B4-BE49-F238E27FC236}">
                    <a16:creationId xmlns:a16="http://schemas.microsoft.com/office/drawing/2014/main" id="{AAC786BA-F4BC-4A4C-BFD8-13E30F83BB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04528" y="718702"/>
                <a:ext cx="8568952" cy="1656854"/>
              </a:xfrm>
              <a:blipFill>
                <a:blip r:embed="rId3"/>
                <a:stretch>
                  <a:fillRect b="-5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그룹 6">
            <a:extLst>
              <a:ext uri="{FF2B5EF4-FFF2-40B4-BE49-F238E27FC236}">
                <a16:creationId xmlns:a16="http://schemas.microsoft.com/office/drawing/2014/main" id="{3663D36E-BC99-4DF9-9CBB-4B28D79ABCD0}"/>
              </a:ext>
            </a:extLst>
          </p:cNvPr>
          <p:cNvGrpSpPr/>
          <p:nvPr/>
        </p:nvGrpSpPr>
        <p:grpSpPr>
          <a:xfrm>
            <a:off x="2670690" y="3756079"/>
            <a:ext cx="4564621" cy="2571756"/>
            <a:chOff x="2325938" y="3567542"/>
            <a:chExt cx="4564621" cy="2571756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6616D493-C13E-42E0-A655-222BB55B175B}"/>
                </a:ext>
              </a:extLst>
            </p:cNvPr>
            <p:cNvSpPr/>
            <p:nvPr/>
          </p:nvSpPr>
          <p:spPr>
            <a:xfrm>
              <a:off x="2325938" y="3917762"/>
              <a:ext cx="723507" cy="7235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E61A81FB-942A-465A-986A-0939ECE8F0A5}"/>
                </a:ext>
              </a:extLst>
            </p:cNvPr>
            <p:cNvSpPr/>
            <p:nvPr/>
          </p:nvSpPr>
          <p:spPr>
            <a:xfrm>
              <a:off x="6390586" y="3903607"/>
              <a:ext cx="179110" cy="17911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6BCACA9-301D-4658-88A7-554E9C7CCC9E}"/>
                    </a:ext>
                  </a:extLst>
                </p:cNvPr>
                <p:cNvSpPr txBox="1"/>
                <p:nvPr/>
              </p:nvSpPr>
              <p:spPr>
                <a:xfrm>
                  <a:off x="6219317" y="3567542"/>
                  <a:ext cx="6712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800" b="1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sz="1800" b="1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sym typeface="Wingdings" panose="05000000000000000000" pitchFamily="2" charset="2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ko-KR" sz="1800" b="1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sym typeface="Wingdings" panose="05000000000000000000" pitchFamily="2" charset="2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ko-KR" altLang="en-US" sz="18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6BCACA9-301D-4658-88A7-554E9C7CCC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9317" y="3567542"/>
                  <a:ext cx="671241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40DC913-2875-4CD8-B443-438374DE33DF}"/>
                </a:ext>
              </a:extLst>
            </p:cNvPr>
            <p:cNvSpPr/>
            <p:nvPr/>
          </p:nvSpPr>
          <p:spPr>
            <a:xfrm>
              <a:off x="5890783" y="5587850"/>
              <a:ext cx="179110" cy="17911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968B805-9764-41C3-AD6C-F056B10C3480}"/>
                    </a:ext>
                  </a:extLst>
                </p:cNvPr>
                <p:cNvSpPr txBox="1"/>
                <p:nvPr/>
              </p:nvSpPr>
              <p:spPr>
                <a:xfrm>
                  <a:off x="5590661" y="5769966"/>
                  <a:ext cx="6712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800" b="1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sz="1800" b="1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sym typeface="Wingdings" panose="05000000000000000000" pitchFamily="2" charset="2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ko-KR" sz="1800" b="1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sym typeface="Wingdings" panose="05000000000000000000" pitchFamily="2" charset="2"/>
                              </a:rPr>
                              <m:t>𝒊</m:t>
                            </m:r>
                            <m:r>
                              <a:rPr lang="en-US" altLang="ko-KR" sz="1800" b="1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sym typeface="Wingdings" panose="05000000000000000000" pitchFamily="2" charset="2"/>
                              </a:rPr>
                              <m:t>−</m:t>
                            </m:r>
                            <m:r>
                              <a:rPr lang="en-US" altLang="ko-KR" sz="1800" b="1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sym typeface="Wingdings" panose="05000000000000000000" pitchFamily="2" charset="2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sz="18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968B805-9764-41C3-AD6C-F056B10C34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661" y="5769966"/>
                  <a:ext cx="671241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7A08E24D-DB94-4CF3-BD27-5891E913CD06}"/>
                </a:ext>
              </a:extLst>
            </p:cNvPr>
            <p:cNvCxnSpPr>
              <a:cxnSpLocks/>
              <a:stCxn id="16" idx="4"/>
              <a:endCxn id="18" idx="7"/>
            </p:cNvCxnSpPr>
            <p:nvPr/>
          </p:nvCxnSpPr>
          <p:spPr>
            <a:xfrm flipH="1">
              <a:off x="6043663" y="4082717"/>
              <a:ext cx="436478" cy="1531363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B0E62039-62ED-473F-B577-5B653F6A156E}"/>
                    </a:ext>
                  </a:extLst>
                </p:cNvPr>
                <p:cNvSpPr txBox="1"/>
                <p:nvPr/>
              </p:nvSpPr>
              <p:spPr>
                <a:xfrm>
                  <a:off x="6219318" y="4573859"/>
                  <a:ext cx="6712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800" b="1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sz="1800" b="1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sym typeface="Wingdings" panose="05000000000000000000" pitchFamily="2" charset="2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ko-KR" sz="1800" b="1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sym typeface="Wingdings" panose="05000000000000000000" pitchFamily="2" charset="2"/>
                              </a:rPr>
                              <m:t>𝒊</m:t>
                            </m:r>
                            <m:r>
                              <a:rPr lang="en-US" altLang="ko-KR" sz="1800" b="1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sym typeface="Wingdings" panose="05000000000000000000" pitchFamily="2" charset="2"/>
                              </a:rPr>
                              <m:t>−</m:t>
                            </m:r>
                            <m:r>
                              <a:rPr lang="en-US" altLang="ko-KR" sz="1800" b="1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sym typeface="Wingdings" panose="05000000000000000000" pitchFamily="2" charset="2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B0E62039-62ED-473F-B577-5B653F6A15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9318" y="4573859"/>
                  <a:ext cx="671241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E2F6700-1116-49EB-82B5-C49FD55D3FBB}"/>
                    </a:ext>
                  </a:extLst>
                </p:cNvPr>
                <p:cNvSpPr txBox="1"/>
                <p:nvPr/>
              </p:nvSpPr>
              <p:spPr>
                <a:xfrm>
                  <a:off x="4343874" y="3750067"/>
                  <a:ext cx="67124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  <m:t>𝒓</m:t>
                        </m:r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E2F6700-1116-49EB-82B5-C49FD55D3F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874" y="3750067"/>
                  <a:ext cx="671241" cy="4001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0E1B4B54-2BC1-4AD5-8AB0-8DC961F2B474}"/>
                </a:ext>
              </a:extLst>
            </p:cNvPr>
            <p:cNvCxnSpPr>
              <a:cxnSpLocks/>
              <a:stCxn id="11" idx="6"/>
              <a:endCxn id="16" idx="2"/>
            </p:cNvCxnSpPr>
            <p:nvPr/>
          </p:nvCxnSpPr>
          <p:spPr>
            <a:xfrm flipV="1">
              <a:off x="3049445" y="3993162"/>
              <a:ext cx="3341141" cy="286354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10ACA972-0FC4-4442-8230-90AB352DC2F9}"/>
                </a:ext>
              </a:extLst>
            </p:cNvPr>
            <p:cNvCxnSpPr>
              <a:cxnSpLocks/>
              <a:endCxn id="18" idx="2"/>
            </p:cNvCxnSpPr>
            <p:nvPr/>
          </p:nvCxnSpPr>
          <p:spPr>
            <a:xfrm>
              <a:off x="3049445" y="4449021"/>
              <a:ext cx="2841338" cy="1228384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590A954-A30E-4C20-AA64-7365F23780D8}"/>
                    </a:ext>
                  </a:extLst>
                </p:cNvPr>
                <p:cNvSpPr txBox="1"/>
                <p:nvPr/>
              </p:nvSpPr>
              <p:spPr>
                <a:xfrm>
                  <a:off x="3513918" y="4268909"/>
                  <a:ext cx="67124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590A954-A30E-4C20-AA64-7365F23780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3918" y="4268909"/>
                  <a:ext cx="671241" cy="4001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424872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원호 30">
            <a:extLst>
              <a:ext uri="{FF2B5EF4-FFF2-40B4-BE49-F238E27FC236}">
                <a16:creationId xmlns:a16="http://schemas.microsoft.com/office/drawing/2014/main" id="{77E2377D-EF2F-45EB-BA59-6B9F3A0AED0E}"/>
              </a:ext>
            </a:extLst>
          </p:cNvPr>
          <p:cNvSpPr/>
          <p:nvPr/>
        </p:nvSpPr>
        <p:spPr>
          <a:xfrm>
            <a:off x="2972700" y="4138367"/>
            <a:ext cx="1068711" cy="1310327"/>
          </a:xfrm>
          <a:prstGeom prst="arc">
            <a:avLst>
              <a:gd name="adj1" fmla="val 21029300"/>
              <a:gd name="adj2" fmla="val 2360882"/>
            </a:avLst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Google Shape;142;p6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  <p:grpSp>
        <p:nvGrpSpPr>
          <p:cNvPr id="143" name="Google Shape;143;p6"/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44" name="Google Shape;144;p6"/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45" name="Google Shape;145;p6"/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05.</a:t>
              </a:r>
              <a:endParaRPr sz="20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46" name="Google Shape;146;p6"/>
          <p:cNvCxnSpPr/>
          <p:nvPr/>
        </p:nvCxnSpPr>
        <p:spPr>
          <a:xfrm>
            <a:off x="-7620" y="584835"/>
            <a:ext cx="3755390" cy="0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47" name="Google Shape;147;p6"/>
          <p:cNvSpPr txBox="1"/>
          <p:nvPr/>
        </p:nvSpPr>
        <p:spPr>
          <a:xfrm>
            <a:off x="1630045" y="203775"/>
            <a:ext cx="310175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Malgun Gothic"/>
                <a:ea typeface="Malgun Gothic"/>
                <a:cs typeface="Malgun Gothic"/>
                <a:sym typeface="Malgun Gothic"/>
              </a:rPr>
              <a:t>Lidar Clustering</a:t>
            </a:r>
            <a:endParaRPr sz="2000" b="1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제목 3">
                <a:extLst>
                  <a:ext uri="{FF2B5EF4-FFF2-40B4-BE49-F238E27FC236}">
                    <a16:creationId xmlns:a16="http://schemas.microsoft.com/office/drawing/2014/main" id="{AAC786BA-F4BC-4A4C-BFD8-13E30F83BB6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704528" y="718702"/>
                <a:ext cx="8568952" cy="1656854"/>
              </a:xfrm>
            </p:spPr>
            <p:txBody>
              <a:bodyPr anchor="t">
                <a:noAutofit/>
              </a:bodyPr>
              <a:lstStyle/>
              <a:p>
                <a:pPr marL="57150" algn="l">
                  <a:lnSpc>
                    <a:spcPct val="200000"/>
                  </a:lnSpc>
                </a:pPr>
                <a:r>
                  <a:rPr lang="en-US" altLang="zh-CN" sz="1800" b="1" dirty="0"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 Lidar </a:t>
                </a:r>
                <a:r>
                  <a:rPr lang="en-US" altLang="zh-CN" sz="1800" b="1" dirty="0" err="1"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Clustering_Breakpoint</a:t>
                </a:r>
                <a:r>
                  <a:rPr lang="en-US" altLang="ko-KR" sz="1800" b="1" dirty="0"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:</a:t>
                </a:r>
                <a:br>
                  <a:rPr lang="en-US" altLang="ko-KR" sz="1800" b="1" dirty="0"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</a:br>
                <a:r>
                  <a:rPr lang="ko-KR" altLang="en-US" sz="1600" b="1" dirty="0"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그럼 다음과 같은 가설 하나를 만들 수 있습니다</a:t>
                </a:r>
                <a:r>
                  <a:rPr lang="en-US" altLang="ko-KR" sz="1600" b="1" dirty="0"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. </a:t>
                </a:r>
                <a:r>
                  <a:rPr lang="ko-KR" altLang="en-US" sz="16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여기서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600" b="1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  <m:t>𝒅</m:t>
                        </m:r>
                      </m:e>
                      <m:sub>
                        <m:r>
                          <a:rPr lang="en-US" altLang="ko-KR" sz="1600" b="1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ko-KR" altLang="en-US" sz="16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는 </a:t>
                </a:r>
                <a:r>
                  <a:rPr lang="en-US" altLang="ko-KR" sz="16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radian </a:t>
                </a:r>
                <a:r>
                  <a:rPr lang="ko-KR" altLang="en-US" sz="16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값입니다</a:t>
                </a:r>
                <a:r>
                  <a:rPr lang="en-US" altLang="ko-KR" sz="16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 </a:t>
                </a:r>
                <a:br>
                  <a:rPr lang="en-US" altLang="ko-KR" sz="1800" b="1" dirty="0"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1" i="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m:t>𝐢𝐟</m:t>
                      </m:r>
                      <m:r>
                        <a:rPr lang="en-US" altLang="ko-KR" sz="1800" b="1" i="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m:t> </m:t>
                      </m:r>
                      <m:sSub>
                        <m:sSubPr>
                          <m:ctrlPr>
                            <a:rPr lang="en-US" altLang="ko-KR" sz="1800" b="1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sym typeface="Wingdings" panose="05000000000000000000" pitchFamily="2" charset="2"/>
                            </a:rPr>
                            <m:t>𝒅</m:t>
                          </m:r>
                        </m:e>
                        <m:sub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sym typeface="Wingdings" panose="05000000000000000000" pitchFamily="2" charset="2"/>
                            </a:rPr>
                            <m:t>𝒊</m:t>
                          </m:r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sym typeface="Wingdings" panose="05000000000000000000" pitchFamily="2" charset="2"/>
                            </a:rPr>
                            <m:t>−</m:t>
                          </m:r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sym typeface="Wingdings" panose="05000000000000000000" pitchFamily="2" charset="2"/>
                            </a:rPr>
                            <m:t>𝟏</m:t>
                          </m:r>
                        </m:sub>
                      </m:sSub>
                      <m:r>
                        <a:rPr lang="en-US" altLang="ko-KR" sz="1800" b="1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m:t>&lt;</m:t>
                      </m:r>
                      <m:sSub>
                        <m:sSubPr>
                          <m:ctrlPr>
                            <a:rPr lang="en-US" altLang="ko-KR" sz="1800" b="1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sym typeface="Wingdings" panose="05000000000000000000" pitchFamily="2" charset="2"/>
                            </a:rPr>
                            <m:t>𝒅</m:t>
                          </m:r>
                        </m:e>
                        <m:sub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sym typeface="Wingdings" panose="05000000000000000000" pitchFamily="2" charset="2"/>
                            </a:rPr>
                            <m:t>𝒈𝒓𝒐𝒖𝒑</m:t>
                          </m:r>
                        </m:sub>
                      </m:sSub>
                      <m:r>
                        <a:rPr lang="en-US" altLang="ko-KR" sz="1800" b="1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m:t>+ </m:t>
                      </m:r>
                      <m:sSub>
                        <m:sSubPr>
                          <m:ctrlPr>
                            <a:rPr lang="en-US" altLang="ko-KR" sz="1800" b="1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sym typeface="Wingdings" panose="05000000000000000000" pitchFamily="2" charset="2"/>
                            </a:rPr>
                            <m:t>𝒍</m:t>
                          </m:r>
                        </m:e>
                        <m:sub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sym typeface="Wingdings" panose="05000000000000000000" pitchFamily="2" charset="2"/>
                            </a:rPr>
                            <m:t>𝒊</m:t>
                          </m:r>
                        </m:sub>
                      </m:sSub>
                      <m:sSub>
                        <m:sSubPr>
                          <m:ctrlPr>
                            <a:rPr lang="en-US" altLang="ko-KR" sz="1800" b="1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sym typeface="Wingdings" panose="05000000000000000000" pitchFamily="2" charset="2"/>
                            </a:rPr>
                            <m:t>𝒅</m:t>
                          </m:r>
                        </m:e>
                        <m:sub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sym typeface="Wingdings" panose="05000000000000000000" pitchFamily="2" charset="2"/>
                            </a:rPr>
                            <m:t>𝒑</m:t>
                          </m:r>
                        </m:sub>
                      </m:sSub>
                      <m:r>
                        <a:rPr lang="en-US" altLang="ko-KR" sz="1800" b="1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m:t> : </m:t>
                      </m:r>
                      <m:sSub>
                        <m:sSubPr>
                          <m:ctrlPr>
                            <a:rPr lang="en-US" altLang="ko-KR" sz="1800" b="1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sym typeface="Wingdings" panose="05000000000000000000" pitchFamily="2" charset="2"/>
                            </a:rPr>
                            <m:t>𝑷</m:t>
                          </m:r>
                        </m:e>
                        <m:sub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sym typeface="Wingdings" panose="05000000000000000000" pitchFamily="2" charset="2"/>
                            </a:rPr>
                            <m:t>𝒊</m:t>
                          </m:r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sym typeface="Wingdings" panose="05000000000000000000" pitchFamily="2" charset="2"/>
                            </a:rPr>
                            <m:t>−</m:t>
                          </m:r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sym typeface="Wingdings" panose="05000000000000000000" pitchFamily="2" charset="2"/>
                            </a:rPr>
                            <m:t>𝟏</m:t>
                          </m:r>
                        </m:sub>
                      </m:sSub>
                      <m:r>
                        <a:rPr lang="en-US" altLang="ko-KR" sz="1800" b="1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altLang="ko-KR" sz="1800" b="1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m:t>𝒊𝒔</m:t>
                      </m:r>
                      <m:r>
                        <a:rPr lang="en-US" altLang="ko-KR" sz="1800" b="1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altLang="ko-KR" sz="1800" b="1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m:t>𝑪𝒍𝒖𝒔𝒕𝒆𝒓</m:t>
                      </m:r>
                    </m:oMath>
                  </m:oMathPara>
                </a14:m>
                <a:br>
                  <a:rPr lang="en-US" altLang="ko-KR" sz="16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600" b="1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  <m:t>𝒅</m:t>
                        </m:r>
                      </m:e>
                      <m:sub>
                        <m:r>
                          <a:rPr lang="en-US" altLang="ko-KR" sz="1600" b="1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  <m:t>𝒈𝒓𝒐𝒖𝒑</m:t>
                        </m:r>
                      </m:sub>
                    </m:sSub>
                    <m:r>
                      <a:rPr lang="en-US" altLang="ko-KR" sz="1600" b="1" i="1">
                        <a:latin typeface="Cambria Math" panose="02040503050406030204" pitchFamily="18" charset="0"/>
                        <a:ea typeface="맑은 고딕" panose="020B0503020000020004" pitchFamily="50" charset="-127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ko-KR" altLang="en-US" sz="16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600" b="1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  <m:t>𝒅</m:t>
                        </m:r>
                      </m:e>
                      <m:sub>
                        <m:r>
                          <a:rPr lang="en-US" altLang="ko-KR" sz="1600" b="1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  <m:t>𝒑</m:t>
                        </m:r>
                      </m:sub>
                    </m:sSub>
                    <m:r>
                      <a:rPr lang="en-US" altLang="ko-KR" sz="1600" b="1" i="1">
                        <a:latin typeface="Cambria Math" panose="02040503050406030204" pitchFamily="18" charset="0"/>
                        <a:ea typeface="맑은 고딕" panose="020B0503020000020004" pitchFamily="50" charset="-127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ko-KR" altLang="en-US" sz="16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는 파라미터로써 </a:t>
                </a:r>
                <a:r>
                  <a:rPr lang="en-US" altLang="ko-KR" sz="16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Lidar</a:t>
                </a:r>
                <a:r>
                  <a:rPr lang="ko-KR" altLang="en-US" sz="16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의 종류나 환경에 따라 다르게 주는 값입니다</a:t>
                </a:r>
                <a:r>
                  <a:rPr lang="en-US" altLang="ko-KR" sz="16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 </a:t>
                </a:r>
                <a:r>
                  <a:rPr lang="ko-KR" altLang="en-US" sz="16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가설을 해석하면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600" b="1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  <m:t>𝒅</m:t>
                        </m:r>
                      </m:e>
                      <m:sub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  <m:t>𝒊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ko-KR" altLang="en-US" sz="16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600" b="1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  <m:t>𝒅</m:t>
                        </m:r>
                      </m:e>
                      <m:sub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  <m:t>𝒈𝒓𝒐𝒖𝒑</m:t>
                        </m:r>
                      </m:sub>
                    </m:sSub>
                  </m:oMath>
                </a14:m>
                <a:r>
                  <a:rPr lang="en-US" altLang="ko-KR" sz="16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</a:t>
                </a:r>
                <a:r>
                  <a:rPr lang="ko-KR" altLang="en-US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두 점 사이의 거리 </a:t>
                </a:r>
                <a:r>
                  <a:rPr lang="ko-KR" altLang="en-US" sz="1400" b="1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보정값</a:t>
                </a:r>
                <a:r>
                  <a:rPr lang="en-US" altLang="ko-KR" sz="16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r>
                  <a:rPr lang="ko-KR" altLang="en-US" sz="16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600" b="1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  <m:t>𝒍</m:t>
                        </m:r>
                      </m:e>
                      <m:sub>
                        <m:r>
                          <a:rPr lang="en-US" altLang="ko-KR" sz="1600" b="1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  <m:t>𝒊</m:t>
                        </m:r>
                      </m:sub>
                    </m:sSub>
                    <m:sSub>
                      <m:sSubPr>
                        <m:ctrlPr>
                          <a:rPr lang="en-US" altLang="ko-KR" sz="1600" b="1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600" b="1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  <m:t>𝒅</m:t>
                        </m:r>
                      </m:e>
                      <m:sub>
                        <m:r>
                          <a:rPr lang="en-US" altLang="ko-KR" sz="1600" b="1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US" altLang="ko-KR" sz="16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</a:t>
                </a:r>
                <a:r>
                  <a:rPr lang="ko-KR" altLang="en-US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호의 길이</a:t>
                </a:r>
                <a:r>
                  <a:rPr lang="en-US" altLang="ko-KR" sz="16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_</a:t>
                </a:r>
                <a:r>
                  <a:rPr lang="ko-KR" altLang="en-US" sz="12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근사값</a:t>
                </a:r>
                <a:r>
                  <a:rPr lang="en-US" altLang="ko-KR" sz="16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r>
                  <a:rPr lang="ko-KR" altLang="en-US" sz="16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의 합보다 작으면 같은 물체입니다</a:t>
                </a:r>
                <a:r>
                  <a:rPr lang="en-US" altLang="ko-KR" sz="16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  <a:endPara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9" name="제목 3">
                <a:extLst>
                  <a:ext uri="{FF2B5EF4-FFF2-40B4-BE49-F238E27FC236}">
                    <a16:creationId xmlns:a16="http://schemas.microsoft.com/office/drawing/2014/main" id="{AAC786BA-F4BC-4A4C-BFD8-13E30F83BB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04528" y="718702"/>
                <a:ext cx="8568952" cy="1656854"/>
              </a:xfrm>
              <a:blipFill>
                <a:blip r:embed="rId3"/>
                <a:stretch>
                  <a:fillRect b="-1007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그룹 6">
            <a:extLst>
              <a:ext uri="{FF2B5EF4-FFF2-40B4-BE49-F238E27FC236}">
                <a16:creationId xmlns:a16="http://schemas.microsoft.com/office/drawing/2014/main" id="{3663D36E-BC99-4DF9-9CBB-4B28D79ABCD0}"/>
              </a:ext>
            </a:extLst>
          </p:cNvPr>
          <p:cNvGrpSpPr/>
          <p:nvPr/>
        </p:nvGrpSpPr>
        <p:grpSpPr>
          <a:xfrm>
            <a:off x="2670690" y="4038883"/>
            <a:ext cx="4564621" cy="2571756"/>
            <a:chOff x="2325938" y="3567542"/>
            <a:chExt cx="4564621" cy="2571756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6616D493-C13E-42E0-A655-222BB55B175B}"/>
                </a:ext>
              </a:extLst>
            </p:cNvPr>
            <p:cNvSpPr/>
            <p:nvPr/>
          </p:nvSpPr>
          <p:spPr>
            <a:xfrm>
              <a:off x="2325938" y="3917762"/>
              <a:ext cx="723507" cy="7235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E61A81FB-942A-465A-986A-0939ECE8F0A5}"/>
                </a:ext>
              </a:extLst>
            </p:cNvPr>
            <p:cNvSpPr/>
            <p:nvPr/>
          </p:nvSpPr>
          <p:spPr>
            <a:xfrm>
              <a:off x="6390586" y="3903607"/>
              <a:ext cx="179110" cy="17911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6BCACA9-301D-4658-88A7-554E9C7CCC9E}"/>
                    </a:ext>
                  </a:extLst>
                </p:cNvPr>
                <p:cNvSpPr txBox="1"/>
                <p:nvPr/>
              </p:nvSpPr>
              <p:spPr>
                <a:xfrm>
                  <a:off x="6219317" y="3567542"/>
                  <a:ext cx="6712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800" b="1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sz="1800" b="1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sym typeface="Wingdings" panose="05000000000000000000" pitchFamily="2" charset="2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ko-KR" sz="1800" b="1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sym typeface="Wingdings" panose="05000000000000000000" pitchFamily="2" charset="2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ko-KR" altLang="en-US" sz="18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6BCACA9-301D-4658-88A7-554E9C7CCC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9317" y="3567542"/>
                  <a:ext cx="671241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40DC913-2875-4CD8-B443-438374DE33DF}"/>
                </a:ext>
              </a:extLst>
            </p:cNvPr>
            <p:cNvSpPr/>
            <p:nvPr/>
          </p:nvSpPr>
          <p:spPr>
            <a:xfrm>
              <a:off x="5890783" y="5587850"/>
              <a:ext cx="179110" cy="17911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968B805-9764-41C3-AD6C-F056B10C3480}"/>
                    </a:ext>
                  </a:extLst>
                </p:cNvPr>
                <p:cNvSpPr txBox="1"/>
                <p:nvPr/>
              </p:nvSpPr>
              <p:spPr>
                <a:xfrm>
                  <a:off x="5590661" y="5769966"/>
                  <a:ext cx="6712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800" b="1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sz="1800" b="1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sym typeface="Wingdings" panose="05000000000000000000" pitchFamily="2" charset="2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ko-KR" sz="1800" b="1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sym typeface="Wingdings" panose="05000000000000000000" pitchFamily="2" charset="2"/>
                              </a:rPr>
                              <m:t>𝒊</m:t>
                            </m:r>
                            <m:r>
                              <a:rPr lang="en-US" altLang="ko-KR" sz="1800" b="1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sym typeface="Wingdings" panose="05000000000000000000" pitchFamily="2" charset="2"/>
                              </a:rPr>
                              <m:t>−</m:t>
                            </m:r>
                            <m:r>
                              <a:rPr lang="en-US" altLang="ko-KR" sz="1800" b="1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sym typeface="Wingdings" panose="05000000000000000000" pitchFamily="2" charset="2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sz="18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968B805-9764-41C3-AD6C-F056B10C34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661" y="5769966"/>
                  <a:ext cx="671241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7A08E24D-DB94-4CF3-BD27-5891E913CD06}"/>
                </a:ext>
              </a:extLst>
            </p:cNvPr>
            <p:cNvCxnSpPr>
              <a:cxnSpLocks/>
              <a:stCxn id="16" idx="4"/>
              <a:endCxn id="18" idx="7"/>
            </p:cNvCxnSpPr>
            <p:nvPr/>
          </p:nvCxnSpPr>
          <p:spPr>
            <a:xfrm flipH="1">
              <a:off x="6043663" y="4082717"/>
              <a:ext cx="436478" cy="1531363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B0E62039-62ED-473F-B577-5B653F6A156E}"/>
                    </a:ext>
                  </a:extLst>
                </p:cNvPr>
                <p:cNvSpPr txBox="1"/>
                <p:nvPr/>
              </p:nvSpPr>
              <p:spPr>
                <a:xfrm>
                  <a:off x="6219318" y="4573859"/>
                  <a:ext cx="6712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800" b="1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sz="1800" b="1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sym typeface="Wingdings" panose="05000000000000000000" pitchFamily="2" charset="2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ko-KR" sz="1800" b="1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sym typeface="Wingdings" panose="05000000000000000000" pitchFamily="2" charset="2"/>
                              </a:rPr>
                              <m:t>𝒊</m:t>
                            </m:r>
                            <m:r>
                              <a:rPr lang="en-US" altLang="ko-KR" sz="1800" b="1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sym typeface="Wingdings" panose="05000000000000000000" pitchFamily="2" charset="2"/>
                              </a:rPr>
                              <m:t>−</m:t>
                            </m:r>
                            <m:r>
                              <a:rPr lang="en-US" altLang="ko-KR" sz="1800" b="1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sym typeface="Wingdings" panose="05000000000000000000" pitchFamily="2" charset="2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B0E62039-62ED-473F-B577-5B653F6A15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9318" y="4573859"/>
                  <a:ext cx="671241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E2F6700-1116-49EB-82B5-C49FD55D3FBB}"/>
                    </a:ext>
                  </a:extLst>
                </p:cNvPr>
                <p:cNvSpPr txBox="1"/>
                <p:nvPr/>
              </p:nvSpPr>
              <p:spPr>
                <a:xfrm>
                  <a:off x="4343874" y="3750067"/>
                  <a:ext cx="67124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sym typeface="Wingdings" panose="05000000000000000000" pitchFamily="2" charset="2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sym typeface="Wingdings" panose="05000000000000000000" pitchFamily="2" charset="2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E2F6700-1116-49EB-82B5-C49FD55D3F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874" y="3750067"/>
                  <a:ext cx="671241" cy="400110"/>
                </a:xfrm>
                <a:prstGeom prst="rect">
                  <a:avLst/>
                </a:prstGeom>
                <a:blipFill>
                  <a:blip r:embed="rId7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0E1B4B54-2BC1-4AD5-8AB0-8DC961F2B474}"/>
                </a:ext>
              </a:extLst>
            </p:cNvPr>
            <p:cNvCxnSpPr>
              <a:cxnSpLocks/>
              <a:stCxn id="11" idx="6"/>
              <a:endCxn id="16" idx="2"/>
            </p:cNvCxnSpPr>
            <p:nvPr/>
          </p:nvCxnSpPr>
          <p:spPr>
            <a:xfrm flipV="1">
              <a:off x="3049445" y="3993162"/>
              <a:ext cx="3341141" cy="286354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10ACA972-0FC4-4442-8230-90AB352DC2F9}"/>
                </a:ext>
              </a:extLst>
            </p:cNvPr>
            <p:cNvCxnSpPr>
              <a:cxnSpLocks/>
              <a:endCxn id="18" idx="2"/>
            </p:cNvCxnSpPr>
            <p:nvPr/>
          </p:nvCxnSpPr>
          <p:spPr>
            <a:xfrm>
              <a:off x="3049445" y="4449021"/>
              <a:ext cx="2841338" cy="1228384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590A954-A30E-4C20-AA64-7365F23780D8}"/>
                    </a:ext>
                  </a:extLst>
                </p:cNvPr>
                <p:cNvSpPr txBox="1"/>
                <p:nvPr/>
              </p:nvSpPr>
              <p:spPr>
                <a:xfrm>
                  <a:off x="3513918" y="4268909"/>
                  <a:ext cx="67124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590A954-A30E-4C20-AA64-7365F23780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3918" y="4268909"/>
                  <a:ext cx="671241" cy="4001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464208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  <p:grpSp>
        <p:nvGrpSpPr>
          <p:cNvPr id="143" name="Google Shape;143;p6"/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44" name="Google Shape;144;p6"/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45" name="Google Shape;145;p6"/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05.</a:t>
              </a:r>
              <a:endParaRPr sz="20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46" name="Google Shape;146;p6"/>
          <p:cNvCxnSpPr/>
          <p:nvPr/>
        </p:nvCxnSpPr>
        <p:spPr>
          <a:xfrm>
            <a:off x="-7620" y="584835"/>
            <a:ext cx="3755390" cy="0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47" name="Google Shape;147;p6"/>
          <p:cNvSpPr txBox="1"/>
          <p:nvPr/>
        </p:nvSpPr>
        <p:spPr>
          <a:xfrm>
            <a:off x="1630045" y="203775"/>
            <a:ext cx="310175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Malgun Gothic"/>
                <a:ea typeface="Malgun Gothic"/>
                <a:cs typeface="Malgun Gothic"/>
                <a:sym typeface="Malgun Gothic"/>
              </a:rPr>
              <a:t>Lidar Clustering</a:t>
            </a:r>
            <a:endParaRPr sz="2000" b="1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제목 3">
            <a:extLst>
              <a:ext uri="{FF2B5EF4-FFF2-40B4-BE49-F238E27FC236}">
                <a16:creationId xmlns:a16="http://schemas.microsoft.com/office/drawing/2014/main" id="{AAC786BA-F4BC-4A4C-BFD8-13E30F83B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528" y="718702"/>
            <a:ext cx="8568952" cy="1656854"/>
          </a:xfrm>
        </p:spPr>
        <p:txBody>
          <a:bodyPr anchor="t">
            <a:noAutofit/>
          </a:bodyPr>
          <a:lstStyle/>
          <a:p>
            <a:pPr marL="57150" algn="l">
              <a:lnSpc>
                <a:spcPct val="200000"/>
              </a:lnSpc>
            </a:pPr>
            <a:r>
              <a:rPr lang="en-US" altLang="zh-CN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 Lidar </a:t>
            </a:r>
            <a:r>
              <a:rPr lang="en-US" altLang="zh-CN" sz="18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Clustering_Breakpoint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:</a:t>
            </a:r>
            <a:b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</a:b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이를 바탕으로 </a:t>
            </a:r>
            <a:r>
              <a:rPr lang="ko-KR" altLang="en-US" sz="16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슈도코드를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짜보면 다음과 같습니다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b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</a:br>
            <a:b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</a:br>
            <a:b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</a:br>
            <a:b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</a:br>
            <a:b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</a:br>
            <a:b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</a:br>
            <a:b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</a:b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그리고 이 </a:t>
            </a:r>
            <a:r>
              <a:rPr lang="ko-KR" altLang="en-US" sz="16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슈도코드를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바탕으로 프로그램을 구성하여 돌려보면 다음과 같은 결과를 얻을 수 있습니다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58AEDE-4C17-4AA3-9746-F9392F032CA6}"/>
              </a:ext>
            </a:extLst>
          </p:cNvPr>
          <p:cNvSpPr txBox="1"/>
          <p:nvPr/>
        </p:nvSpPr>
        <p:spPr>
          <a:xfrm>
            <a:off x="622169" y="2007909"/>
            <a:ext cx="865131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#user-defined value</a:t>
            </a:r>
          </a:p>
          <a:p>
            <a:r>
              <a:rPr lang="en-US" altLang="ko-KR" sz="16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_</a:t>
            </a:r>
            <a:r>
              <a:rPr lang="en-US" altLang="ko-KR" sz="1600" b="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dgroup</a:t>
            </a:r>
            <a:r>
              <a:rPr lang="en-US" altLang="ko-KR" sz="16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 = 0.001</a:t>
            </a:r>
          </a:p>
          <a:p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_</a:t>
            </a:r>
            <a:r>
              <a:rPr lang="en-US" altLang="ko-K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dp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= 0.001</a:t>
            </a:r>
            <a:endParaRPr lang="en-US" altLang="ko-KR" sz="1600" b="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ko-KR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16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for point in Points:</a:t>
            </a:r>
          </a:p>
          <a:p>
            <a:r>
              <a:rPr lang="en-US" altLang="ko-KR" sz="16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    _distance = p1 to p2 distance</a:t>
            </a:r>
          </a:p>
          <a:p>
            <a:r>
              <a:rPr lang="en-US" altLang="ko-KR" sz="16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    _</a:t>
            </a:r>
            <a:r>
              <a:rPr lang="en-US" altLang="ko-KR" sz="1600" b="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ri</a:t>
            </a:r>
            <a:r>
              <a:rPr lang="en-US" altLang="ko-KR" sz="16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 = p2 to 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(0,0)</a:t>
            </a:r>
            <a:r>
              <a:rPr lang="en-US" altLang="ko-KR" sz="16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 distance</a:t>
            </a:r>
          </a:p>
          <a:p>
            <a:endParaRPr lang="en-US" altLang="ko-KR" sz="1600" b="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   if _distance &lt; hypothesis(_</a:t>
            </a:r>
            <a:r>
              <a:rPr lang="en-US" altLang="ko-K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dgroup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,</a:t>
            </a:r>
            <a:r>
              <a:rPr lang="ko-KR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_</a:t>
            </a:r>
            <a:r>
              <a:rPr lang="en-US" altLang="ko-K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dp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, _</a:t>
            </a:r>
            <a:r>
              <a:rPr lang="en-US" altLang="ko-K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ri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br>
              <a:rPr lang="en-US" altLang="ko-KR" sz="1600" b="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ko-KR" sz="16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</a:t>
            </a:r>
            <a:r>
              <a:rPr lang="en-US" altLang="ko-KR" sz="1600" b="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cluster.append</a:t>
            </a:r>
            <a:r>
              <a:rPr lang="en-US" altLang="ko-KR" sz="16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(p1)</a:t>
            </a:r>
          </a:p>
          <a:p>
            <a:endParaRPr lang="ko-KR" altLang="en-US" sz="1600" dirty="0"/>
          </a:p>
        </p:txBody>
      </p:sp>
      <p:pic>
        <p:nvPicPr>
          <p:cNvPr id="26" name="Google Shape;66;gc6f2c064e5_0_0" title="groupping.mp4">
            <a:hlinkClick r:id="rId3"/>
            <a:extLst>
              <a:ext uri="{FF2B5EF4-FFF2-40B4-BE49-F238E27FC236}">
                <a16:creationId xmlns:a16="http://schemas.microsoft.com/office/drawing/2014/main" id="{52292629-C584-4412-87BE-98A00B75190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8993" y="1762617"/>
            <a:ext cx="3756846" cy="29138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214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grpSp>
        <p:nvGrpSpPr>
          <p:cNvPr id="143" name="Google Shape;143;p6"/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44" name="Google Shape;144;p6"/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45" name="Google Shape;145;p6"/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01.</a:t>
              </a:r>
              <a:endParaRPr sz="20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46" name="Google Shape;146;p6"/>
          <p:cNvCxnSpPr/>
          <p:nvPr/>
        </p:nvCxnSpPr>
        <p:spPr>
          <a:xfrm>
            <a:off x="-7620" y="584835"/>
            <a:ext cx="3755390" cy="0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47" name="Google Shape;147;p6"/>
          <p:cNvSpPr txBox="1"/>
          <p:nvPr/>
        </p:nvSpPr>
        <p:spPr>
          <a:xfrm>
            <a:off x="1630045" y="203775"/>
            <a:ext cx="310175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LiDAR</a:t>
            </a:r>
            <a:endParaRPr sz="2000" b="1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28" name="Picture 4" descr="Velodyne develops its most advanced lidar sensor | Traffic Technology Today">
            <a:extLst>
              <a:ext uri="{FF2B5EF4-FFF2-40B4-BE49-F238E27FC236}">
                <a16:creationId xmlns:a16="http://schemas.microsoft.com/office/drawing/2014/main" id="{49131DD8-B58D-48B1-A0F6-D32AE628A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344" y="3227203"/>
            <a:ext cx="5632908" cy="316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2BC24C0E-7262-431E-B6F8-61DE314919BE}"/>
              </a:ext>
            </a:extLst>
          </p:cNvPr>
          <p:cNvSpPr txBox="1"/>
          <p:nvPr/>
        </p:nvSpPr>
        <p:spPr>
          <a:xfrm>
            <a:off x="443060" y="886120"/>
            <a:ext cx="8832915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LiDAR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Lidar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레이저를 이용하여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목표 물체까지의 거리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방향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반사율 등을 측정할 수 있는 센서를 의미한다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Radar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Camera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비해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물체까지의 거리와 방향에 대한 정보가 매우 우수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반면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날씨에 대한 의존도가 높으며 눈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비가 오는 날씨에는 사용하기가 힘듦</a:t>
            </a:r>
            <a:endParaRPr lang="en-US" altLang="zh-CN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5721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grpSp>
        <p:nvGrpSpPr>
          <p:cNvPr id="143" name="Google Shape;143;p6"/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44" name="Google Shape;144;p6"/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45" name="Google Shape;145;p6"/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01.</a:t>
              </a:r>
              <a:endParaRPr sz="20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46" name="Google Shape;146;p6"/>
          <p:cNvCxnSpPr/>
          <p:nvPr/>
        </p:nvCxnSpPr>
        <p:spPr>
          <a:xfrm>
            <a:off x="-7620" y="584835"/>
            <a:ext cx="3755390" cy="0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47" name="Google Shape;147;p6"/>
          <p:cNvSpPr txBox="1"/>
          <p:nvPr/>
        </p:nvSpPr>
        <p:spPr>
          <a:xfrm>
            <a:off x="1630045" y="203775"/>
            <a:ext cx="310175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LiDAR</a:t>
            </a:r>
            <a:endParaRPr sz="2000" b="1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BC24C0E-7262-431E-B6F8-61DE314919BE}"/>
              </a:ext>
            </a:extLst>
          </p:cNvPr>
          <p:cNvSpPr txBox="1"/>
          <p:nvPr/>
        </p:nvSpPr>
        <p:spPr>
          <a:xfrm>
            <a:off x="443060" y="886120"/>
            <a:ext cx="8832915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LiDAR &amp; Radar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Radar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전자파 기반의 센서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물체의 형상을 확실하게 인식 불가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여기쯤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있겠구나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…)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기후에 상관없이 항상 제 성능을 발휘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 사례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자동차긴급제동장치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스마트 크루즈 컨트롤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전방충돌 방지보조 등</a:t>
            </a:r>
            <a:endParaRPr lang="en-US" altLang="zh-CN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456C6D8-1C47-4D6E-8DD7-7EF483659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42" y="3033443"/>
            <a:ext cx="3640182" cy="33351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68607F6-601F-4F99-BF9C-E5C3D86496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8078" y="3429000"/>
            <a:ext cx="2619740" cy="236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721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grpSp>
        <p:nvGrpSpPr>
          <p:cNvPr id="143" name="Google Shape;143;p6"/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44" name="Google Shape;144;p6"/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45" name="Google Shape;145;p6"/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01.</a:t>
              </a:r>
              <a:endParaRPr sz="20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46" name="Google Shape;146;p6"/>
          <p:cNvCxnSpPr/>
          <p:nvPr/>
        </p:nvCxnSpPr>
        <p:spPr>
          <a:xfrm>
            <a:off x="-7620" y="584835"/>
            <a:ext cx="3755390" cy="0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47" name="Google Shape;147;p6"/>
          <p:cNvSpPr txBox="1"/>
          <p:nvPr/>
        </p:nvSpPr>
        <p:spPr>
          <a:xfrm>
            <a:off x="1630045" y="203775"/>
            <a:ext cx="310175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LiDAR</a:t>
            </a:r>
            <a:endParaRPr sz="2000" b="1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BC24C0E-7262-431E-B6F8-61DE314919BE}"/>
              </a:ext>
            </a:extLst>
          </p:cNvPr>
          <p:cNvSpPr txBox="1"/>
          <p:nvPr/>
        </p:nvSpPr>
        <p:spPr>
          <a:xfrm>
            <a:off x="443060" y="886120"/>
            <a:ext cx="8832915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LiDAR &amp; Radar</a:t>
            </a:r>
            <a:endParaRPr lang="en-US" altLang="zh-CN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72C7CBB-4CE5-4120-8C55-F42C41810F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466374"/>
              </p:ext>
            </p:extLst>
          </p:nvPr>
        </p:nvGraphicFramePr>
        <p:xfrm>
          <a:off x="1331668" y="1972383"/>
          <a:ext cx="6800260" cy="3085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0065">
                  <a:extLst>
                    <a:ext uri="{9D8B030D-6E8A-4147-A177-3AD203B41FA5}">
                      <a16:colId xmlns:a16="http://schemas.microsoft.com/office/drawing/2014/main" val="388801961"/>
                    </a:ext>
                  </a:extLst>
                </a:gridCol>
                <a:gridCol w="1700065">
                  <a:extLst>
                    <a:ext uri="{9D8B030D-6E8A-4147-A177-3AD203B41FA5}">
                      <a16:colId xmlns:a16="http://schemas.microsoft.com/office/drawing/2014/main" val="1850224310"/>
                    </a:ext>
                  </a:extLst>
                </a:gridCol>
                <a:gridCol w="1700065">
                  <a:extLst>
                    <a:ext uri="{9D8B030D-6E8A-4147-A177-3AD203B41FA5}">
                      <a16:colId xmlns:a16="http://schemas.microsoft.com/office/drawing/2014/main" val="275979938"/>
                    </a:ext>
                  </a:extLst>
                </a:gridCol>
                <a:gridCol w="1700065">
                  <a:extLst>
                    <a:ext uri="{9D8B030D-6E8A-4147-A177-3AD203B41FA5}">
                      <a16:colId xmlns:a16="http://schemas.microsoft.com/office/drawing/2014/main" val="2387698710"/>
                    </a:ext>
                  </a:extLst>
                </a:gridCol>
              </a:tblGrid>
              <a:tr h="7802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발사체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물체 정확도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기후 영향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9048656"/>
                  </a:ext>
                </a:extLst>
              </a:tr>
              <a:tr h="11524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Radar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전자파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근사치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없음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9712335"/>
                  </a:ext>
                </a:extLst>
              </a:tr>
              <a:tr h="11524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Lidar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레이저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광선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거의 정확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있음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7704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1433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grpSp>
        <p:nvGrpSpPr>
          <p:cNvPr id="143" name="Google Shape;143;p6"/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44" name="Google Shape;144;p6"/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45" name="Google Shape;145;p6"/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01.</a:t>
              </a:r>
              <a:endParaRPr sz="20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46" name="Google Shape;146;p6"/>
          <p:cNvCxnSpPr/>
          <p:nvPr/>
        </p:nvCxnSpPr>
        <p:spPr>
          <a:xfrm>
            <a:off x="-7620" y="584835"/>
            <a:ext cx="3755390" cy="0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47" name="Google Shape;147;p6"/>
          <p:cNvSpPr txBox="1"/>
          <p:nvPr/>
        </p:nvSpPr>
        <p:spPr>
          <a:xfrm>
            <a:off x="1630045" y="203775"/>
            <a:ext cx="310175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LiDAR</a:t>
            </a:r>
            <a:endParaRPr sz="2000" b="1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BC24C0E-7262-431E-B6F8-61DE314919BE}"/>
              </a:ext>
            </a:extLst>
          </p:cNvPr>
          <p:cNvSpPr txBox="1"/>
          <p:nvPr/>
        </p:nvSpPr>
        <p:spPr>
          <a:xfrm>
            <a:off x="443060" y="886120"/>
            <a:ext cx="8832915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LiDAR </a:t>
            </a:r>
            <a:r>
              <a:rPr lang="ko-KR" altLang="en-US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실차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적용 예시</a:t>
            </a:r>
            <a:endParaRPr lang="en-US" altLang="zh-CN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온라인 미디어 2" title="Detection, Tracking and Naive Prediction using LiDAR for Autonomous Driving">
            <a:hlinkClick r:id="" action="ppaction://media"/>
            <a:extLst>
              <a:ext uri="{FF2B5EF4-FFF2-40B4-BE49-F238E27FC236}">
                <a16:creationId xmlns:a16="http://schemas.microsoft.com/office/drawing/2014/main" id="{655DB7D5-0D60-4285-95B5-708E9F4B2B8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969264" y="1729644"/>
            <a:ext cx="7525068" cy="425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20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-7620" y="584835"/>
            <a:ext cx="3756025" cy="635"/>
          </a:xfrm>
          <a:prstGeom prst="line">
            <a:avLst/>
          </a:prstGeom>
          <a:ln w="28575" cap="flat" cmpd="sng">
            <a:solidFill>
              <a:srgbClr val="1D2F39">
                <a:alpha val="100000"/>
              </a:srgbClr>
            </a:solidFill>
            <a:prstDash val="soli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CF79CD56-EAE9-47AD-A134-312A97A19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528" y="718701"/>
            <a:ext cx="8568952" cy="4922899"/>
          </a:xfrm>
        </p:spPr>
        <p:txBody>
          <a:bodyPr anchor="t">
            <a:noAutofit/>
          </a:bodyPr>
          <a:lstStyle/>
          <a:p>
            <a:pPr marL="57150" algn="l">
              <a:lnSpc>
                <a:spcPct val="200000"/>
              </a:lnSpc>
            </a:pPr>
            <a:r>
              <a:rPr lang="en-US" altLang="zh-CN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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작동원리</a:t>
            </a:r>
            <a:b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</a:br>
            <a:r>
              <a:rPr lang="zh-CN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펄스폭이 매우 짧은 레이저광을 표적으로 보내고</a:t>
            </a:r>
            <a:r>
              <a:rPr lang="en-US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 </a:t>
            </a:r>
            <a:r>
              <a:rPr lang="zh-CN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표적 표면에서 반사되어 되돌아 올 때</a:t>
            </a:r>
            <a:r>
              <a:rPr lang="en-US" altLang="zh-CN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zh-CN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까지 시간을 측정하여 표적거리를 이 시간 값과 빛의 속도로부터 산출하는 방법이다</a:t>
            </a:r>
            <a:r>
              <a:rPr lang="en-US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일반적으로 출력되는 형태는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PointCloud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형태로 출력되며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다수의 점들이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모여있는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형태이다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zh-CN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b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zh-CN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br>
              <a:rPr lang="ko-KR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A8EB8F-C8BB-4663-9F88-CCA45F20ECE0}"/>
              </a:ext>
            </a:extLst>
          </p:cNvPr>
          <p:cNvSpPr txBox="1"/>
          <p:nvPr/>
        </p:nvSpPr>
        <p:spPr>
          <a:xfrm>
            <a:off x="1600834" y="203835"/>
            <a:ext cx="5296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LiDAR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005B6B6-7CFD-4E7F-82B6-DF650957E91B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35" t="60392"/>
          <a:stretch/>
        </p:blipFill>
        <p:spPr>
          <a:xfrm>
            <a:off x="3007932" y="2630572"/>
            <a:ext cx="3962144" cy="1038984"/>
          </a:xfrm>
          <a:prstGeom prst="rect">
            <a:avLst/>
          </a:prstGeom>
        </p:spPr>
      </p:pic>
      <p:grpSp>
        <p:nvGrpSpPr>
          <p:cNvPr id="10" name="Google Shape;143;p6">
            <a:extLst>
              <a:ext uri="{FF2B5EF4-FFF2-40B4-BE49-F238E27FC236}">
                <a16:creationId xmlns:a16="http://schemas.microsoft.com/office/drawing/2014/main" id="{71B9DD33-0486-4EE8-B097-5ABAD1522E3E}"/>
              </a:ext>
            </a:extLst>
          </p:cNvPr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1" name="Google Shape;144;p6">
              <a:extLst>
                <a:ext uri="{FF2B5EF4-FFF2-40B4-BE49-F238E27FC236}">
                  <a16:creationId xmlns:a16="http://schemas.microsoft.com/office/drawing/2014/main" id="{FCA6471A-2011-4681-9CCF-3DB62C3E4DB3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2" name="Google Shape;145;p6">
              <a:extLst>
                <a:ext uri="{FF2B5EF4-FFF2-40B4-BE49-F238E27FC236}">
                  <a16:creationId xmlns:a16="http://schemas.microsoft.com/office/drawing/2014/main" id="{7E1B447B-0D76-4D36-962F-1B85AC8F389D}"/>
                </a:ext>
              </a:extLst>
            </p:cNvPr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01.</a:t>
              </a:r>
              <a:endParaRPr sz="20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13" name="Picture 4" descr="라이더(Lidar) 센서와 응용">
            <a:extLst>
              <a:ext uri="{FF2B5EF4-FFF2-40B4-BE49-F238E27FC236}">
                <a16:creationId xmlns:a16="http://schemas.microsoft.com/office/drawing/2014/main" id="{D7C1E831-8AA6-4D61-B572-3DF5313A4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904" y="3932830"/>
            <a:ext cx="5720394" cy="2580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4959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6613</TotalTime>
  <Words>2506</Words>
  <Application>Microsoft Office PowerPoint</Application>
  <PresentationFormat>A4 용지(210x297mm)</PresentationFormat>
  <Paragraphs>453</Paragraphs>
  <Slides>48</Slides>
  <Notes>48</Notes>
  <HiddenSlides>0</HiddenSlides>
  <MMClips>1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4" baseType="lpstr">
      <vt:lpstr>맑은 고딕</vt:lpstr>
      <vt:lpstr>맑은 고딕</vt:lpstr>
      <vt:lpstr>Arial</vt:lpstr>
      <vt:lpstr>Raleway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 작동원리 펄스폭이 매우 짧은 레이저광을 표적으로 보내고, 표적 표면에서 반사되어 되돌아 올 때 까지 시간을 측정하여 표적거리를 이 시간 값과 빛의 속도로부터 산출하는 방법이다. 일반적으로 출력되는 형태는 PointCloud 형태로 출력되며, 다수의 점들이 모여있는 형태이다.     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 LaserScan -&gt; PointCloud LaserScan에서는 앞서 살펴봤듯 각도와 거리 데이터가 주어집니다. 그럼 삼각함수를 이용하면 저희는 2D 좌표계에서 x, y를 구할 수 있습니다. x=R ∗cos⁡θ y=R ∗sin⁡θ PointCloud는 x, y, z로 이뤄져 있는 메시지입니다. 그렇다면 위에서 구한 좌표를 PointCloud에 대입할 수 있게됩니다.      </vt:lpstr>
      <vt:lpstr> visualization_msgs/Marker rviz에서 어떤 데이터(Lidar와 같은)를 시각화하기 위해 존재하는 메시지       </vt:lpstr>
      <vt:lpstr> visualization_msgs/Marker string ns : marker의 네임스페이스 int32 id : marker의 id int32 type : marker의 모양 int32 action : ADD, MODIFY, DELETE, DELETEALL 등 marke가 취할 행동 duration lifetime : marker가 좌표계상에 찍혀있을 시간 geometry_msgs/Pose pose :   pose/Point position : 좌표계상의 위치  pose/Quaternion orientation : marker가 향하는 방향 geometry_msgs/Vector3 scale : marker의 크기       </vt:lpstr>
      <vt:lpstr> visualization_msgs/MarkerArray Marker 하나는 한 개의 데이터밖에 표시할 수 없습니다. 그래서 여러 데이터(Marker)를 표현하기 위해서는 MarkerArray를 이용해야 합니다. MarkerArray는 이름처럼 다음과 같은 형태를 띄는 메시지 가집니다.  visualization_msgs/Marker[] markers      </vt:lpstr>
      <vt:lpstr>PowerPoint 프레젠테이션</vt:lpstr>
      <vt:lpstr>PowerPoint 프레젠테이션</vt:lpstr>
      <vt:lpstr> visualization_msgs/Marker       </vt:lpstr>
      <vt:lpstr>PowerPoint 프레젠테이션</vt:lpstr>
      <vt:lpstr>PowerPoint 프레젠테이션</vt:lpstr>
      <vt:lpstr> 실습 예제 4.2~4.3: 이전 장에서 Laserscan을 직접 Publish 해봤습니다. 이번에는 똑같이 2차원좌표에 원을 만드는데 LaserScan이 아닌 PointCloud로 만들어 보세요. 다 만드신 분은 오른쪽처럼 “구”를 만들어보세요.       </vt:lpstr>
      <vt:lpstr>PowerPoint 프레젠테이션</vt:lpstr>
      <vt:lpstr> Point Cloud 군집화: 각각의 Point들을 일정 기준을 통해 하나의 묶음으로 만드는 방법으로 벽이나 물체 등을 구분하기 위해 사용합니다. 3D에서는 이 군집화(Clustering)를 AI에 활용하여 Point Cloud만으로 Object Detection을 수행하는 알고리즘 개발이 활발하게 이뤄지고 있습니다.       </vt:lpstr>
      <vt:lpstr> Lidar의 특성: Lidar는 레이저를 이용한 센서입니다. 레이저는 일직선으로 발사됩니다. 아래 그림과 같이 각 위치에서 발사된 두 레이저는 직선(l_1, l_2)으로 표현할 수 있습니다.      </vt:lpstr>
      <vt:lpstr> Lidar의 특성: Laserscan 메시지에서는 거리와 각이 나옵니다. 이를 이용하여, 다음과 같은 정보를 알 수 있습니다. P_n=(x_n, y_n )    |   x_n=r cos⁡θ    |    y_n=r  sin⁡θ      </vt:lpstr>
      <vt:lpstr> Lidar의 특성: 그리고 두 직선에서 동일한 거리(d_0)에 있는 두 점 사이의 거리(d_p)에서 다음과 같이 센서에서 멀어지는 물체는 점과 점 사이의 거리가 멀어지고 가까이 있는 물체는 점과 점 사이의 거리가 가까워짐을 알 수 있습니다. d_0∝d_p      </vt:lpstr>
      <vt:lpstr> Lidar Clustering_Breakpoint: Breakpoint는 Point간 벌어진 부분을 의미합니다. Clustering을 진행할 때 이 Breakpoint의 기준을 잘 정하는 것이 중요합니다. 가장 간단한 방법으로는 두 Point간의 거리만을 이용하여 나누는 방법이 있습니다.             </vt:lpstr>
      <vt:lpstr> Lidar Clustering_Breakpoint: 이 방법은 가장 간단하지만, 앞서 본 Lidar의 특성을 생각하면 단점이 많습니다. 같은 크기 조건으로 멀리있는 물체는 두 점 사이의 거리가 멀어지고, 가까이 있는 물체는 거리가 가깝기 때문입니다.             </vt:lpstr>
      <vt:lpstr> Lidar Clustering_Breakpoint: 이 단점을 개선한 방식이 Adaptive Breakpoint Detector(ABD) 알고리즘입니다.  ABD는 Point 거리 비례하여 Breakpoint 기준이 다르게 적용됩니다. 그리고 반지름이 r, 각도가 θ인 부채꼴 호의 길이는 l=r∗θ 입니다. 호의 길이와 두 점사이의 거리인 d_(i-1)는 값 차이가 있지만 여기서는 지나가도록 하겠습니다. </vt:lpstr>
      <vt:lpstr> Lidar Clustering_Breakpoint: 그럼 다음과 같은 가설 하나를 만들 수 있습니다. 여기서 d_p는 radian 값입니다.  if d_(i-1)&lt;d_group+ l_i d_p  : P_(i-1)  is Cluster d_group  과 d_p  는 파라미터로써 Lidar의 종류나 환경에 따라 다르게 주는 값입니다. 가설을 해석하면 d_(i-1)이 d_group(두 점 사이의 거리 보정값)과 l_i d_p(호의 길이_근사값)의 합보다 작으면 같은 물체입니다.</vt:lpstr>
      <vt:lpstr> Lidar Clustering_Breakpoint: 이를 바탕으로 슈도코드를 짜보면 다음과 같습니다.       그리고 이 슈도코드를 바탕으로 프로그램을 구성하여 돌려보면 다음과 같은 결과를 얻을 수 있습니다.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ATC_003</dc:creator>
  <cp:lastModifiedBy>A4938</cp:lastModifiedBy>
  <cp:revision>117</cp:revision>
  <dcterms:modified xsi:type="dcterms:W3CDTF">2021-03-23T07:16:43Z</dcterms:modified>
</cp:coreProperties>
</file>