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0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</p:sldIdLst>
  <p:sldSz cx="9906000" cy="6858000" type="A4"/>
  <p:notesSz cx="6888163" cy="10018713"/>
  <p:embeddedFontLst>
    <p:embeddedFont>
      <p:font typeface="Raleway" panose="020B0600000101010101" charset="0"/>
      <p:regular r:id="rId101"/>
      <p:bold r:id="rId102"/>
      <p:italic r:id="rId103"/>
      <p:boldItalic r:id="rId104"/>
    </p:embeddedFont>
    <p:embeddedFont>
      <p:font typeface="맑은 고딕" panose="020B0503020000020004" pitchFamily="50" charset="-127"/>
      <p:regular r:id="rId105"/>
      <p:bold r:id="rId106"/>
    </p:embeddedFont>
    <p:embeddedFont>
      <p:font typeface="맑은 고딕" panose="020B0503020000020004" pitchFamily="50" charset="-127"/>
      <p:regular r:id="rId105"/>
      <p:bold r:id="rId10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7">
          <p15:clr>
            <a:srgbClr val="A4A3A4"/>
          </p15:clr>
        </p15:guide>
        <p15:guide id="2" pos="3158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7" roundtripDataSignature="AMtx7mjG+IsFXZvsxehVs0NeoZVS/h7R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E5D22B-DC4B-4AD3-B864-3EDF65062EEA}">
  <a:tblStyle styleId="{CBE5D22B-DC4B-4AD3-B864-3EDF65062EEA}" styleName="Table_0">
    <a:wholeTbl>
      <a:tcTxStyle b="off" i="off">
        <a:font>
          <a:latin typeface="Raleway"/>
          <a:ea typeface="Raleway"/>
          <a:cs typeface="Raleway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Raleway"/>
          <a:ea typeface="Raleway"/>
          <a:cs typeface="Raleway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aleway"/>
          <a:ea typeface="Raleway"/>
          <a:cs typeface="Raleway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aleway"/>
          <a:ea typeface="Raleway"/>
          <a:cs typeface="Raleway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Raleway"/>
          <a:ea typeface="Raleway"/>
          <a:cs typeface="Raleway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306" y="48"/>
      </p:cViewPr>
      <p:guideLst>
        <p:guide orient="horz" pos="2157"/>
        <p:guide pos="31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77"/>
        <p:guide pos="3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customschemas.google.com/relationships/presentationmetadata" Target="meta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2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3.fntdata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01899" y="0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" name="Google Shape;9;n" descr="C:/Users/wegokorea/AppData/Roaming/PolarisOffice/ETemp/8668_9018624/fImage229324454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7926" y="4092082"/>
            <a:ext cx="696216" cy="20380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10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먼저, 하드웨어를 알아보도록 하겠습니다.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p10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11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11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2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12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0" name="Google Shape;2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0" name="Google Shape;2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6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1" name="Google Shape;2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p17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17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18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먼저, 하드웨어를 알아보도록 하겠습니다.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2" name="Google Shape;312;p18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19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먼저, 하드웨어를 알아보도록 하겠습니다.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9" name="Google Shape;329;p19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891fdb1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b891fdb15a_0_0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400" cy="45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gb891fdb15a_0_0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50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20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먼저, 하드웨어를 알아보도록 하겠습니다.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3" name="Google Shape;343;p20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21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먼저, 하드웨어를 알아보도록 하겠습니다.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8" name="Google Shape;358;p21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22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먼저, 하드웨어를 알아보도록 하겠습니다.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p22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p23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먼저, 하드웨어를 알아보도록 하겠습니다.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p23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p24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먼저, 하드웨어를 알아보도록 하겠습니다.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1" name="Google Shape;401;p24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25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먼저, 하드웨어를 알아보도록 하겠습니다.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6" name="Google Shape;416;p25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26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먼저, 하드웨어를 알아보도록 하겠습니다.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6" name="Google Shape;426;p26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27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먼저, 하드웨어를 알아보도록 하겠습니다.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8" name="Google Shape;438;p27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8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9" name="Google Shape;44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" name="Google Shape;460;p29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먼저, 하드웨어를 알아보도록 하겠습니다.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1" name="Google Shape;461;p29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2" name="Google Shape;472;p30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먼저, 하드웨어를 알아보도록 하겠습니다.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3" name="Google Shape;473;p30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4" name="Google Shape;484;p31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먼저, 하드웨어를 알아보도록 하겠습니다.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5" name="Google Shape;485;p31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p32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먼저, 하드웨어를 알아보도록 하겠습니다.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9" name="Google Shape;499;p32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2" name="Google Shape;512;p33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먼저, 하드웨어를 알아보도록 하겠습니다.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3" name="Google Shape;513;p33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6" name="Google Shape;526;p34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먼저, 하드웨어를 알아보도록 하겠습니다.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7" name="Google Shape;527;p34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" name="Google Shape;540;p35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먼저, 하드웨어를 알아보도록 하겠습니다.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1" name="Google Shape;541;p35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4" name="Google Shape;554;p36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먼저, 하드웨어를 알아보도록 하겠습니다.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5" name="Google Shape;555;p36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7" name="Google Shape;567;p37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먼저, 하드웨어를 알아보도록 하겠습니다.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8" name="Google Shape;568;p37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9" name="Google Shape;579;p38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먼저, 하드웨어를 알아보도록 하겠습니다.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0" name="Google Shape;580;p38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1" name="Google Shape;591;p39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먼저, 하드웨어를 알아보도록 하겠습니다.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2" name="Google Shape;592;p39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4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4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5" name="Google Shape;605;p40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먼저, 하드웨어를 알아보도록 하겠습니다.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6" name="Google Shape;606;p40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8" name="Google Shape;618;p41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먼저, 하드웨어를 알아보도록 하겠습니다.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9" name="Google Shape;619;p41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1" name="Google Shape;631;p42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먼저, 하드웨어를 알아보도록 하겠습니다.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2" name="Google Shape;632;p42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4" name="Google Shape;644;p43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먼저, 하드웨어를 알아보도록 하겠습니다.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5" name="Google Shape;645;p43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7" name="Google Shape;657;p44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먼저, 하드웨어를 알아보도록 하겠습니다.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8" name="Google Shape;658;p44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0" name="Google Shape;670;p45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먼저, 하드웨어를 알아보도록 하겠습니다.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1" name="Google Shape;671;p45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3" name="Google Shape;683;p46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먼저, 하드웨어를 알아보도록 하겠습니다.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4" name="Google Shape;684;p46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6" name="Google Shape;696;p47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먼저, 하드웨어를 알아보도록 하겠습니다.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7" name="Google Shape;697;p47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8" name="Google Shape;708;p48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먼저, 하드웨어를 알아보도록 하겠습니다.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9" name="Google Shape;709;p48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2" name="Google Shape;722;p49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먼저, 하드웨어를 알아보도록 하겠습니다.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3" name="Google Shape;723;p49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5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6" name="Google Shape;736;p50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먼저, 하드웨어를 알아보도록 하겠습니다.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7" name="Google Shape;737;p50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p51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먼저, 하드웨어를 알아보도록 하겠습니다.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9" name="Google Shape;749;p51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0" name="Google Shape;760;p52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먼저, 하드웨어를 알아보도록 하겠습니다.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1" name="Google Shape;761;p52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2" name="Google Shape;772;p53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먼저, 하드웨어를 알아보도록 하겠습니다.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3" name="Google Shape;773;p53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4" name="Google Shape;784;p54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먼저, 하드웨어를 알아보도록 하겠습니다.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5" name="Google Shape;785;p54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7" name="Google Shape;797;p55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8" name="Google Shape;798;p55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0" name="Google Shape;810;p56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1" name="Google Shape;811;p56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3" name="Google Shape;823;p57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4" name="Google Shape;824;p57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0" name="Google Shape;840;p58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1" name="Google Shape;841;p58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6" name="Google Shape;856;p59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7" name="Google Shape;857;p59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6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6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2" name="Google Shape;872;p60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3" name="Google Shape;873;p60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8" name="Google Shape;888;p61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\</a:t>
            </a:r>
            <a:endParaRPr/>
          </a:p>
        </p:txBody>
      </p:sp>
      <p:sp>
        <p:nvSpPr>
          <p:cNvPr id="889" name="Google Shape;889;p61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1" name="Google Shape;901;p62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\</a:t>
            </a:r>
            <a:endParaRPr/>
          </a:p>
        </p:txBody>
      </p:sp>
      <p:sp>
        <p:nvSpPr>
          <p:cNvPr id="902" name="Google Shape;902;p62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4" name="Google Shape;914;p63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\</a:t>
            </a:r>
            <a:endParaRPr/>
          </a:p>
        </p:txBody>
      </p:sp>
      <p:sp>
        <p:nvSpPr>
          <p:cNvPr id="915" name="Google Shape;915;p63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8" name="Google Shape;928;p64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9" name="Google Shape;929;p64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2" name="Google Shape;942;p65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3" name="Google Shape;943;p65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66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6" name="Google Shape;956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9" name="Google Shape;969;p67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먼저, 하드웨어를 알아보도록 하겠습니다.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0" name="Google Shape;970;p67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1" name="Google Shape;981;p68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2" name="Google Shape;982;p68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3" name="Google Shape;993;p69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4" name="Google Shape;994;p69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7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7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5" name="Google Shape;1005;p70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6" name="Google Shape;1006;p70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9" name="Google Shape;1019;p71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0" name="Google Shape;1020;p71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4" name="Google Shape;1034;p72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5" name="Google Shape;1035;p72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9" name="Google Shape;1049;p73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0" name="Google Shape;1050;p73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4" name="Google Shape;1064;p74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5" name="Google Shape;1065;p74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7" name="Google Shape;1077;p101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8" name="Google Shape;1078;p101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0" name="Google Shape;1090;p102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1" name="Google Shape;1091;p102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2" name="Google Shape;1102;p75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3" name="Google Shape;1103;p75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2" name="Google Shape;1112;p76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3" name="Google Shape;1113;p76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4" name="Google Shape;1124;p77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5" name="Google Shape;1125;p77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8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8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6" name="Google Shape;1136;p78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7" name="Google Shape;1137;p78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6" name="Google Shape;1156;p79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7" name="Google Shape;1157;p79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5" name="Google Shape;1175;p80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6" name="Google Shape;1176;p80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82</a:t>
            </a:fld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7" name="Google Shape;1187;p81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8" name="Google Shape;1188;p81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83</a:t>
            </a:fld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9" name="Google Shape;1199;p82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0" name="Google Shape;1200;p82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84</a:t>
            </a:fld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4" name="Google Shape;1214;p83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5" name="Google Shape;1215;p83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85</a:t>
            </a:fld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8" name="Google Shape;1228;p84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9" name="Google Shape;1229;p84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86</a:t>
            </a:fld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2" name="Google Shape;1242;p85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먼저, 하드웨어를 알아보도록 하겠습니다.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3" name="Google Shape;1243;p85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87</a:t>
            </a:fld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5" name="Google Shape;1255;p86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6" name="Google Shape;1256;p86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88</a:t>
            </a:fld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8" name="Google Shape;1268;p103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9" name="Google Shape;1269;p103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9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p9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2" name="Google Shape;1102;p75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3" name="Google Shape;1103;p75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533863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2" name="Google Shape;1112;p76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3" name="Google Shape;1113;p76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55618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2" name="Google Shape;1112;p76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3" name="Google Shape;1113;p76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53723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2" name="Google Shape;1112;p76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3" name="Google Shape;1113;p76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274310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2" name="Google Shape;1112;p76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3" name="Google Shape;1113;p76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751998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2" name="Google Shape;1112;p76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3" name="Google Shape;1113;p76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36152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2" name="Google Shape;1112;p76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3" name="Google Shape;1113;p76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765686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2" name="Google Shape;1112;p76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3" name="Google Shape;1113;p76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75501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2" name="Google Shape;1112;p76:notes"/>
          <p:cNvSpPr txBox="1">
            <a:spLocks noGrp="1"/>
          </p:cNvSpPr>
          <p:nvPr>
            <p:ph type="body" idx="1"/>
          </p:nvPr>
        </p:nvSpPr>
        <p:spPr>
          <a:xfrm>
            <a:off x="689138" y="4758609"/>
            <a:ext cx="5510530" cy="450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3" name="Google Shape;1113;p76:notes"/>
          <p:cNvSpPr txBox="1">
            <a:spLocks noGrp="1"/>
          </p:cNvSpPr>
          <p:nvPr>
            <p:ph type="sldNum" idx="12"/>
          </p:nvPr>
        </p:nvSpPr>
        <p:spPr>
          <a:xfrm>
            <a:off x="3901899" y="9515934"/>
            <a:ext cx="2984978" cy="5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3152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8"/>
          <p:cNvSpPr txBox="1"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8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88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8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8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7"/>
          <p:cNvSpPr txBox="1"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7"/>
          <p:cNvSpPr txBox="1">
            <a:spLocks noGrp="1"/>
          </p:cNvSpPr>
          <p:nvPr>
            <p:ph type="body" idx="1"/>
          </p:nvPr>
        </p:nvSpPr>
        <p:spPr>
          <a:xfrm rot="5400000">
            <a:off x="2689860" y="-594360"/>
            <a:ext cx="452628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97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7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7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8"/>
          <p:cNvSpPr txBox="1">
            <a:spLocks noGrp="1"/>
          </p:cNvSpPr>
          <p:nvPr>
            <p:ph type="title"/>
          </p:nvPr>
        </p:nvSpPr>
        <p:spPr>
          <a:xfrm rot="5400000">
            <a:off x="6061868" y="1993108"/>
            <a:ext cx="5851525" cy="241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8"/>
          <p:cNvSpPr txBox="1">
            <a:spLocks noGrp="1"/>
          </p:cNvSpPr>
          <p:nvPr>
            <p:ph type="body" idx="1"/>
          </p:nvPr>
        </p:nvSpPr>
        <p:spPr>
          <a:xfrm rot="5400000">
            <a:off x="1150144" y="-338930"/>
            <a:ext cx="5851525" cy="707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98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8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8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0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0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75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0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9"/>
          <p:cNvSpPr txBox="1"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9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89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9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9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1"/>
          <p:cNvSpPr txBox="1"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leway"/>
              <a:buNone/>
              <a:defRPr sz="4000" b="1" cap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1"/>
          <p:cNvSpPr txBox="1"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91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1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1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2"/>
          <p:cNvSpPr txBox="1"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2"/>
          <p:cNvSpPr txBox="1">
            <a:spLocks noGrp="1"/>
          </p:cNvSpPr>
          <p:nvPr>
            <p:ph type="body" idx="1"/>
          </p:nvPr>
        </p:nvSpPr>
        <p:spPr>
          <a:xfrm>
            <a:off x="536575" y="1600201"/>
            <a:ext cx="47466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92"/>
          <p:cNvSpPr txBox="1">
            <a:spLocks noGrp="1"/>
          </p:cNvSpPr>
          <p:nvPr>
            <p:ph type="body" idx="2"/>
          </p:nvPr>
        </p:nvSpPr>
        <p:spPr>
          <a:xfrm>
            <a:off x="5448300" y="1600201"/>
            <a:ext cx="47466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92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2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2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3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3"/>
          <p:cNvSpPr txBox="1"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93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93"/>
          <p:cNvSpPr txBox="1">
            <a:spLocks noGrp="1"/>
          </p:cNvSpPr>
          <p:nvPr>
            <p:ph type="body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93"/>
          <p:cNvSpPr txBox="1">
            <a:spLocks noGrp="1"/>
          </p:cNvSpPr>
          <p:nvPr>
            <p:ph type="body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93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3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3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4"/>
          <p:cNvSpPr txBox="1"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4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4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4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5"/>
          <p:cNvSpPr txBox="1"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5"/>
          <p:cNvSpPr txBox="1">
            <a:spLocks noGrp="1"/>
          </p:cNvSpPr>
          <p:nvPr>
            <p:ph type="body"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95"/>
          <p:cNvSpPr txBox="1">
            <a:spLocks noGrp="1"/>
          </p:cNvSpPr>
          <p:nvPr>
            <p:ph type="body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95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5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5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6"/>
          <p:cNvSpPr txBox="1"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6"/>
          <p:cNvSpPr>
            <a:spLocks noGrp="1"/>
          </p:cNvSpPr>
          <p:nvPr>
            <p:ph type="pic" idx="2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" name="Google Shape;71;p96"/>
          <p:cNvSpPr txBox="1">
            <a:spLocks noGrp="1"/>
          </p:cNvSpPr>
          <p:nvPr>
            <p:ph type="body" idx="1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96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6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87"/>
          <p:cNvSpPr txBox="1"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7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" name="Google Shape;13;p87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" name="Google Shape;14;p87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" name="Google Shape;15;p87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87"/>
          <p:cNvSpPr/>
          <p:nvPr/>
        </p:nvSpPr>
        <p:spPr>
          <a:xfrm>
            <a:off x="-87630" y="6830695"/>
            <a:ext cx="10081260" cy="8636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87"/>
          <p:cNvSpPr txBox="1"/>
          <p:nvPr/>
        </p:nvSpPr>
        <p:spPr>
          <a:xfrm>
            <a:off x="7698060" y="5949281"/>
            <a:ext cx="1712640" cy="369291"/>
          </a:xfrm>
          <a:prstGeom prst="rect">
            <a:avLst/>
          </a:prstGeom>
          <a:blipFill rotWithShape="1">
            <a:blip r:embed="rId13">
              <a:alphaModFix amt="6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3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5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sv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9.svg"/><Relationship Id="rId5" Type="http://schemas.openxmlformats.org/officeDocument/2006/relationships/image" Target="../media/image78.png"/><Relationship Id="rId4" Type="http://schemas.openxmlformats.org/officeDocument/2006/relationships/image" Target="../media/image77.sv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"/>
          <p:cNvGrpSpPr/>
          <p:nvPr/>
        </p:nvGrpSpPr>
        <p:grpSpPr>
          <a:xfrm>
            <a:off x="2624455" y="2162324"/>
            <a:ext cx="6743065" cy="1698724"/>
            <a:chOff x="2624455" y="2133600"/>
            <a:chExt cx="6743065" cy="1698724"/>
          </a:xfrm>
        </p:grpSpPr>
        <p:sp>
          <p:nvSpPr>
            <p:cNvPr id="92" name="Google Shape;92;p1"/>
            <p:cNvSpPr txBox="1"/>
            <p:nvPr/>
          </p:nvSpPr>
          <p:spPr>
            <a:xfrm>
              <a:off x="4868572" y="2133600"/>
              <a:ext cx="184731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4110355" y="3493770"/>
              <a:ext cx="5257165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Malgun Gothic"/>
                <a:buNone/>
              </a:pPr>
              <a:r>
                <a:rPr lang="en-US" sz="16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WeGo</a:t>
              </a:r>
              <a:endParaRPr sz="16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94" name="Google Shape;94;p1"/>
            <p:cNvCxnSpPr/>
            <p:nvPr/>
          </p:nvCxnSpPr>
          <p:spPr>
            <a:xfrm>
              <a:off x="2624455" y="3526790"/>
              <a:ext cx="4680585" cy="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5" name="Google Shape;95;p1"/>
          <p:cNvSpPr txBox="1"/>
          <p:nvPr/>
        </p:nvSpPr>
        <p:spPr>
          <a:xfrm>
            <a:off x="1857570" y="2844225"/>
            <a:ext cx="61908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538CD5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Basic</a:t>
            </a:r>
            <a:endParaRPr sz="3200" b="1" i="0" u="none" strike="noStrike" cap="none" dirty="0">
              <a:solidFill>
                <a:srgbClr val="538CD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"/>
          <p:cNvSpPr/>
          <p:nvPr/>
        </p:nvSpPr>
        <p:spPr>
          <a:xfrm>
            <a:off x="1293495" y="1257807"/>
            <a:ext cx="3960495" cy="3960495"/>
          </a:xfrm>
          <a:prstGeom prst="rect">
            <a:avLst/>
          </a:prstGeom>
          <a:solidFill>
            <a:srgbClr val="0F243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0"/>
          <p:cNvSpPr txBox="1"/>
          <p:nvPr/>
        </p:nvSpPr>
        <p:spPr>
          <a:xfrm>
            <a:off x="1293495" y="4349115"/>
            <a:ext cx="393446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설치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0"/>
          <p:cNvSpPr txBox="1"/>
          <p:nvPr/>
        </p:nvSpPr>
        <p:spPr>
          <a:xfrm>
            <a:off x="1288415" y="1412875"/>
            <a:ext cx="2448560" cy="1861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n-US" sz="1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1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10"/>
          <p:cNvCxnSpPr/>
          <p:nvPr/>
        </p:nvCxnSpPr>
        <p:spPr>
          <a:xfrm>
            <a:off x="1779905" y="3012440"/>
            <a:ext cx="345821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1" name="Google Shape;231;p10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8555" y="836712"/>
            <a:ext cx="7528890" cy="502806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1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pSp>
        <p:nvGrpSpPr>
          <p:cNvPr id="239" name="Google Shape;239;p11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240" name="Google Shape;240;p11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1"/>
            <p:cNvSpPr txBox="1"/>
            <p:nvPr/>
          </p:nvSpPr>
          <p:spPr>
            <a:xfrm>
              <a:off x="1134040" y="203835"/>
              <a:ext cx="4667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02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242" name="Google Shape;242;p11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243" name="Google Shape;243;p11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설치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pSp>
        <p:nvGrpSpPr>
          <p:cNvPr id="250" name="Google Shape;250;p12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251" name="Google Shape;251;p12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2"/>
            <p:cNvSpPr txBox="1"/>
            <p:nvPr/>
          </p:nvSpPr>
          <p:spPr>
            <a:xfrm>
              <a:off x="1134040" y="203835"/>
              <a:ext cx="4667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02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253" name="Google Shape;253;p12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254" name="Google Shape;254;p12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설치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2224"/>
            <a:ext cx="9906000" cy="511355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2"/>
          <p:cNvSpPr/>
          <p:nvPr/>
        </p:nvSpPr>
        <p:spPr>
          <a:xfrm>
            <a:off x="2360712" y="2267144"/>
            <a:ext cx="864096" cy="288032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2"/>
          <p:cNvSpPr/>
          <p:nvPr/>
        </p:nvSpPr>
        <p:spPr>
          <a:xfrm>
            <a:off x="6249144" y="1556792"/>
            <a:ext cx="2736304" cy="43204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83932"/>
            <a:ext cx="9906000" cy="36901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3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264" name="Google Shape;264;p13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3"/>
            <p:cNvSpPr txBox="1"/>
            <p:nvPr/>
          </p:nvSpPr>
          <p:spPr>
            <a:xfrm>
              <a:off x="1134040" y="203835"/>
              <a:ext cx="4667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02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266" name="Google Shape;266;p13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267" name="Google Shape;267;p13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설치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4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273" name="Google Shape;273;p14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4"/>
            <p:cNvSpPr txBox="1"/>
            <p:nvPr/>
          </p:nvSpPr>
          <p:spPr>
            <a:xfrm>
              <a:off x="1134040" y="203835"/>
              <a:ext cx="4667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02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275" name="Google Shape;275;p14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276" name="Google Shape;276;p14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설치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78000"/>
            <a:ext cx="9906000" cy="33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15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283" name="Google Shape;283;p15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5"/>
            <p:cNvSpPr txBox="1"/>
            <p:nvPr/>
          </p:nvSpPr>
          <p:spPr>
            <a:xfrm>
              <a:off x="1134040" y="203835"/>
              <a:ext cx="4667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02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285" name="Google Shape;285;p15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286" name="Google Shape;286;p15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설치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5909" y="908720"/>
            <a:ext cx="4107578" cy="2528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20752" y="3835776"/>
            <a:ext cx="4142735" cy="2550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16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294" name="Google Shape;294;p16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6"/>
            <p:cNvSpPr txBox="1"/>
            <p:nvPr/>
          </p:nvSpPr>
          <p:spPr>
            <a:xfrm>
              <a:off x="1134040" y="203835"/>
              <a:ext cx="4667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02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296" name="Google Shape;296;p16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297" name="Google Shape;297;p16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설치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512" y="990600"/>
            <a:ext cx="9324975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/>
          <p:nvPr/>
        </p:nvSpPr>
        <p:spPr>
          <a:xfrm>
            <a:off x="1293495" y="1257807"/>
            <a:ext cx="3960495" cy="3960495"/>
          </a:xfrm>
          <a:prstGeom prst="rect">
            <a:avLst/>
          </a:prstGeom>
          <a:solidFill>
            <a:srgbClr val="0F243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1293495" y="4349115"/>
            <a:ext cx="393446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개발툴 종류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1288415" y="1412875"/>
            <a:ext cx="2448560" cy="1861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n-US" sz="1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1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7" name="Google Shape;307;p17"/>
          <p:cNvCxnSpPr/>
          <p:nvPr/>
        </p:nvCxnSpPr>
        <p:spPr>
          <a:xfrm>
            <a:off x="1779905" y="3012440"/>
            <a:ext cx="345821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8" name="Google Shape;308;p17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grpSp>
        <p:nvGrpSpPr>
          <p:cNvPr id="315" name="Google Shape;315;p18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316" name="Google Shape;316;p18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8"/>
            <p:cNvSpPr txBox="1"/>
            <p:nvPr/>
          </p:nvSpPr>
          <p:spPr>
            <a:xfrm>
              <a:off x="1134040" y="203835"/>
              <a:ext cx="4667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03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318" name="Google Shape;318;p18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319" name="Google Shape;319;p18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개발툴 종류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190" y="1844824"/>
            <a:ext cx="1714739" cy="1505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38446" y="1606665"/>
            <a:ext cx="2029108" cy="1981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89071" y="1854670"/>
            <a:ext cx="1412776" cy="1412776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8"/>
          <p:cNvSpPr txBox="1"/>
          <p:nvPr/>
        </p:nvSpPr>
        <p:spPr>
          <a:xfrm>
            <a:off x="523338" y="3645024"/>
            <a:ext cx="20724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Pycharm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3913358" y="3635732"/>
            <a:ext cx="20724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 Studio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59238" y="3645024"/>
            <a:ext cx="207244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 Studio Code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grpSp>
        <p:nvGrpSpPr>
          <p:cNvPr id="332" name="Google Shape;332;p19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333" name="Google Shape;333;p19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9"/>
            <p:cNvSpPr txBox="1"/>
            <p:nvPr/>
          </p:nvSpPr>
          <p:spPr>
            <a:xfrm>
              <a:off x="1134040" y="203835"/>
              <a:ext cx="4667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03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335" name="Google Shape;335;p19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336" name="Google Shape;336;p19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개발툴 종류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6496" y="1003218"/>
            <a:ext cx="1714739" cy="150516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9"/>
          <p:cNvSpPr txBox="1"/>
          <p:nvPr/>
        </p:nvSpPr>
        <p:spPr>
          <a:xfrm>
            <a:off x="237644" y="2803418"/>
            <a:ext cx="20724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Pycharm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389" y="1033467"/>
            <a:ext cx="6115484" cy="4739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891fdb15a_0_0"/>
          <p:cNvSpPr/>
          <p:nvPr/>
        </p:nvSpPr>
        <p:spPr>
          <a:xfrm>
            <a:off x="0" y="222185"/>
            <a:ext cx="1567200" cy="400800"/>
          </a:xfrm>
          <a:prstGeom prst="rect">
            <a:avLst/>
          </a:prstGeom>
          <a:solidFill>
            <a:srgbClr val="0F243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b891fdb15a_0_0"/>
          <p:cNvSpPr txBox="1"/>
          <p:nvPr/>
        </p:nvSpPr>
        <p:spPr>
          <a:xfrm>
            <a:off x="381893" y="222185"/>
            <a:ext cx="800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b891fdb15a_0_0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cxnSp>
        <p:nvCxnSpPr>
          <p:cNvPr id="125" name="Google Shape;125;gb891fdb15a_0_0"/>
          <p:cNvCxnSpPr/>
          <p:nvPr/>
        </p:nvCxnSpPr>
        <p:spPr>
          <a:xfrm>
            <a:off x="1597025" y="620688"/>
            <a:ext cx="7927200" cy="3600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gb891fdb15a_0_0"/>
          <p:cNvSpPr txBox="1"/>
          <p:nvPr/>
        </p:nvSpPr>
        <p:spPr>
          <a:xfrm>
            <a:off x="771848" y="908720"/>
            <a:ext cx="8538300" cy="30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noAutofit/>
          </a:bodyPr>
          <a:lstStyle/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언어적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특징</a:t>
            </a: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설치</a:t>
            </a: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에디터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종류</a:t>
            </a: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문법</a:t>
            </a: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endParaRPr lang="en-US"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in ROS</a:t>
            </a:r>
            <a:endParaRPr lang="en-US"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grpSp>
        <p:nvGrpSpPr>
          <p:cNvPr id="346" name="Google Shape;346;p20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347" name="Google Shape;347;p20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0"/>
            <p:cNvSpPr txBox="1"/>
            <p:nvPr/>
          </p:nvSpPr>
          <p:spPr>
            <a:xfrm>
              <a:off x="1134040" y="203835"/>
              <a:ext cx="4667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03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349" name="Google Shape;349;p20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350" name="Google Shape;350;p20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개발툴 종류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6496" y="1003218"/>
            <a:ext cx="1714739" cy="150516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0"/>
          <p:cNvSpPr txBox="1"/>
          <p:nvPr/>
        </p:nvSpPr>
        <p:spPr>
          <a:xfrm>
            <a:off x="237644" y="2803418"/>
            <a:ext cx="20724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Pycharm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0"/>
          <p:cNvSpPr txBox="1"/>
          <p:nvPr/>
        </p:nvSpPr>
        <p:spPr>
          <a:xfrm>
            <a:off x="2504728" y="764704"/>
            <a:ext cx="7163628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전문 에디터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쉬운 프로젝트 및 가상환경 생성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편리한 가상환경 및 인터프리터 관리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편리한 모듈(라이브러리) 관리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큰 규모의 프로젝트(ex. Django 웹프레임워크) 작업 용이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그만큼 프로그램이 무겁다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20"/>
          <p:cNvPicPr preferRelativeResize="0"/>
          <p:nvPr/>
        </p:nvPicPr>
        <p:blipFill rotWithShape="1">
          <a:blip r:embed="rId4">
            <a:alphaModFix/>
          </a:blip>
          <a:srcRect r="1287" b="60202"/>
          <a:stretch/>
        </p:blipFill>
        <p:spPr>
          <a:xfrm>
            <a:off x="416496" y="3933056"/>
            <a:ext cx="9251860" cy="2668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1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grpSp>
        <p:nvGrpSpPr>
          <p:cNvPr id="361" name="Google Shape;361;p21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362" name="Google Shape;362;p21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1"/>
            <p:cNvSpPr txBox="1"/>
            <p:nvPr/>
          </p:nvSpPr>
          <p:spPr>
            <a:xfrm>
              <a:off x="1134040" y="203835"/>
              <a:ext cx="4667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03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364" name="Google Shape;364;p21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365" name="Google Shape;365;p21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개발툴 종류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1"/>
          <p:cNvSpPr txBox="1"/>
          <p:nvPr/>
        </p:nvSpPr>
        <p:spPr>
          <a:xfrm>
            <a:off x="237644" y="2803418"/>
            <a:ext cx="207244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 Studio 2019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883" y="712655"/>
            <a:ext cx="2029108" cy="1981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23538" y="1242355"/>
            <a:ext cx="6487161" cy="4373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grpSp>
        <p:nvGrpSpPr>
          <p:cNvPr id="375" name="Google Shape;375;p22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376" name="Google Shape;376;p22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2"/>
            <p:cNvSpPr txBox="1"/>
            <p:nvPr/>
          </p:nvSpPr>
          <p:spPr>
            <a:xfrm>
              <a:off x="1134040" y="203835"/>
              <a:ext cx="4667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03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378" name="Google Shape;378;p22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379" name="Google Shape;379;p22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개발툴 종류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2"/>
          <p:cNvSpPr txBox="1"/>
          <p:nvPr/>
        </p:nvSpPr>
        <p:spPr>
          <a:xfrm>
            <a:off x="237644" y="2803418"/>
            <a:ext cx="207244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 Studio 2019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2"/>
          <p:cNvSpPr txBox="1"/>
          <p:nvPr/>
        </p:nvSpPr>
        <p:spPr>
          <a:xfrm>
            <a:off x="2504728" y="764704"/>
            <a:ext cx="7163628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개발툴로 유명한 Visual Studio 에서 제공하는 기능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Pycharm과 같이 편리하고 다양한 기능 보유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Pycharm보다 가벼움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한글 입력이 불안정함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883" y="712655"/>
            <a:ext cx="2029108" cy="1981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7090" y="3486308"/>
            <a:ext cx="8277225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3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grpSp>
        <p:nvGrpSpPr>
          <p:cNvPr id="390" name="Google Shape;390;p23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391" name="Google Shape;391;p23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3"/>
            <p:cNvSpPr txBox="1"/>
            <p:nvPr/>
          </p:nvSpPr>
          <p:spPr>
            <a:xfrm>
              <a:off x="1134040" y="203835"/>
              <a:ext cx="4667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03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393" name="Google Shape;393;p23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394" name="Google Shape;394;p23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개발툴 종류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096" y="1053290"/>
            <a:ext cx="1412776" cy="141277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3"/>
          <p:cNvSpPr txBox="1"/>
          <p:nvPr/>
        </p:nvSpPr>
        <p:spPr>
          <a:xfrm>
            <a:off x="216263" y="2843644"/>
            <a:ext cx="207244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 Studio Code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9600" y="1218428"/>
            <a:ext cx="6396384" cy="4421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4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grpSp>
        <p:nvGrpSpPr>
          <p:cNvPr id="404" name="Google Shape;404;p24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405" name="Google Shape;405;p24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4"/>
            <p:cNvSpPr txBox="1"/>
            <p:nvPr/>
          </p:nvSpPr>
          <p:spPr>
            <a:xfrm>
              <a:off x="1134040" y="203835"/>
              <a:ext cx="4667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03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407" name="Google Shape;407;p24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408" name="Google Shape;408;p24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개발툴 종류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4"/>
          <p:cNvSpPr txBox="1"/>
          <p:nvPr/>
        </p:nvSpPr>
        <p:spPr>
          <a:xfrm>
            <a:off x="2504728" y="764704"/>
            <a:ext cx="7163628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Atom, Sublime Text과 같은 스타일의 에디터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상당히 가벼움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EXTENSION만 설치하면 다른 개발툴에 있는 거의 모든 기능 사용 가능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가상환경이나 패키지 관리가 편하지 않음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모듈(라이브러리)를 수동으로 해줘야함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096" y="1053290"/>
            <a:ext cx="1412776" cy="1412776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4"/>
          <p:cNvSpPr txBox="1"/>
          <p:nvPr/>
        </p:nvSpPr>
        <p:spPr>
          <a:xfrm>
            <a:off x="216263" y="2843644"/>
            <a:ext cx="207244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 Studio Code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p24"/>
          <p:cNvPicPr preferRelativeResize="0"/>
          <p:nvPr/>
        </p:nvPicPr>
        <p:blipFill rotWithShape="1">
          <a:blip r:embed="rId4">
            <a:alphaModFix/>
          </a:blip>
          <a:srcRect b="43793"/>
          <a:stretch/>
        </p:blipFill>
        <p:spPr>
          <a:xfrm>
            <a:off x="272480" y="3610059"/>
            <a:ext cx="7896225" cy="3067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5"/>
          <p:cNvSpPr/>
          <p:nvPr/>
        </p:nvSpPr>
        <p:spPr>
          <a:xfrm>
            <a:off x="1293495" y="1257807"/>
            <a:ext cx="3960495" cy="3960495"/>
          </a:xfrm>
          <a:prstGeom prst="rect">
            <a:avLst/>
          </a:prstGeom>
          <a:solidFill>
            <a:srgbClr val="0F243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5"/>
          <p:cNvSpPr txBox="1"/>
          <p:nvPr/>
        </p:nvSpPr>
        <p:spPr>
          <a:xfrm>
            <a:off x="1293495" y="4349115"/>
            <a:ext cx="393446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문법</a:t>
            </a:r>
            <a:endParaRPr sz="1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0" name="Google Shape;420;p25"/>
          <p:cNvSpPr txBox="1"/>
          <p:nvPr/>
        </p:nvSpPr>
        <p:spPr>
          <a:xfrm>
            <a:off x="1288415" y="1412875"/>
            <a:ext cx="2448560" cy="1861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n-US" sz="1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11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1" name="Google Shape;421;p25"/>
          <p:cNvCxnSpPr/>
          <p:nvPr/>
        </p:nvCxnSpPr>
        <p:spPr>
          <a:xfrm>
            <a:off x="1779905" y="3012440"/>
            <a:ext cx="345821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2" name="Google Shape;422;p25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grpSp>
        <p:nvGrpSpPr>
          <p:cNvPr id="429" name="Google Shape;429;p26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430" name="Google Shape;430;p26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6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432" name="Google Shape;432;p26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433" name="Google Shape;433;p26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용어 정리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6"/>
          <p:cNvSpPr txBox="1"/>
          <p:nvPr/>
        </p:nvSpPr>
        <p:spPr>
          <a:xfrm>
            <a:off x="344488" y="1228402"/>
            <a:ext cx="9217024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변수 : 어떠한 값 혹은 객체를 담을 수 있는 물리적 공간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문자열 : 복수의 문자로 이루어진 연속된 문자(문장)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배열 : 동일한 자료형이 순차적인 주소에 저장된 구조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캐스팅(형변환) : 특정 자료형을 다른 자료형으로 바꿔주는 작업</a:t>
            </a:r>
            <a:b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float, int, str, hex, oct, bin, ord, chr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7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grpSp>
        <p:nvGrpSpPr>
          <p:cNvPr id="441" name="Google Shape;441;p27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442" name="Google Shape;442;p27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7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444" name="Google Shape;444;p27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445" name="Google Shape;445;p27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많이 쓰는 내장함수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7"/>
          <p:cNvSpPr txBox="1"/>
          <p:nvPr/>
        </p:nvSpPr>
        <p:spPr>
          <a:xfrm>
            <a:off x="344488" y="1074517"/>
            <a:ext cx="9217024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print(문자열 혹은 변수)</a:t>
            </a:r>
            <a:b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괄호안에 있는 문자 혹은 변수의 값을 출력해주는 함수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input(문자열)</a:t>
            </a:r>
            <a:b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키보드로 입력한 값을 반환하는 함수</a:t>
            </a:r>
            <a:b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(문자열은 없어도 실행 가능)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len(문자열 혹은 배열)</a:t>
            </a:r>
            <a:b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문자열 혹은 배열의 길이를 알려주는 함수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type(변수)</a:t>
            </a:r>
            <a:b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변수의 타입(자료형)을 알려주는 함수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id(변수)</a:t>
            </a:r>
            <a:b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변수의 프로그램상의 id(주소값 등)을 알려주는 함수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8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grpSp>
        <p:nvGrpSpPr>
          <p:cNvPr id="452" name="Google Shape;452;p28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453" name="Google Shape;453;p28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8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455" name="Google Shape;455;p28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456" name="Google Shape;456;p28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기본문법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8"/>
          <p:cNvSpPr txBox="1"/>
          <p:nvPr/>
        </p:nvSpPr>
        <p:spPr>
          <a:xfrm>
            <a:off x="250149" y="1659285"/>
            <a:ext cx="9289032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자료형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제어문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함수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9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grpSp>
        <p:nvGrpSpPr>
          <p:cNvPr id="464" name="Google Shape;464;p29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465" name="Google Shape;465;p29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9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467" name="Google Shape;467;p29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468" name="Google Shape;468;p29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기본문법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9"/>
          <p:cNvSpPr txBox="1"/>
          <p:nvPr/>
        </p:nvSpPr>
        <p:spPr>
          <a:xfrm>
            <a:off x="250149" y="1659285"/>
            <a:ext cx="9289032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자료형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제어문</a:t>
            </a:r>
            <a:endParaRPr sz="320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함수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/>
          <p:nvPr/>
        </p:nvSpPr>
        <p:spPr>
          <a:xfrm>
            <a:off x="0" y="222185"/>
            <a:ext cx="1567180" cy="400685"/>
          </a:xfrm>
          <a:prstGeom prst="rect">
            <a:avLst/>
          </a:prstGeom>
          <a:solidFill>
            <a:srgbClr val="0F243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74119" y="222185"/>
            <a:ext cx="14157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교육목적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cxnSp>
        <p:nvCxnSpPr>
          <p:cNvPr id="135" name="Google Shape;135;p3"/>
          <p:cNvCxnSpPr/>
          <p:nvPr/>
        </p:nvCxnSpPr>
        <p:spPr>
          <a:xfrm>
            <a:off x="1597025" y="620688"/>
            <a:ext cx="7927082" cy="3452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6" name="Google Shape;136;p3"/>
          <p:cNvSpPr txBox="1"/>
          <p:nvPr/>
        </p:nvSpPr>
        <p:spPr>
          <a:xfrm>
            <a:off x="771848" y="908720"/>
            <a:ext cx="8429624" cy="1226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Python의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특징을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이해하고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클래스를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이해함으로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객체지향적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프로그래밍을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수행한다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0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grpSp>
        <p:nvGrpSpPr>
          <p:cNvPr id="476" name="Google Shape;476;p30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477" name="Google Shape;477;p30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0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479" name="Google Shape;479;p30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480" name="Google Shape;480;p30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0"/>
          <p:cNvSpPr txBox="1"/>
          <p:nvPr/>
        </p:nvSpPr>
        <p:spPr>
          <a:xfrm>
            <a:off x="200472" y="980728"/>
            <a:ext cx="4752528" cy="34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숫자형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문자열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리스트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튜플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딕셔너리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집합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1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grpSp>
        <p:nvGrpSpPr>
          <p:cNvPr id="488" name="Google Shape;488;p31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489" name="Google Shape;489;p31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1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491" name="Google Shape;491;p31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492" name="Google Shape;492;p31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1"/>
          <p:cNvSpPr txBox="1"/>
          <p:nvPr/>
        </p:nvSpPr>
        <p:spPr>
          <a:xfrm>
            <a:off x="200472" y="980728"/>
            <a:ext cx="475252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숫자형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4" name="Google Shape;49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552" y="1761676"/>
            <a:ext cx="2401674" cy="3611539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31"/>
          <p:cNvSpPr txBox="1"/>
          <p:nvPr/>
        </p:nvSpPr>
        <p:spPr>
          <a:xfrm>
            <a:off x="3224808" y="1761677"/>
            <a:ext cx="504056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정수형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실수형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16진수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 8진수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2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grpSp>
        <p:nvGrpSpPr>
          <p:cNvPr id="502" name="Google Shape;502;p32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503" name="Google Shape;503;p32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2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505" name="Google Shape;505;p32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506" name="Google Shape;506;p32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32"/>
          <p:cNvSpPr txBox="1"/>
          <p:nvPr/>
        </p:nvSpPr>
        <p:spPr>
          <a:xfrm>
            <a:off x="200472" y="980728"/>
            <a:ext cx="475252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숫자형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8" name="Google Shape;50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592" y="1736525"/>
            <a:ext cx="3822320" cy="357055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32"/>
          <p:cNvSpPr txBox="1"/>
          <p:nvPr/>
        </p:nvSpPr>
        <p:spPr>
          <a:xfrm>
            <a:off x="2648744" y="3068960"/>
            <a:ext cx="280831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// 2개는 몫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나머지 연산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3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grpSp>
        <p:nvGrpSpPr>
          <p:cNvPr id="516" name="Google Shape;516;p33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517" name="Google Shape;517;p33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3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519" name="Google Shape;519;p33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520" name="Google Shape;520;p33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33"/>
          <p:cNvSpPr txBox="1"/>
          <p:nvPr/>
        </p:nvSpPr>
        <p:spPr>
          <a:xfrm>
            <a:off x="200472" y="980728"/>
            <a:ext cx="475252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문자열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4488" y="1757046"/>
            <a:ext cx="3239296" cy="3760186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33"/>
          <p:cNvSpPr txBox="1"/>
          <p:nvPr/>
        </p:nvSpPr>
        <p:spPr>
          <a:xfrm>
            <a:off x="3656856" y="1757046"/>
            <a:ext cx="5904656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※슬라이싱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대괄호를 이용하여 문자열을 자를 수 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Text[ i: j ] =&gt; i 이상 j 미만의 요소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Text[ I : ] =&gt; i부터 끝까지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Text[ : j ] =&gt; 처음부터 j 미만까지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Text[-1] =&gt; 맨 끝 요소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grpSp>
        <p:nvGrpSpPr>
          <p:cNvPr id="530" name="Google Shape;530;p34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531" name="Google Shape;531;p34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4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533" name="Google Shape;533;p34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534" name="Google Shape;534;p34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34"/>
          <p:cNvSpPr txBox="1"/>
          <p:nvPr/>
        </p:nvSpPr>
        <p:spPr>
          <a:xfrm>
            <a:off x="200472" y="980728"/>
            <a:ext cx="4752528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문자열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문자열끼리 합연산이 가능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*을 이용하여 n회 반복 출력도 가능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6" name="Google Shape;53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890" y="1484784"/>
            <a:ext cx="1781424" cy="3029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03424" y="3561987"/>
            <a:ext cx="1584176" cy="1056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5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grpSp>
        <p:nvGrpSpPr>
          <p:cNvPr id="544" name="Google Shape;544;p35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545" name="Google Shape;545;p35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5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547" name="Google Shape;547;p35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548" name="Google Shape;548;p35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5"/>
          <p:cNvSpPr txBox="1"/>
          <p:nvPr/>
        </p:nvSpPr>
        <p:spPr>
          <a:xfrm>
            <a:off x="200472" y="980728"/>
            <a:ext cx="475252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문자열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0" name="Google Shape;55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890" y="1757046"/>
            <a:ext cx="4512118" cy="2121487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35"/>
          <p:cNvSpPr txBox="1"/>
          <p:nvPr/>
        </p:nvSpPr>
        <p:spPr>
          <a:xfrm>
            <a:off x="512890" y="4005064"/>
            <a:ext cx="8880220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문자열 내에 특정 변수의 값을 넣는 방법(문자열 포매팅)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“”.format()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“”안에 {0} {1} {2}과 같이 순서를 정한 뒤 ()안에 변수를 넣으면 왼쪽부터 순서대로 값이 반영됨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f’{}’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작은 따옴표 안에 문자열과 함께 원하는 위치에 {변수}를 입력하면 자동으로 반영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grpSp>
        <p:nvGrpSpPr>
          <p:cNvPr id="558" name="Google Shape;558;p36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559" name="Google Shape;559;p36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6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561" name="Google Shape;561;p36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562" name="Google Shape;562;p36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3" name="Google Shape;56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7125" y="1268760"/>
            <a:ext cx="8411749" cy="3143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8544" y="4561818"/>
            <a:ext cx="4359375" cy="1243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7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grpSp>
        <p:nvGrpSpPr>
          <p:cNvPr id="571" name="Google Shape;571;p37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572" name="Google Shape;572;p37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7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574" name="Google Shape;574;p37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575" name="Google Shape;575;p37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37"/>
          <p:cNvSpPr txBox="1"/>
          <p:nvPr/>
        </p:nvSpPr>
        <p:spPr>
          <a:xfrm>
            <a:off x="200472" y="980728"/>
            <a:ext cx="7992888" cy="5663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리스트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배열과 유사한 형태의 자료형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자료형을 하나의 리스트 안에 같이 취급할 수 있음</a:t>
            </a: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 = [1, ＇aa＇, 2.31, -12321, f＇{a} + - / 5’]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접근과 수정 그리고 삭제가 쉬움</a:t>
            </a: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 = [1, 2, 4]</a:t>
            </a: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arr[0] = 5</a:t>
            </a: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print(arr) # [5, 2, 4] 출력</a:t>
            </a: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arr[0] = [1, 2, 3]</a:t>
            </a: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print(arr) # [[1, 2, 3], 2, 4] 출력</a:t>
            </a: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 arr[0]</a:t>
            </a: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print(arr) # [2, 4] 출력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8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grpSp>
        <p:nvGrpSpPr>
          <p:cNvPr id="583" name="Google Shape;583;p38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584" name="Google Shape;584;p38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8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586" name="Google Shape;586;p38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587" name="Google Shape;587;p38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38"/>
          <p:cNvSpPr txBox="1"/>
          <p:nvPr/>
        </p:nvSpPr>
        <p:spPr>
          <a:xfrm>
            <a:off x="200472" y="980728"/>
            <a:ext cx="7992888" cy="5139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리스트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요소 추가</a:t>
            </a: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 = [1, 2, 3]</a:t>
            </a: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arr.append(4) # arr -&gt; [1, 2, 3, 4]</a:t>
            </a: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arr.append([5, 6]) # arr -&gt; [1, 2, 3, 4, [5, 6]]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요소 삭제</a:t>
            </a: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arr.pop() # arr -&gt; [1, 2] </a:t>
            </a: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arr.pop(1) # arr -&gt; [1]</a:t>
            </a: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list.pop(x) = x번째 요소 반환 및 삭제(x없이 공백일 시 맨 마지막 요소 삭제)</a:t>
            </a: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9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grpSp>
        <p:nvGrpSpPr>
          <p:cNvPr id="595" name="Google Shape;595;p39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596" name="Google Shape;596;p39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9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598" name="Google Shape;598;p39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599" name="Google Shape;599;p39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0" name="Google Shape;600;p39"/>
          <p:cNvGraphicFramePr/>
          <p:nvPr/>
        </p:nvGraphicFramePr>
        <p:xfrm>
          <a:off x="773810" y="122766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{CBE5D22B-DC4B-4AD3-B864-3EDF65062EEA}</a:tableStyleId>
              </a:tblPr>
              <a:tblGrid>
                <a:gridCol w="80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05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1" name="Google Shape;601;p39"/>
          <p:cNvSpPr txBox="1"/>
          <p:nvPr/>
        </p:nvSpPr>
        <p:spPr>
          <a:xfrm>
            <a:off x="773810" y="2636912"/>
            <a:ext cx="80676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리스트 메모리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39"/>
          <p:cNvSpPr txBox="1"/>
          <p:nvPr/>
        </p:nvSpPr>
        <p:spPr>
          <a:xfrm>
            <a:off x="773810" y="2204864"/>
            <a:ext cx="80676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0          1          2          3           4         5          6          7          8          9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/>
          <p:nvPr/>
        </p:nvSpPr>
        <p:spPr>
          <a:xfrm>
            <a:off x="1293495" y="1257807"/>
            <a:ext cx="3960495" cy="3960495"/>
          </a:xfrm>
          <a:prstGeom prst="rect">
            <a:avLst/>
          </a:prstGeom>
          <a:solidFill>
            <a:srgbClr val="0F243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1293495" y="4349115"/>
            <a:ext cx="393446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언어적 특징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1288415" y="1412875"/>
            <a:ext cx="2448560" cy="1861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n-US" sz="1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1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4"/>
          <p:cNvCxnSpPr/>
          <p:nvPr/>
        </p:nvCxnSpPr>
        <p:spPr>
          <a:xfrm>
            <a:off x="1779905" y="3012440"/>
            <a:ext cx="345821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6" name="Google Shape;146;p4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0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grpSp>
        <p:nvGrpSpPr>
          <p:cNvPr id="609" name="Google Shape;609;p40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610" name="Google Shape;610;p40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40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612" name="Google Shape;612;p40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613" name="Google Shape;613;p40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4" name="Google Shape;614;p40"/>
          <p:cNvGraphicFramePr/>
          <p:nvPr/>
        </p:nvGraphicFramePr>
        <p:xfrm>
          <a:off x="773810" y="122766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{CBE5D22B-DC4B-4AD3-B864-3EDF65062EEA}</a:tableStyleId>
              </a:tblPr>
              <a:tblGrid>
                <a:gridCol w="80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05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" name="Google Shape;615;p40"/>
          <p:cNvSpPr txBox="1"/>
          <p:nvPr/>
        </p:nvSpPr>
        <p:spPr>
          <a:xfrm>
            <a:off x="773810" y="3131676"/>
            <a:ext cx="80676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 = [1, 2, 3]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1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grpSp>
        <p:nvGrpSpPr>
          <p:cNvPr id="622" name="Google Shape;622;p41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623" name="Google Shape;623;p41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41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625" name="Google Shape;625;p41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626" name="Google Shape;626;p41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27" name="Google Shape;627;p41"/>
          <p:cNvGraphicFramePr/>
          <p:nvPr/>
        </p:nvGraphicFramePr>
        <p:xfrm>
          <a:off x="773810" y="122766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{CBE5D22B-DC4B-4AD3-B864-3EDF65062EEA}</a:tableStyleId>
              </a:tblPr>
              <a:tblGrid>
                <a:gridCol w="80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05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/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/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/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8" name="Google Shape;628;p41"/>
          <p:cNvSpPr txBox="1"/>
          <p:nvPr/>
        </p:nvSpPr>
        <p:spPr>
          <a:xfrm>
            <a:off x="773810" y="3131676"/>
            <a:ext cx="806762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 = [1, 2, 3]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arr.append(5)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2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grpSp>
        <p:nvGrpSpPr>
          <p:cNvPr id="635" name="Google Shape;635;p42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636" name="Google Shape;636;p42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42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638" name="Google Shape;638;p42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639" name="Google Shape;639;p42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40" name="Google Shape;640;p42"/>
          <p:cNvGraphicFramePr/>
          <p:nvPr/>
        </p:nvGraphicFramePr>
        <p:xfrm>
          <a:off x="773810" y="122766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{CBE5D22B-DC4B-4AD3-B864-3EDF65062EEA}</a:tableStyleId>
              </a:tblPr>
              <a:tblGrid>
                <a:gridCol w="80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05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/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/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/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1" name="Google Shape;641;p42"/>
          <p:cNvSpPr txBox="1"/>
          <p:nvPr/>
        </p:nvSpPr>
        <p:spPr>
          <a:xfrm>
            <a:off x="773810" y="3131676"/>
            <a:ext cx="806762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 = [1, 2, 3]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arr.append(5)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arr.append(7)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3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grpSp>
        <p:nvGrpSpPr>
          <p:cNvPr id="648" name="Google Shape;648;p43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649" name="Google Shape;649;p43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43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651" name="Google Shape;651;p43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652" name="Google Shape;652;p43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53" name="Google Shape;653;p43"/>
          <p:cNvGraphicFramePr/>
          <p:nvPr/>
        </p:nvGraphicFramePr>
        <p:xfrm>
          <a:off x="773810" y="122766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{CBE5D22B-DC4B-4AD3-B864-3EDF65062EEA}</a:tableStyleId>
              </a:tblPr>
              <a:tblGrid>
                <a:gridCol w="80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05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/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/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/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4" name="Google Shape;654;p43"/>
          <p:cNvSpPr txBox="1"/>
          <p:nvPr/>
        </p:nvSpPr>
        <p:spPr>
          <a:xfrm>
            <a:off x="773810" y="3131676"/>
            <a:ext cx="806762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 = [1, 2, 3]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arr.append(5)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arr.append(7)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arr.pop()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4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grpSp>
        <p:nvGrpSpPr>
          <p:cNvPr id="661" name="Google Shape;661;p44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662" name="Google Shape;662;p44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44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664" name="Google Shape;664;p44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665" name="Google Shape;665;p44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66" name="Google Shape;666;p44"/>
          <p:cNvGraphicFramePr/>
          <p:nvPr/>
        </p:nvGraphicFramePr>
        <p:xfrm>
          <a:off x="773810" y="122766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{CBE5D22B-DC4B-4AD3-B864-3EDF65062EEA}</a:tableStyleId>
              </a:tblPr>
              <a:tblGrid>
                <a:gridCol w="80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05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/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/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7" name="Google Shape;667;p44"/>
          <p:cNvSpPr txBox="1"/>
          <p:nvPr/>
        </p:nvSpPr>
        <p:spPr>
          <a:xfrm>
            <a:off x="773810" y="3131676"/>
            <a:ext cx="806762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 = [1, 2, 3]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arr.append(5)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arr.append(7)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arr.pop()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arr.pop(1)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5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grpSp>
        <p:nvGrpSpPr>
          <p:cNvPr id="674" name="Google Shape;674;p45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675" name="Google Shape;675;p45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45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677" name="Google Shape;677;p45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678" name="Google Shape;678;p45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79" name="Google Shape;679;p45"/>
          <p:cNvGraphicFramePr/>
          <p:nvPr/>
        </p:nvGraphicFramePr>
        <p:xfrm>
          <a:off x="773810" y="122766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{CBE5D22B-DC4B-4AD3-B864-3EDF65062EEA}</a:tableStyleId>
              </a:tblPr>
              <a:tblGrid>
                <a:gridCol w="80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6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05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/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/>
                    </a:p>
                  </a:txBody>
                  <a:tcPr marL="91450" marR="91450" marT="45725" marB="4572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/>
                    </a:p>
                  </a:txBody>
                  <a:tcPr marL="91450" marR="91450" marT="45725" marB="4572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0" name="Google Shape;680;p45"/>
          <p:cNvSpPr txBox="1"/>
          <p:nvPr/>
        </p:nvSpPr>
        <p:spPr>
          <a:xfrm>
            <a:off x="773810" y="3131676"/>
            <a:ext cx="806762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 = [1, 2, 3]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arr.append(5)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arr.append(7)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arr.pop()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arr.pop(1)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grpSp>
        <p:nvGrpSpPr>
          <p:cNvPr id="687" name="Google Shape;687;p46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688" name="Google Shape;688;p46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46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690" name="Google Shape;690;p46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691" name="Google Shape;691;p46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2" name="Google Shape;692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544" y="980728"/>
            <a:ext cx="3248478" cy="4248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6960" y="5380437"/>
            <a:ext cx="4369185" cy="1273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7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grpSp>
        <p:nvGrpSpPr>
          <p:cNvPr id="700" name="Google Shape;700;p47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701" name="Google Shape;701;p47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47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703" name="Google Shape;703;p47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704" name="Google Shape;704;p47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47"/>
          <p:cNvSpPr txBox="1"/>
          <p:nvPr/>
        </p:nvSpPr>
        <p:spPr>
          <a:xfrm>
            <a:off x="200472" y="980728"/>
            <a:ext cx="7992888" cy="390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튜플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기본적인 성질은 리스트와 동일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수정이 가능한 리스트와 달리 한번 선언되면 수정 불가</a:t>
            </a: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하지만, 튜플을 이용한 연산은 가능</a:t>
            </a: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tarr = (1, 2, 3) # 리스트의 []와 달리 ()로 감싸주면 튜플</a:t>
            </a: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print(tarr * 3) # (1, 2, 3, 1, 2, 3, 1, 2, 3) 출력</a:t>
            </a: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변하면 안되는 값에 튜플을 많이 이용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8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grpSp>
        <p:nvGrpSpPr>
          <p:cNvPr id="712" name="Google Shape;712;p48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713" name="Google Shape;713;p48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48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715" name="Google Shape;715;p48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716" name="Google Shape;716;p48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48"/>
          <p:cNvSpPr txBox="1"/>
          <p:nvPr/>
        </p:nvSpPr>
        <p:spPr>
          <a:xfrm>
            <a:off x="200472" y="980728"/>
            <a:ext cx="7992888" cy="489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딕셔너리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이름처럼 사전적인 자료형, {key: value}처럼 한쌍으로 표현</a:t>
            </a: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아래와 같이 선언</a:t>
            </a: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male = {‘name’ : ‘foo’, ‘phone’:’010xxxxxxxx’, ‘birth’:’0621’}</a:t>
            </a: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print(male[‘name’]) # foo 출력</a:t>
            </a: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요소 추가</a:t>
            </a: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male[‘age’] = 27</a:t>
            </a: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print(male[‘age’]) # 27 출력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요소 삭제</a:t>
            </a: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 a[Key]  =&gt; 해당 key를 지난 요소가 삭제됨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꼭 문자열이 아닌 숫자형 역시 Key와 Value로 사용 가능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8" name="Google Shape;71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2137" y="5153741"/>
            <a:ext cx="2962688" cy="743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2137" y="5984356"/>
            <a:ext cx="2045268" cy="402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9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grpSp>
        <p:nvGrpSpPr>
          <p:cNvPr id="726" name="Google Shape;726;p49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727" name="Google Shape;727;p49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49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729" name="Google Shape;729;p49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730" name="Google Shape;730;p49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1" name="Google Shape;731;p49"/>
          <p:cNvPicPr preferRelativeResize="0"/>
          <p:nvPr/>
        </p:nvPicPr>
        <p:blipFill rotWithShape="1">
          <a:blip r:embed="rId3">
            <a:alphaModFix/>
          </a:blip>
          <a:srcRect b="31283"/>
          <a:stretch/>
        </p:blipFill>
        <p:spPr>
          <a:xfrm>
            <a:off x="632520" y="692696"/>
            <a:ext cx="8411749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803" y="3141255"/>
            <a:ext cx="7925906" cy="30960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3" name="Google Shape;733;p49"/>
          <p:cNvCxnSpPr/>
          <p:nvPr/>
        </p:nvCxnSpPr>
        <p:spPr>
          <a:xfrm>
            <a:off x="560512" y="2941112"/>
            <a:ext cx="8712968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/>
          <p:nvPr/>
        </p:nvSpPr>
        <p:spPr>
          <a:xfrm>
            <a:off x="0" y="222185"/>
            <a:ext cx="3008784" cy="400685"/>
          </a:xfrm>
          <a:prstGeom prst="rect">
            <a:avLst/>
          </a:prstGeom>
          <a:solidFill>
            <a:srgbClr val="0F243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 언어적 특징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cxnSp>
        <p:nvCxnSpPr>
          <p:cNvPr id="154" name="Google Shape;154;p5"/>
          <p:cNvCxnSpPr/>
          <p:nvPr/>
        </p:nvCxnSpPr>
        <p:spPr>
          <a:xfrm>
            <a:off x="1597025" y="620688"/>
            <a:ext cx="7927082" cy="3452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5" name="Google Shape;15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480" y="1085848"/>
            <a:ext cx="3872880" cy="114758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5"/>
          <p:cNvSpPr txBox="1"/>
          <p:nvPr/>
        </p:nvSpPr>
        <p:spPr>
          <a:xfrm>
            <a:off x="200472" y="2420888"/>
            <a:ext cx="9323635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1991년 귀도 반 로섬 제작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플랫폼 독립적 인터프리터 언어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객체지향 및 동적 타이핑 대화형 언어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2.x 버전과 3.x 버전이 있으나 2.x 버전은 작년부로 지원 종료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6579" y="949811"/>
            <a:ext cx="4847528" cy="1144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50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grpSp>
        <p:nvGrpSpPr>
          <p:cNvPr id="740" name="Google Shape;740;p50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741" name="Google Shape;741;p50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50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743" name="Google Shape;743;p50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744" name="Google Shape;744;p50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50"/>
          <p:cNvSpPr txBox="1"/>
          <p:nvPr/>
        </p:nvSpPr>
        <p:spPr>
          <a:xfrm>
            <a:off x="200472" y="980728"/>
            <a:ext cx="7992888" cy="390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집합(set)은 중복을 허용하지 않음</a:t>
            </a: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set(리스트 혹은 문자열) 같은 형식으로 선언</a:t>
            </a: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 = [1, 1, 2, 3, 4, 5, 6, 7]</a:t>
            </a: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sarr = set(arr) # [1, 2, 3, 4, 5, 6, 7] 중복 제거된 상태로 저장</a:t>
            </a: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print(sarr) # 실행마다 순서가 다르게 출력(순서 고정 x)</a:t>
            </a: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= “Hello”</a:t>
            </a: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sarr = set(text)</a:t>
            </a: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print(sarr) # {‘e’, ‘H’, ‘o’, ‘l’} 중복이 제거되고 불규칙한 순서로 출력</a:t>
            </a: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51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grpSp>
        <p:nvGrpSpPr>
          <p:cNvPr id="752" name="Google Shape;752;p51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753" name="Google Shape;753;p51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51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755" name="Google Shape;755;p51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756" name="Google Shape;756;p51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기본문법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51"/>
          <p:cNvSpPr txBox="1"/>
          <p:nvPr/>
        </p:nvSpPr>
        <p:spPr>
          <a:xfrm>
            <a:off x="250149" y="1659285"/>
            <a:ext cx="9289032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자료형</a:t>
            </a:r>
            <a:endParaRPr sz="320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제어문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함수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2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grpSp>
        <p:nvGrpSpPr>
          <p:cNvPr id="764" name="Google Shape;764;p52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765" name="Google Shape;765;p52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52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767" name="Google Shape;767;p52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768" name="Google Shape;768;p52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제어문</a:t>
            </a:r>
            <a:endParaRPr sz="2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9" name="Google Shape;769;p52"/>
          <p:cNvSpPr txBox="1"/>
          <p:nvPr/>
        </p:nvSpPr>
        <p:spPr>
          <a:xfrm>
            <a:off x="200472" y="980728"/>
            <a:ext cx="7992888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{조건식}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“만약 ~~ 한다면”을 표현하는 구문</a:t>
            </a: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조건식의 일치 유무(True/False)에 따라 내부 구문의 수행 여부를 결정해준다.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{변수} in {리스트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혹은 리스트와 같은 객체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무한히 반복하는 구문이 아닌 특정 횟수만 반복가능</a:t>
            </a: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range함수와 함께 많이 쓰이는 구문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{조건식}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조건식의 참/거짓에 따라 반복을 결정하는 구문</a:t>
            </a: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일부러 True를 주어 무한반복 시킬수도 있음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3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grpSp>
        <p:nvGrpSpPr>
          <p:cNvPr id="776" name="Google Shape;776;p53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777" name="Google Shape;777;p53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53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779" name="Google Shape;779;p53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780" name="Google Shape;780;p53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if문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81" name="Google Shape;781;p53"/>
          <p:cNvGraphicFramePr/>
          <p:nvPr/>
        </p:nvGraphicFramePr>
        <p:xfrm>
          <a:off x="2396433" y="90872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{CBE5D22B-DC4B-4AD3-B864-3EDF65062EEA}</a:tableStyleId>
              </a:tblPr>
              <a:tblGrid>
                <a:gridCol w="201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(기호) Y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&lt; Y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X가 Y보다 작다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&gt; Y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X가 Y보다 크다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== Y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X와 Y가 같다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!= Y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X와 Y는 다르다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&gt;= Y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X가 Y보다 크거나 같다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0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&lt;= Y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X가 Y보다 작거나 같다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54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grpSp>
        <p:nvGrpSpPr>
          <p:cNvPr id="788" name="Google Shape;788;p54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789" name="Google Shape;789;p54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54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791" name="Google Shape;791;p54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792" name="Google Shape;792;p54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if문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93" name="Google Shape;793;p54"/>
          <p:cNvGraphicFramePr/>
          <p:nvPr/>
        </p:nvGraphicFramePr>
        <p:xfrm>
          <a:off x="452501" y="90872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{CBE5D22B-DC4B-4AD3-B864-3EDF65062EEA}</a:tableStyleId>
              </a:tblPr>
              <a:tblGrid>
                <a:gridCol w="309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(기호) Y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or Y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혹은 Y 둘중 하나만 참이면 참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and Y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와 Y 둘다 참이어야 참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 X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X가 거짓이면 참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94" name="Google Shape;794;p54"/>
          <p:cNvGraphicFramePr/>
          <p:nvPr/>
        </p:nvGraphicFramePr>
        <p:xfrm>
          <a:off x="452501" y="350056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{CBE5D22B-DC4B-4AD3-B864-3EDF65062EEA}</a:tableStyleId>
              </a:tblPr>
              <a:tblGrid>
                <a:gridCol w="309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(기호) Y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in list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요소 X가 list, tuple 안에 있으면 참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in tuple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in String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문자 X가 문자열 안에 있으면 참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55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  <p:grpSp>
        <p:nvGrpSpPr>
          <p:cNvPr id="801" name="Google Shape;801;p55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802" name="Google Shape;802;p55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55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804" name="Google Shape;804;p55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805" name="Google Shape;805;p55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if문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55"/>
          <p:cNvSpPr txBox="1"/>
          <p:nvPr/>
        </p:nvSpPr>
        <p:spPr>
          <a:xfrm>
            <a:off x="2803332" y="1556792"/>
            <a:ext cx="6579601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 대신 is를 써서 두 변수의 일치 여부를 확인할 수 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어떤 구문이 실행될 필요가 없으면 pass를 생략 가능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7" name="Google Shape;807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7427" y="1018912"/>
            <a:ext cx="1724266" cy="5258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5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  <p:grpSp>
        <p:nvGrpSpPr>
          <p:cNvPr id="814" name="Google Shape;814;p56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815" name="Google Shape;815;p56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56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817" name="Google Shape;817;p56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818" name="Google Shape;818;p56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if문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9" name="Google Shape;819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6496" y="966470"/>
            <a:ext cx="5325218" cy="4887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" name="Google Shape;820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3216" y="1196752"/>
            <a:ext cx="4192312" cy="1116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57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  <p:grpSp>
        <p:nvGrpSpPr>
          <p:cNvPr id="827" name="Google Shape;827;p57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828" name="Google Shape;828;p57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57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830" name="Google Shape;830;p57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831" name="Google Shape;831;p57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57"/>
          <p:cNvSpPr txBox="1"/>
          <p:nvPr/>
        </p:nvSpPr>
        <p:spPr>
          <a:xfrm>
            <a:off x="200472" y="980728"/>
            <a:ext cx="7992888" cy="686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전형적인 for문</a:t>
            </a:r>
            <a:br>
              <a:rPr lang="en-US"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-US"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-US"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-US"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-US"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-US"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-US"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-US"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-US"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-US"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-US"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arr_list = [“one”, “two”, “three”]</a:t>
            </a:r>
            <a:br>
              <a:rPr lang="en-US"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for i in arr_list:</a:t>
            </a:r>
            <a:br>
              <a:rPr lang="en-US"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print(i)</a:t>
            </a:r>
            <a:br>
              <a:rPr lang="en-US"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-----------------------------------------</a:t>
            </a:r>
            <a:br>
              <a:rPr lang="en-US"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one</a:t>
            </a:r>
            <a:br>
              <a:rPr lang="en-US"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two</a:t>
            </a:r>
            <a:br>
              <a:rPr lang="en-US"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three</a:t>
            </a:r>
            <a:br>
              <a:rPr lang="en-US"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endParaRPr sz="14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3" name="Google Shape;833;p57"/>
          <p:cNvSpPr txBox="1"/>
          <p:nvPr/>
        </p:nvSpPr>
        <p:spPr>
          <a:xfrm>
            <a:off x="-231576" y="1806944"/>
            <a:ext cx="10369152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for {변수} in 리스트</a:t>
            </a:r>
            <a:endParaRPr sz="14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4" name="Google Shape;834;p57"/>
          <p:cNvSpPr/>
          <p:nvPr/>
        </p:nvSpPr>
        <p:spPr>
          <a:xfrm>
            <a:off x="6219163" y="1874008"/>
            <a:ext cx="3053520" cy="115212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57"/>
          <p:cNvSpPr/>
          <p:nvPr/>
        </p:nvSpPr>
        <p:spPr>
          <a:xfrm>
            <a:off x="2648744" y="1988840"/>
            <a:ext cx="1944216" cy="103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6" name="Google Shape;836;p57"/>
          <p:cNvCxnSpPr>
            <a:stCxn id="834" idx="2"/>
            <a:endCxn id="835" idx="2"/>
          </p:cNvCxnSpPr>
          <p:nvPr/>
        </p:nvCxnSpPr>
        <p:spPr>
          <a:xfrm rot="5400000">
            <a:off x="5683123" y="963936"/>
            <a:ext cx="600" cy="4125000"/>
          </a:xfrm>
          <a:prstGeom prst="bentConnector3">
            <a:avLst>
              <a:gd name="adj1" fmla="val 37041750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37" name="Google Shape;837;p57"/>
          <p:cNvSpPr txBox="1"/>
          <p:nvPr/>
        </p:nvSpPr>
        <p:spPr>
          <a:xfrm>
            <a:off x="3000542" y="3436567"/>
            <a:ext cx="54726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반복 실행시마다 리스트(혹은 튜플이나 문자열)의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요소가 하나씩 변수에 들어가면서 실행</a:t>
            </a:r>
            <a:endParaRPr sz="14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58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  <p:grpSp>
        <p:nvGrpSpPr>
          <p:cNvPr id="844" name="Google Shape;844;p58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845" name="Google Shape;845;p58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58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847" name="Google Shape;847;p58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848" name="Google Shape;848;p58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58"/>
          <p:cNvSpPr/>
          <p:nvPr/>
        </p:nvSpPr>
        <p:spPr>
          <a:xfrm>
            <a:off x="2648744" y="1988840"/>
            <a:ext cx="1944216" cy="103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0" name="Google Shape;850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552" y="1340768"/>
            <a:ext cx="6045071" cy="1656184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58"/>
          <p:cNvSpPr/>
          <p:nvPr/>
        </p:nvSpPr>
        <p:spPr>
          <a:xfrm>
            <a:off x="2504728" y="1372706"/>
            <a:ext cx="288032" cy="40011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2" name="Google Shape;852;p58"/>
          <p:cNvCxnSpPr>
            <a:stCxn id="851" idx="2"/>
          </p:cNvCxnSpPr>
          <p:nvPr/>
        </p:nvCxnSpPr>
        <p:spPr>
          <a:xfrm flipH="1">
            <a:off x="2072744" y="1772816"/>
            <a:ext cx="576000" cy="216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53" name="Google Shape;853;p58"/>
          <p:cNvSpPr txBox="1"/>
          <p:nvPr/>
        </p:nvSpPr>
        <p:spPr>
          <a:xfrm>
            <a:off x="920552" y="3212976"/>
            <a:ext cx="665436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출력&gt;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59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  <p:grpSp>
        <p:nvGrpSpPr>
          <p:cNvPr id="860" name="Google Shape;860;p59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861" name="Google Shape;861;p59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59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863" name="Google Shape;863;p59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864" name="Google Shape;864;p59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59"/>
          <p:cNvSpPr/>
          <p:nvPr/>
        </p:nvSpPr>
        <p:spPr>
          <a:xfrm>
            <a:off x="2648744" y="1988840"/>
            <a:ext cx="1944216" cy="103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6" name="Google Shape;866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552" y="1340768"/>
            <a:ext cx="6045071" cy="1656184"/>
          </a:xfrm>
          <a:prstGeom prst="rect">
            <a:avLst/>
          </a:prstGeom>
          <a:noFill/>
          <a:ln>
            <a:noFill/>
          </a:ln>
        </p:spPr>
      </p:pic>
      <p:sp>
        <p:nvSpPr>
          <p:cNvPr id="867" name="Google Shape;867;p59"/>
          <p:cNvSpPr/>
          <p:nvPr/>
        </p:nvSpPr>
        <p:spPr>
          <a:xfrm>
            <a:off x="3152800" y="1372706"/>
            <a:ext cx="288032" cy="40011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8" name="Google Shape;868;p59"/>
          <p:cNvCxnSpPr>
            <a:stCxn id="867" idx="2"/>
          </p:cNvCxnSpPr>
          <p:nvPr/>
        </p:nvCxnSpPr>
        <p:spPr>
          <a:xfrm flipH="1">
            <a:off x="2144816" y="1772816"/>
            <a:ext cx="1152000" cy="144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69" name="Google Shape;869;p59"/>
          <p:cNvSpPr txBox="1"/>
          <p:nvPr/>
        </p:nvSpPr>
        <p:spPr>
          <a:xfrm>
            <a:off x="920552" y="3212976"/>
            <a:ext cx="665436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출력&gt;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/>
          <p:nvPr/>
        </p:nvSpPr>
        <p:spPr>
          <a:xfrm>
            <a:off x="0" y="222185"/>
            <a:ext cx="3008784" cy="400685"/>
          </a:xfrm>
          <a:prstGeom prst="rect">
            <a:avLst/>
          </a:prstGeom>
          <a:solidFill>
            <a:srgbClr val="0F243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 언어적 특징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cxnSp>
        <p:nvCxnSpPr>
          <p:cNvPr id="165" name="Google Shape;165;p6"/>
          <p:cNvCxnSpPr/>
          <p:nvPr/>
        </p:nvCxnSpPr>
        <p:spPr>
          <a:xfrm>
            <a:off x="1597025" y="620688"/>
            <a:ext cx="7927082" cy="3452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6" name="Google Shape;166;p6"/>
          <p:cNvGrpSpPr/>
          <p:nvPr/>
        </p:nvGrpSpPr>
        <p:grpSpPr>
          <a:xfrm>
            <a:off x="303484" y="2178320"/>
            <a:ext cx="1749818" cy="3888175"/>
            <a:chOff x="272480" y="1208981"/>
            <a:chExt cx="1749818" cy="3888175"/>
          </a:xfrm>
        </p:grpSpPr>
        <p:sp>
          <p:nvSpPr>
            <p:cNvPr id="167" name="Google Shape;167;p6"/>
            <p:cNvSpPr/>
            <p:nvPr/>
          </p:nvSpPr>
          <p:spPr>
            <a:xfrm>
              <a:off x="272480" y="1208981"/>
              <a:ext cx="1728192" cy="400685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코 드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272480" y="1793822"/>
              <a:ext cx="1728192" cy="400685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코 드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294106" y="2378663"/>
              <a:ext cx="1728192" cy="400685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코 드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294106" y="2958115"/>
              <a:ext cx="1728192" cy="400685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코 드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294106" y="3537567"/>
              <a:ext cx="1728192" cy="400685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코 드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294106" y="4117019"/>
              <a:ext cx="1728192" cy="400685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코 드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294106" y="4696471"/>
              <a:ext cx="1728192" cy="400685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코 드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4" name="Google Shape;174;p6"/>
          <p:cNvPicPr preferRelativeResize="0"/>
          <p:nvPr/>
        </p:nvPicPr>
        <p:blipFill rotWithShape="1">
          <a:blip r:embed="rId3">
            <a:alphaModFix/>
          </a:blip>
          <a:srcRect l="12224" t="12432" r="67010" b="27140"/>
          <a:stretch/>
        </p:blipFill>
        <p:spPr>
          <a:xfrm>
            <a:off x="573220" y="786756"/>
            <a:ext cx="1188720" cy="116840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6"/>
          <p:cNvSpPr/>
          <p:nvPr/>
        </p:nvSpPr>
        <p:spPr>
          <a:xfrm>
            <a:off x="2189980" y="2134402"/>
            <a:ext cx="1106836" cy="444603"/>
          </a:xfrm>
          <a:prstGeom prst="rightBrace">
            <a:avLst>
              <a:gd name="adj1" fmla="val 11168"/>
              <a:gd name="adj2" fmla="val 5325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3512840" y="2047501"/>
            <a:ext cx="2232248" cy="61840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인터프리터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5889104" y="2264059"/>
            <a:ext cx="1224136" cy="1783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7257256" y="2117340"/>
            <a:ext cx="172819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실행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60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  <p:grpSp>
        <p:nvGrpSpPr>
          <p:cNvPr id="876" name="Google Shape;876;p60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877" name="Google Shape;877;p60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60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879" name="Google Shape;879;p60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880" name="Google Shape;880;p60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60"/>
          <p:cNvSpPr/>
          <p:nvPr/>
        </p:nvSpPr>
        <p:spPr>
          <a:xfrm>
            <a:off x="2648744" y="1988840"/>
            <a:ext cx="1944216" cy="103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2" name="Google Shape;882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552" y="1340768"/>
            <a:ext cx="6045071" cy="1656184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Google Shape;883;p60"/>
          <p:cNvSpPr/>
          <p:nvPr/>
        </p:nvSpPr>
        <p:spPr>
          <a:xfrm>
            <a:off x="6402125" y="1372706"/>
            <a:ext cx="288032" cy="40011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4" name="Google Shape;884;p60"/>
          <p:cNvCxnSpPr>
            <a:stCxn id="883" idx="2"/>
          </p:cNvCxnSpPr>
          <p:nvPr/>
        </p:nvCxnSpPr>
        <p:spPr>
          <a:xfrm flipH="1">
            <a:off x="2144541" y="1772816"/>
            <a:ext cx="4401600" cy="216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85" name="Google Shape;885;p60"/>
          <p:cNvSpPr txBox="1"/>
          <p:nvPr/>
        </p:nvSpPr>
        <p:spPr>
          <a:xfrm>
            <a:off x="920552" y="3212976"/>
            <a:ext cx="665436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출력&gt;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61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  <p:grpSp>
        <p:nvGrpSpPr>
          <p:cNvPr id="892" name="Google Shape;892;p61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893" name="Google Shape;893;p61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61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895" name="Google Shape;895;p61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896" name="Google Shape;896;p61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61"/>
          <p:cNvSpPr txBox="1"/>
          <p:nvPr/>
        </p:nvSpPr>
        <p:spPr>
          <a:xfrm>
            <a:off x="200472" y="980728"/>
            <a:ext cx="7992888" cy="501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for문과 많이 사용되는 range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시작 번호(A 이상)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= 끝 번호(B 미만)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= 스텝(필수x)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range(0, 10) &gt;&gt; 0 ~ 9까지 들어있는 list 반환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range(0, 11, 2) &gt;&gt; 0, 2, 4, 6, 8, 10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61"/>
          <p:cNvSpPr txBox="1"/>
          <p:nvPr/>
        </p:nvSpPr>
        <p:spPr>
          <a:xfrm>
            <a:off x="-231576" y="1806944"/>
            <a:ext cx="10369152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range(A, B, C)</a:t>
            </a:r>
            <a:endParaRPr sz="8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62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  <p:grpSp>
        <p:nvGrpSpPr>
          <p:cNvPr id="905" name="Google Shape;905;p62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906" name="Google Shape;906;p62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62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908" name="Google Shape;908;p62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909" name="Google Shape;909;p62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0" name="Google Shape;910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448" y="1952836"/>
            <a:ext cx="5811913" cy="2952328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62"/>
          <p:cNvSpPr txBox="1"/>
          <p:nvPr/>
        </p:nvSpPr>
        <p:spPr>
          <a:xfrm>
            <a:off x="855024" y="1290449"/>
            <a:ext cx="673246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1~7까지 출력하는 for문(range 사용 유무 비교)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3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  <p:grpSp>
        <p:nvGrpSpPr>
          <p:cNvPr id="918" name="Google Shape;918;p63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919" name="Google Shape;919;p63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63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921" name="Google Shape;921;p63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922" name="Google Shape;922;p63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3" name="Google Shape;923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970" y="5084029"/>
            <a:ext cx="3130265" cy="400110"/>
          </a:xfrm>
          <a:prstGeom prst="rect">
            <a:avLst/>
          </a:prstGeom>
          <a:noFill/>
          <a:ln>
            <a:noFill/>
          </a:ln>
        </p:spPr>
      </p:pic>
      <p:sp>
        <p:nvSpPr>
          <p:cNvPr id="924" name="Google Shape;924;p63"/>
          <p:cNvSpPr txBox="1"/>
          <p:nvPr/>
        </p:nvSpPr>
        <p:spPr>
          <a:xfrm>
            <a:off x="855024" y="1290449"/>
            <a:ext cx="673246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문자열에서 ‘o’의 개수를 구하는 반복문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5" name="Google Shape;925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5024" y="1788289"/>
            <a:ext cx="6144210" cy="293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64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  <p:grpSp>
        <p:nvGrpSpPr>
          <p:cNvPr id="932" name="Google Shape;932;p64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933" name="Google Shape;933;p64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64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935" name="Google Shape;935;p64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936" name="Google Shape;936;p64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while문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64"/>
          <p:cNvSpPr txBox="1"/>
          <p:nvPr/>
        </p:nvSpPr>
        <p:spPr>
          <a:xfrm>
            <a:off x="200472" y="980728"/>
            <a:ext cx="7992888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무한루프에 많이 사용되는 while문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조건식의 참/거짓에 따라 반복이 결정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Int는 0이외 값은 참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문자열은 공백(“”)이외 값은 참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리스트, 튜플, 딕셔너리도 공백이외 요소가 존재하면 참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64"/>
          <p:cNvSpPr txBox="1"/>
          <p:nvPr/>
        </p:nvSpPr>
        <p:spPr>
          <a:xfrm>
            <a:off x="-231576" y="1806944"/>
            <a:ext cx="10369152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조건식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9" name="Google Shape;939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6927" y="4702996"/>
            <a:ext cx="3750244" cy="1106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65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  <p:grpSp>
        <p:nvGrpSpPr>
          <p:cNvPr id="946" name="Google Shape;946;p65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947" name="Google Shape;947;p65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65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949" name="Google Shape;949;p65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950" name="Google Shape;950;p65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반복문</a:t>
            </a:r>
            <a:endParaRPr sz="2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1" name="Google Shape;951;p65"/>
          <p:cNvSpPr txBox="1"/>
          <p:nvPr/>
        </p:nvSpPr>
        <p:spPr>
          <a:xfrm>
            <a:off x="200472" y="980728"/>
            <a:ext cx="7992888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반복문에서 종종 사용되는 continue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구문이 실행되다가 continu를 만나면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아래 남은 구문은 실행x, 반복문 처음으로 돌아감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2" name="Google Shape;952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472" y="2563397"/>
            <a:ext cx="3777630" cy="3709768"/>
          </a:xfrm>
          <a:prstGeom prst="rect">
            <a:avLst/>
          </a:prstGeom>
          <a:noFill/>
          <a:ln>
            <a:noFill/>
          </a:ln>
        </p:spPr>
      </p:pic>
      <p:sp>
        <p:nvSpPr>
          <p:cNvPr id="953" name="Google Shape;953;p65"/>
          <p:cNvSpPr txBox="1"/>
          <p:nvPr/>
        </p:nvSpPr>
        <p:spPr>
          <a:xfrm>
            <a:off x="4376936" y="2950052"/>
            <a:ext cx="4520400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6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  <p:grpSp>
        <p:nvGrpSpPr>
          <p:cNvPr id="959" name="Google Shape;959;p66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960" name="Google Shape;960;p66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66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962" name="Google Shape;962;p66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963" name="Google Shape;963;p66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66"/>
          <p:cNvSpPr txBox="1"/>
          <p:nvPr/>
        </p:nvSpPr>
        <p:spPr>
          <a:xfrm>
            <a:off x="200472" y="980728"/>
            <a:ext cx="7992888" cy="409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따라해보는 예제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어떻게 풀든 상관없습니다. 정답만 나오면 됩니다.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구구단 출력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문자열 “Hello World”에서 ‘o’를 제거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5" name="Google Shape;965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552" y="2318321"/>
            <a:ext cx="1728192" cy="1963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6" name="Google Shape;966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5577" y="5244991"/>
            <a:ext cx="1427831" cy="410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67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  <p:grpSp>
        <p:nvGrpSpPr>
          <p:cNvPr id="973" name="Google Shape;973;p67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974" name="Google Shape;974;p67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67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976" name="Google Shape;976;p67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977" name="Google Shape;977;p67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기본문법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67"/>
          <p:cNvSpPr txBox="1"/>
          <p:nvPr/>
        </p:nvSpPr>
        <p:spPr>
          <a:xfrm>
            <a:off x="250149" y="1659285"/>
            <a:ext cx="9289032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자료형</a:t>
            </a:r>
            <a:endParaRPr sz="320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제어문</a:t>
            </a:r>
            <a:endParaRPr sz="320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함수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68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  <p:grpSp>
        <p:nvGrpSpPr>
          <p:cNvPr id="985" name="Google Shape;985;p68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986" name="Google Shape;986;p68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68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988" name="Google Shape;988;p68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989" name="Google Shape;989;p68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68"/>
          <p:cNvSpPr txBox="1"/>
          <p:nvPr/>
        </p:nvSpPr>
        <p:spPr>
          <a:xfrm>
            <a:off x="200472" y="980728"/>
            <a:ext cx="9505056" cy="62478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75" t="-58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69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  <p:grpSp>
        <p:nvGrpSpPr>
          <p:cNvPr id="997" name="Google Shape;997;p69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998" name="Google Shape;998;p69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69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000" name="Google Shape;1000;p69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001" name="Google Shape;1001;p69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69"/>
          <p:cNvSpPr txBox="1"/>
          <p:nvPr/>
        </p:nvSpPr>
        <p:spPr>
          <a:xfrm>
            <a:off x="200472" y="692696"/>
            <a:ext cx="9505056" cy="587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Default value parameter 지정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 add(_a, _b):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_a + _b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위 함수는 인자가 하나만 들어가면 에러 도출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def add(_a=0, _b=0):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return _a + _b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매개변수=“값”의 형식으로 지정하면 인자를 하나만 받아도 문제없이 구문 수행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def add(_a, _b=0):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return _a + _b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오류가 일어난다.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non-default value parameter는 무조건 default value parameter보다 앞에 있어야한다.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def add(_a=0, _b): # non-default가 뒤로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return _a + _b 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/>
          <p:nvPr/>
        </p:nvSpPr>
        <p:spPr>
          <a:xfrm>
            <a:off x="0" y="222185"/>
            <a:ext cx="3008784" cy="400685"/>
          </a:xfrm>
          <a:prstGeom prst="rect">
            <a:avLst/>
          </a:prstGeom>
          <a:solidFill>
            <a:srgbClr val="0F243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 언어적 특징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7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cxnSp>
        <p:nvCxnSpPr>
          <p:cNvPr id="186" name="Google Shape;186;p7"/>
          <p:cNvCxnSpPr/>
          <p:nvPr/>
        </p:nvCxnSpPr>
        <p:spPr>
          <a:xfrm>
            <a:off x="1597025" y="620688"/>
            <a:ext cx="7927082" cy="3452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87" name="Google Shape;187;p7"/>
          <p:cNvGrpSpPr/>
          <p:nvPr/>
        </p:nvGrpSpPr>
        <p:grpSpPr>
          <a:xfrm>
            <a:off x="303484" y="2178320"/>
            <a:ext cx="1749818" cy="3888175"/>
            <a:chOff x="272480" y="1208981"/>
            <a:chExt cx="1749818" cy="3888175"/>
          </a:xfrm>
        </p:grpSpPr>
        <p:sp>
          <p:nvSpPr>
            <p:cNvPr id="188" name="Google Shape;188;p7"/>
            <p:cNvSpPr/>
            <p:nvPr/>
          </p:nvSpPr>
          <p:spPr>
            <a:xfrm>
              <a:off x="272480" y="1208981"/>
              <a:ext cx="1728192" cy="400685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코 드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272480" y="1793822"/>
              <a:ext cx="1728192" cy="400685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코 드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294106" y="2378663"/>
              <a:ext cx="1728192" cy="400685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코 드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294106" y="2958115"/>
              <a:ext cx="1728192" cy="400685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코 드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294106" y="3537567"/>
              <a:ext cx="1728192" cy="400685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코 드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294106" y="4117019"/>
              <a:ext cx="1728192" cy="400685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코 드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294106" y="4696471"/>
              <a:ext cx="1728192" cy="400685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코 드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7"/>
          <p:cNvSpPr/>
          <p:nvPr/>
        </p:nvSpPr>
        <p:spPr>
          <a:xfrm>
            <a:off x="2189980" y="2134402"/>
            <a:ext cx="1106836" cy="3742870"/>
          </a:xfrm>
          <a:prstGeom prst="rightBrace">
            <a:avLst>
              <a:gd name="adj1" fmla="val 11168"/>
              <a:gd name="adj2" fmla="val 5325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7"/>
          <p:cNvSpPr/>
          <p:nvPr/>
        </p:nvSpPr>
        <p:spPr>
          <a:xfrm>
            <a:off x="3469596" y="3818594"/>
            <a:ext cx="2232248" cy="61840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컴파일러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7"/>
          <p:cNvSpPr/>
          <p:nvPr/>
        </p:nvSpPr>
        <p:spPr>
          <a:xfrm>
            <a:off x="5874624" y="4038604"/>
            <a:ext cx="720080" cy="17493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7"/>
          <p:cNvSpPr txBox="1"/>
          <p:nvPr/>
        </p:nvSpPr>
        <p:spPr>
          <a:xfrm>
            <a:off x="6393160" y="3863467"/>
            <a:ext cx="172819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실행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4009" y="726129"/>
            <a:ext cx="1090393" cy="1225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70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  <p:grpSp>
        <p:nvGrpSpPr>
          <p:cNvPr id="1009" name="Google Shape;1009;p70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1010" name="Google Shape;1010;p70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70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012" name="Google Shape;1012;p70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013" name="Google Shape;1013;p70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연습문제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70"/>
          <p:cNvSpPr txBox="1"/>
          <p:nvPr/>
        </p:nvSpPr>
        <p:spPr>
          <a:xfrm>
            <a:off x="200472" y="692696"/>
            <a:ext cx="9505056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 크기에 따른 사각형 출력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입력) 2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출력)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**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삼각형 출력, 입력값은 높이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입력) 5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출력)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**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***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****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*****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5" name="Google Shape;1015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6882" y="993631"/>
            <a:ext cx="2307287" cy="925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6" name="Google Shape;1016;p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7977" y="2075705"/>
            <a:ext cx="1246270" cy="3788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71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  <p:grpSp>
        <p:nvGrpSpPr>
          <p:cNvPr id="1023" name="Google Shape;1023;p71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1024" name="Google Shape;1024;p71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71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026" name="Google Shape;1026;p71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027" name="Google Shape;1027;p71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알아두면 좋은 것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71"/>
          <p:cNvSpPr txBox="1"/>
          <p:nvPr/>
        </p:nvSpPr>
        <p:spPr>
          <a:xfrm>
            <a:off x="200472" y="692696"/>
            <a:ext cx="9505056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Annotation(Hinting)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언어의 특징상 변수는 들어가는 값에 따라 자동적으로 타입이 지정됨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타입이 중요한 함수에서는 주석으로 표기해야함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Hinting은 코드상에 직접적인 표시를 하여 코드를 간결하고 명확하게 만들 수 있음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9" name="Google Shape;1029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7942" y="1412776"/>
            <a:ext cx="1438793" cy="788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Google Shape;1030;p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1360" y="2555162"/>
            <a:ext cx="1903006" cy="914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Google Shape;1031;p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61036" y="3801239"/>
            <a:ext cx="6096220" cy="2579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72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  <p:grpSp>
        <p:nvGrpSpPr>
          <p:cNvPr id="1038" name="Google Shape;1038;p72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1039" name="Google Shape;1039;p72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72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041" name="Google Shape;1041;p72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042" name="Google Shape;1042;p72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알아두면 좋은 것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72"/>
          <p:cNvSpPr txBox="1"/>
          <p:nvPr/>
        </p:nvSpPr>
        <p:spPr>
          <a:xfrm>
            <a:off x="200472" y="692696"/>
            <a:ext cx="9505056" cy="34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Annotation(Hinting)을 이용한 add 함수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Hinting을 사용하면 코드편집기에서 함수에 대한 설명을 알려주는게 가능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하지만 힌트만 제공할 뿐, 에러를 표출하진 않음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4" name="Google Shape;1044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2559" y="1050616"/>
            <a:ext cx="6647141" cy="1730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5" name="Google Shape;1045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5970" y="3890389"/>
            <a:ext cx="5041126" cy="1761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6" name="Google Shape;1046;p7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3646" y="5776673"/>
            <a:ext cx="1224136" cy="365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73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  <p:grpSp>
        <p:nvGrpSpPr>
          <p:cNvPr id="1053" name="Google Shape;1053;p73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1054" name="Google Shape;1054;p73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73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056" name="Google Shape;1056;p73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057" name="Google Shape;1057;p73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알아두면 좋은 것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73"/>
          <p:cNvSpPr txBox="1"/>
          <p:nvPr/>
        </p:nvSpPr>
        <p:spPr>
          <a:xfrm>
            <a:off x="200472" y="692696"/>
            <a:ext cx="9505056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line for문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1줄만 사용하여 for문을 이용한 리스트 생성이 가능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 출력값 for 변수 in 리스트 if 조건문 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리스트 뿐 아니라 요소를 가질 수 있는 모든 자료형은 가능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9" name="Google Shape;1059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887" y="1349912"/>
            <a:ext cx="7096465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0" name="Google Shape;1060;p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4887" y="3139709"/>
            <a:ext cx="5084831" cy="2267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1" name="Google Shape;1061;p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7625" y="5477089"/>
            <a:ext cx="8400762" cy="1089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74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  <p:grpSp>
        <p:nvGrpSpPr>
          <p:cNvPr id="1068" name="Google Shape;1068;p74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1069" name="Google Shape;1069;p74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74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071" name="Google Shape;1071;p74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072" name="Google Shape;1072;p74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알아두면 좋은 것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74"/>
          <p:cNvSpPr txBox="1"/>
          <p:nvPr/>
        </p:nvSpPr>
        <p:spPr>
          <a:xfrm>
            <a:off x="200472" y="692696"/>
            <a:ext cx="9505056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함수의 반환값에 조건문 추가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반환값에 조건을 주어 해당 반환값이 조건에 해당하는 값이 아니면 다른값 반환 가능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=&gt; False 출력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4" name="Google Shape;1074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552" y="1628800"/>
            <a:ext cx="5389662" cy="1588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101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  <p:grpSp>
        <p:nvGrpSpPr>
          <p:cNvPr id="1081" name="Google Shape;1081;p101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1082" name="Google Shape;1082;p101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01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084" name="Google Shape;1084;p101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085" name="Google Shape;1085;p101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연습문제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101"/>
          <p:cNvSpPr txBox="1"/>
          <p:nvPr/>
        </p:nvSpPr>
        <p:spPr>
          <a:xfrm>
            <a:off x="200472" y="692696"/>
            <a:ext cx="9505056" cy="569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마라톤 대회</a:t>
            </a:r>
            <a:br>
              <a:rPr lang="en-US"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-US"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수많은 선수들이 참여한 마라톤 대회, 이 대회는 단 한명의 선수를 제외한 모든 선수가 완주하였습니다.</a:t>
            </a:r>
            <a:b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이때 참여한 선수들의 이름이 담긴 리스트는 _A</a:t>
            </a:r>
            <a:b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완주한 선수들의 이름이 담긴 리스트는 _B</a:t>
            </a:r>
            <a:b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이때 완주하지 못한 선수의 이름을 return 하도록 하세요.(</a:t>
            </a:r>
            <a:r>
              <a:rPr lang="en-US" sz="1600" b="0" i="0" u="none" strike="noStrike" cap="none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30만 데이터를 넣었을 시 1초안으로 수행</a:t>
            </a:r>
            <a: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b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Ex)</a:t>
            </a:r>
            <a:b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_A = [“leo”, “kiki”, “eden”]</a:t>
            </a:r>
            <a:b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_B = [“eden”, “kiki”]</a:t>
            </a:r>
            <a:b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return =&gt; “leo”</a:t>
            </a:r>
            <a:b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_A = [“mislae”, “krak”, “nine”, “alesa”]</a:t>
            </a:r>
            <a:b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_B = [“krak”, “nine”, “mislae”]</a:t>
            </a:r>
            <a:b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return =&gt; “alesa”</a:t>
            </a:r>
            <a:b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_A = [“crabe”, “kaew”, “leo”, “edan”, “crabe”, “crabe”, “crabe”, “lease”]</a:t>
            </a:r>
            <a:b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_B = [“crabe”, “kaew”, “leo”, “crabe”, “crabe”, “lease”, “crabe”]</a:t>
            </a:r>
            <a:b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return =&gt; “crabe”</a:t>
            </a:r>
            <a:endParaRPr sz="20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87" name="Google Shape;1087;p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8208" y="3139126"/>
            <a:ext cx="5405334" cy="187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102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  <p:grpSp>
        <p:nvGrpSpPr>
          <p:cNvPr id="1094" name="Google Shape;1094;p102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1095" name="Google Shape;1095;p102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102"/>
            <p:cNvSpPr txBox="1"/>
            <p:nvPr/>
          </p:nvSpPr>
          <p:spPr>
            <a:xfrm>
              <a:off x="1134041" y="203835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097" name="Google Shape;1097;p102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098" name="Google Shape;1098;p102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연습문제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102"/>
          <p:cNvSpPr txBox="1"/>
          <p:nvPr/>
        </p:nvSpPr>
        <p:spPr>
          <a:xfrm>
            <a:off x="200472" y="692696"/>
            <a:ext cx="9505056" cy="587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AutoNum type="arabicPeriod" startAt="2"/>
            </a:pPr>
            <a:r>
              <a:rPr lang="en-US"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나무오르는 달팽이</a:t>
            </a:r>
            <a:br>
              <a:rPr lang="en-US"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-US"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달팽이는 높이가 V 미터인 나무를 올라갈것입니다.</a:t>
            </a:r>
            <a:b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이때 달팽이는 낮에 A 미터 올라가고, 저녁에 쉬는 동안 B 미터를 떨어집니다. 또한 정상에 도착한 이후에는 떨어지지 않습니다.</a:t>
            </a:r>
            <a:b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이때 달팽이가 나무를 오르는데 며칠이 걸리는지 구해주세요.</a:t>
            </a:r>
            <a:b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en-US" sz="1600" b="0" i="0" u="none" strike="noStrike" cap="none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0.1초 이내</a:t>
            </a:r>
            <a: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b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Ex)</a:t>
            </a:r>
            <a:b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 = 2</a:t>
            </a:r>
            <a:b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 =  1</a:t>
            </a:r>
            <a:b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 = 5</a:t>
            </a:r>
            <a:b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day =&gt; 4</a:t>
            </a:r>
            <a:b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 = 5</a:t>
            </a:r>
            <a:b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 = 1</a:t>
            </a:r>
            <a:b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 = 6</a:t>
            </a:r>
            <a:b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day =&gt; 2</a:t>
            </a:r>
            <a:b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 = 100</a:t>
            </a:r>
            <a:b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 = 99</a:t>
            </a:r>
            <a:b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 = 1000000000</a:t>
            </a:r>
            <a:b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day =&gt; 999999901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75"/>
          <p:cNvSpPr/>
          <p:nvPr/>
        </p:nvSpPr>
        <p:spPr>
          <a:xfrm>
            <a:off x="1293495" y="1257807"/>
            <a:ext cx="3960495" cy="3960495"/>
          </a:xfrm>
          <a:prstGeom prst="rect">
            <a:avLst/>
          </a:prstGeom>
          <a:solidFill>
            <a:srgbClr val="0F243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75"/>
          <p:cNvSpPr txBox="1"/>
          <p:nvPr/>
        </p:nvSpPr>
        <p:spPr>
          <a:xfrm>
            <a:off x="1293495" y="4349115"/>
            <a:ext cx="393446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객체지향 &amp; 클래스</a:t>
            </a:r>
            <a:endParaRPr sz="1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7" name="Google Shape;1107;p75"/>
          <p:cNvSpPr txBox="1"/>
          <p:nvPr/>
        </p:nvSpPr>
        <p:spPr>
          <a:xfrm>
            <a:off x="1288415" y="1412875"/>
            <a:ext cx="2448560" cy="1861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n-US" sz="1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11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8" name="Google Shape;1108;p75"/>
          <p:cNvCxnSpPr/>
          <p:nvPr/>
        </p:nvCxnSpPr>
        <p:spPr>
          <a:xfrm>
            <a:off x="1779905" y="3012440"/>
            <a:ext cx="345821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9" name="Google Shape;1109;p75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7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  <p:grpSp>
        <p:nvGrpSpPr>
          <p:cNvPr id="1116" name="Google Shape;1116;p76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1117" name="Google Shape;1117;p76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76"/>
            <p:cNvSpPr txBox="1"/>
            <p:nvPr/>
          </p:nvSpPr>
          <p:spPr>
            <a:xfrm>
              <a:off x="1134040" y="203835"/>
              <a:ext cx="4667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05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119" name="Google Shape;1119;p76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120" name="Google Shape;1120;p76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객체지향 &amp; 클래스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76"/>
          <p:cNvSpPr txBox="1"/>
          <p:nvPr/>
        </p:nvSpPr>
        <p:spPr>
          <a:xfrm>
            <a:off x="128464" y="548680"/>
            <a:ext cx="9505055" cy="6186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객체 지향 프로그래밍이란, 프로그램을  단순 명령어 집합에서 여러 개의 독립된 단위(객체)로 파악하는 것</a:t>
            </a:r>
            <a:endParaRPr sz="18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단위를 나눔으로써 소프트웨어의 개발과 보수가 간편해짐</a:t>
            </a:r>
            <a:endParaRPr sz="18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직관적인 프로그래밍이 가능</a:t>
            </a:r>
            <a:endParaRPr sz="18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기본 구성 요소</a:t>
            </a:r>
            <a:endParaRPr sz="18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742950" marR="0" lvl="1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클래스(Class)</a:t>
            </a:r>
            <a:br>
              <a:rPr lang="en-US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특정 혹은 같은 종류의 집단에 속하는 속성(Attribute)과 행위(Behavior)를 정의한 데이터 타입(형)</a:t>
            </a:r>
            <a:endParaRPr sz="16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742950" marR="0" lvl="1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객체(Object)</a:t>
            </a:r>
            <a:br>
              <a:rPr lang="en-US"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클래스의 인스턴스이며, 자신의 고유 속성 (Attribute) 을 가지며 클래스에서 정의한 행위 (Behavior) 수행 가능</a:t>
            </a:r>
            <a:endParaRPr sz="16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742950" marR="0" lvl="1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메서드(Method)</a:t>
            </a:r>
            <a:br>
              <a:rPr lang="en-US"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클래스에서 생성된 객체를 사용하는 방법이며, 객체의 속성 (Attribute) 을 조작하는데 사용</a:t>
            </a:r>
            <a:endParaRPr sz="16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857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77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  <p:grpSp>
        <p:nvGrpSpPr>
          <p:cNvPr id="1128" name="Google Shape;1128;p77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1129" name="Google Shape;1129;p77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77"/>
            <p:cNvSpPr txBox="1"/>
            <p:nvPr/>
          </p:nvSpPr>
          <p:spPr>
            <a:xfrm>
              <a:off x="1134040" y="203835"/>
              <a:ext cx="4667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05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131" name="Google Shape;1131;p77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132" name="Google Shape;1132;p77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클래스, 객체, 인스턴스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77"/>
          <p:cNvSpPr txBox="1"/>
          <p:nvPr/>
        </p:nvSpPr>
        <p:spPr>
          <a:xfrm>
            <a:off x="128464" y="548680"/>
            <a:ext cx="9505055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클래스(Class)</a:t>
            </a:r>
            <a:endParaRPr sz="14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742950" marR="0" lvl="1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객체를 만들기 위한 설계도 혹은 틀</a:t>
            </a:r>
            <a:endParaRPr sz="16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742950" marR="0" lvl="1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공통된 특징을 가진 변수와 메소드의 집합</a:t>
            </a:r>
            <a:endParaRPr sz="16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742950" marR="0" lvl="1" indent="-184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객체(Object)</a:t>
            </a:r>
            <a:endParaRPr sz="14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742950" marR="0" lvl="1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클래스에 선언된 틀을 따라 그대로 생성된 실체</a:t>
            </a:r>
            <a:endParaRPr sz="16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742950" marR="0" lvl="1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클래스의 인스턴스</a:t>
            </a:r>
            <a:endParaRPr sz="16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742950" marR="0" lvl="1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모든 인스턴스를 포괄하는 의미</a:t>
            </a:r>
            <a:endParaRPr sz="16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742950" marR="0" lvl="1" indent="-184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인스턴스</a:t>
            </a:r>
            <a:endParaRPr sz="16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742950" marR="0" lvl="1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객체를 소프트웨어상에 실체화한 모습(메모리에 할당된 객체)</a:t>
            </a:r>
            <a:endParaRPr sz="14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742950" marR="0" lvl="1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인스턴스는 객체에 포함</a:t>
            </a:r>
            <a:endParaRPr sz="16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/>
          <p:nvPr/>
        </p:nvSpPr>
        <p:spPr>
          <a:xfrm>
            <a:off x="0" y="222185"/>
            <a:ext cx="3008784" cy="400685"/>
          </a:xfrm>
          <a:prstGeom prst="rect">
            <a:avLst/>
          </a:prstGeom>
          <a:solidFill>
            <a:srgbClr val="0F243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두 언어의 2차원 배열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8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cxnSp>
        <p:nvCxnSpPr>
          <p:cNvPr id="207" name="Google Shape;207;p8"/>
          <p:cNvCxnSpPr/>
          <p:nvPr/>
        </p:nvCxnSpPr>
        <p:spPr>
          <a:xfrm>
            <a:off x="1597025" y="620688"/>
            <a:ext cx="7927082" cy="3452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8" name="Google Shape;20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66276"/>
            <a:ext cx="3753374" cy="5087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4108" y="3298792"/>
            <a:ext cx="5411892" cy="1282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78"/>
          <p:cNvSpPr/>
          <p:nvPr/>
        </p:nvSpPr>
        <p:spPr>
          <a:xfrm>
            <a:off x="1044465" y="2420888"/>
            <a:ext cx="2614365" cy="2808312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78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  <p:grpSp>
        <p:nvGrpSpPr>
          <p:cNvPr id="1141" name="Google Shape;1141;p78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1142" name="Google Shape;1142;p78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78"/>
            <p:cNvSpPr txBox="1"/>
            <p:nvPr/>
          </p:nvSpPr>
          <p:spPr>
            <a:xfrm>
              <a:off x="1134040" y="203835"/>
              <a:ext cx="4667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05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144" name="Google Shape;1144;p78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145" name="Google Shape;1145;p78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클래스를 자세히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78"/>
          <p:cNvSpPr/>
          <p:nvPr/>
        </p:nvSpPr>
        <p:spPr>
          <a:xfrm>
            <a:off x="1595564" y="2915652"/>
            <a:ext cx="1512168" cy="151216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78"/>
          <p:cNvSpPr txBox="1"/>
          <p:nvPr/>
        </p:nvSpPr>
        <p:spPr>
          <a:xfrm>
            <a:off x="1640632" y="4427820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별모양 틀</a:t>
            </a:r>
            <a:endParaRPr sz="14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48" name="Google Shape;1148;p78"/>
          <p:cNvSpPr/>
          <p:nvPr/>
        </p:nvSpPr>
        <p:spPr>
          <a:xfrm>
            <a:off x="5276182" y="1412776"/>
            <a:ext cx="1512168" cy="151216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0000"/>
          </a:solidFill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빨강</a:t>
            </a:r>
            <a:endParaRPr sz="14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49" name="Google Shape;1149;p78"/>
          <p:cNvSpPr/>
          <p:nvPr/>
        </p:nvSpPr>
        <p:spPr>
          <a:xfrm>
            <a:off x="5276182" y="3176973"/>
            <a:ext cx="1512168" cy="151216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초록</a:t>
            </a:r>
            <a:endParaRPr sz="14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0" name="Google Shape;1150;p78"/>
          <p:cNvSpPr/>
          <p:nvPr/>
        </p:nvSpPr>
        <p:spPr>
          <a:xfrm>
            <a:off x="5276182" y="4941170"/>
            <a:ext cx="1512168" cy="151216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F0"/>
          </a:solidFill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파랑</a:t>
            </a:r>
            <a:endParaRPr sz="14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1" name="Google Shape;1151;p78"/>
          <p:cNvSpPr txBox="1"/>
          <p:nvPr/>
        </p:nvSpPr>
        <p:spPr>
          <a:xfrm>
            <a:off x="1568624" y="2420888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클래스</a:t>
            </a:r>
            <a:endParaRPr sz="14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2" name="Google Shape;1152;p78"/>
          <p:cNvSpPr/>
          <p:nvPr/>
        </p:nvSpPr>
        <p:spPr>
          <a:xfrm>
            <a:off x="4725084" y="836713"/>
            <a:ext cx="2614365" cy="5817452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p78"/>
          <p:cNvSpPr txBox="1"/>
          <p:nvPr/>
        </p:nvSpPr>
        <p:spPr>
          <a:xfrm>
            <a:off x="5018273" y="902331"/>
            <a:ext cx="20279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객체, 인스턴스</a:t>
            </a:r>
            <a:endParaRPr sz="14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79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  <p:grpSp>
        <p:nvGrpSpPr>
          <p:cNvPr id="1160" name="Google Shape;1160;p79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1161" name="Google Shape;1161;p79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79"/>
            <p:cNvSpPr txBox="1"/>
            <p:nvPr/>
          </p:nvSpPr>
          <p:spPr>
            <a:xfrm>
              <a:off x="1134040" y="203835"/>
              <a:ext cx="4667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05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163" name="Google Shape;1163;p79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164" name="Google Shape;1164;p79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클래스를 자세히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5" name="Google Shape;1165;p79"/>
          <p:cNvGrpSpPr/>
          <p:nvPr/>
        </p:nvGrpSpPr>
        <p:grpSpPr>
          <a:xfrm>
            <a:off x="1287793" y="3933056"/>
            <a:ext cx="7330414" cy="1080120"/>
            <a:chOff x="1280592" y="2955740"/>
            <a:chExt cx="7330414" cy="1080120"/>
          </a:xfrm>
        </p:grpSpPr>
        <p:sp>
          <p:nvSpPr>
            <p:cNvPr id="1166" name="Google Shape;1166;p79"/>
            <p:cNvSpPr/>
            <p:nvPr/>
          </p:nvSpPr>
          <p:spPr>
            <a:xfrm>
              <a:off x="1280592" y="2955740"/>
              <a:ext cx="1080120" cy="108012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79"/>
            <p:cNvSpPr/>
            <p:nvPr/>
          </p:nvSpPr>
          <p:spPr>
            <a:xfrm>
              <a:off x="3230808" y="2955740"/>
              <a:ext cx="1252940" cy="108012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79"/>
            <p:cNvSpPr/>
            <p:nvPr/>
          </p:nvSpPr>
          <p:spPr>
            <a:xfrm>
              <a:off x="5353844" y="2955740"/>
              <a:ext cx="1134126" cy="108012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79"/>
            <p:cNvSpPr/>
            <p:nvPr/>
          </p:nvSpPr>
          <p:spPr>
            <a:xfrm>
              <a:off x="7358067" y="2955740"/>
              <a:ext cx="1252939" cy="108012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0" name="Google Shape;1170;p79"/>
          <p:cNvSpPr/>
          <p:nvPr/>
        </p:nvSpPr>
        <p:spPr>
          <a:xfrm>
            <a:off x="3584848" y="1340768"/>
            <a:ext cx="2520280" cy="1872208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79"/>
          <p:cNvSpPr txBox="1"/>
          <p:nvPr/>
        </p:nvSpPr>
        <p:spPr>
          <a:xfrm>
            <a:off x="3733481" y="1781364"/>
            <a:ext cx="222763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외각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내각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꼭지점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79"/>
          <p:cNvSpPr txBox="1"/>
          <p:nvPr/>
        </p:nvSpPr>
        <p:spPr>
          <a:xfrm>
            <a:off x="3872879" y="1368870"/>
            <a:ext cx="19442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정다각형 class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80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82</a:t>
            </a:fld>
            <a:endParaRPr/>
          </a:p>
        </p:txBody>
      </p:sp>
      <p:grpSp>
        <p:nvGrpSpPr>
          <p:cNvPr id="1179" name="Google Shape;1179;p80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1180" name="Google Shape;1180;p80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80"/>
            <p:cNvSpPr txBox="1"/>
            <p:nvPr/>
          </p:nvSpPr>
          <p:spPr>
            <a:xfrm>
              <a:off x="1134040" y="203835"/>
              <a:ext cx="4667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05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182" name="Google Shape;1182;p80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183" name="Google Shape;1183;p80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클래스, 객체, 인스턴스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4" name="Google Shape;1184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504" y="1761892"/>
            <a:ext cx="5334744" cy="3334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81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83</a:t>
            </a:fld>
            <a:endParaRPr/>
          </a:p>
        </p:txBody>
      </p:sp>
      <p:grpSp>
        <p:nvGrpSpPr>
          <p:cNvPr id="1191" name="Google Shape;1191;p81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1192" name="Google Shape;1192;p81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81"/>
            <p:cNvSpPr txBox="1"/>
            <p:nvPr/>
          </p:nvSpPr>
          <p:spPr>
            <a:xfrm>
              <a:off x="1134040" y="203835"/>
              <a:ext cx="4667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05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194" name="Google Shape;1194;p81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195" name="Google Shape;1195;p81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클래스를 자세히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p81"/>
          <p:cNvSpPr txBox="1"/>
          <p:nvPr/>
        </p:nvSpPr>
        <p:spPr>
          <a:xfrm>
            <a:off x="128464" y="548680"/>
            <a:ext cx="9505055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클래스(Class)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멤버 변수 : 클래스상에 선언된 변수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멤버 함수 : 클래스상에 선언된 함수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생성자 : 인스턴스가 생성될 때 수행될 함수</a:t>
            </a:r>
            <a:b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초기화 작업을 정의하는데 주로 사용됨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소멸자 : 인스턴스가 삭제될 때(메모리에서 해제) 수행될 함수</a:t>
            </a:r>
            <a:b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인스턴스의 마무리 작업을 정의하는데 주로 사용됨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82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84</a:t>
            </a:fld>
            <a:endParaRPr/>
          </a:p>
        </p:txBody>
      </p:sp>
      <p:grpSp>
        <p:nvGrpSpPr>
          <p:cNvPr id="1203" name="Google Shape;1203;p82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1204" name="Google Shape;1204;p82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82"/>
            <p:cNvSpPr txBox="1"/>
            <p:nvPr/>
          </p:nvSpPr>
          <p:spPr>
            <a:xfrm>
              <a:off x="1134040" y="203835"/>
              <a:ext cx="4667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05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206" name="Google Shape;1206;p82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207" name="Google Shape;1207;p82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클래스를 자세히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8" name="Google Shape;1208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528" y="1218891"/>
            <a:ext cx="5515745" cy="4420217"/>
          </a:xfrm>
          <a:prstGeom prst="rect">
            <a:avLst/>
          </a:prstGeom>
          <a:noFill/>
          <a:ln>
            <a:noFill/>
          </a:ln>
        </p:spPr>
      </p:pic>
      <p:sp>
        <p:nvSpPr>
          <p:cNvPr id="1209" name="Google Shape;1209;p82"/>
          <p:cNvSpPr/>
          <p:nvPr/>
        </p:nvSpPr>
        <p:spPr>
          <a:xfrm>
            <a:off x="1235479" y="1484784"/>
            <a:ext cx="1008112" cy="288032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0" name="Google Shape;1210;p82"/>
          <p:cNvSpPr/>
          <p:nvPr/>
        </p:nvSpPr>
        <p:spPr>
          <a:xfrm>
            <a:off x="1732402" y="3933056"/>
            <a:ext cx="1636421" cy="288032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1" name="Google Shape;1211;p82"/>
          <p:cNvCxnSpPr>
            <a:stCxn id="1209" idx="1"/>
            <a:endCxn id="1210" idx="1"/>
          </p:cNvCxnSpPr>
          <p:nvPr/>
        </p:nvCxnSpPr>
        <p:spPr>
          <a:xfrm>
            <a:off x="1235479" y="1628800"/>
            <a:ext cx="496800" cy="2448300"/>
          </a:xfrm>
          <a:prstGeom prst="bentConnector3">
            <a:avLst>
              <a:gd name="adj1" fmla="val -46015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83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85</a:t>
            </a:fld>
            <a:endParaRPr/>
          </a:p>
        </p:txBody>
      </p:sp>
      <p:grpSp>
        <p:nvGrpSpPr>
          <p:cNvPr id="1218" name="Google Shape;1218;p83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1219" name="Google Shape;1219;p83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83"/>
            <p:cNvSpPr txBox="1"/>
            <p:nvPr/>
          </p:nvSpPr>
          <p:spPr>
            <a:xfrm>
              <a:off x="1134040" y="203835"/>
              <a:ext cx="4667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05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221" name="Google Shape;1221;p83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222" name="Google Shape;1222;p83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클래스를 자세히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3" name="Google Shape;1223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524" y="786793"/>
            <a:ext cx="3748380" cy="5284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4" name="Google Shape;1224;p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08784" y="4365104"/>
            <a:ext cx="1747035" cy="1977265"/>
          </a:xfrm>
          <a:prstGeom prst="rect">
            <a:avLst/>
          </a:prstGeom>
          <a:noFill/>
          <a:ln>
            <a:noFill/>
          </a:ln>
        </p:spPr>
      </p:pic>
      <p:sp>
        <p:nvSpPr>
          <p:cNvPr id="1225" name="Google Shape;1225;p83"/>
          <p:cNvSpPr txBox="1"/>
          <p:nvPr/>
        </p:nvSpPr>
        <p:spPr>
          <a:xfrm>
            <a:off x="4862429" y="1259463"/>
            <a:ext cx="5131131" cy="443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구문 설명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worker1 = Worker()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worker1 변수를 Worker의 인스턴스화</a:t>
            </a:r>
            <a:endParaRPr sz="18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인스턴스화 수행 시 생성자 실행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clNum은 현재 0이므로 worker1인스턴스의 id는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worker2 = Worker()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worker2 변수를 Worker의 인스턴스화</a:t>
            </a:r>
            <a:br>
              <a:rPr lang="en-US" sz="16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worker1과 마찮가지로 인스턴스화 수행 시 생성자 실행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clNum은 객체끼리 공유되는 변수로 현재 1,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생성자가 실행되면서 worker2인스턴스의 id는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 worker1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 worker2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del은 메모리 해제(삭제) 구문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객체가 소멸될 때(삭제) 소멸자 실행</a:t>
            </a:r>
            <a:endParaRPr sz="16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소멸자는 del을 안써도 프로그램이 끝날 때 자동으로 실행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84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86</a:t>
            </a:fld>
            <a:endParaRPr/>
          </a:p>
        </p:txBody>
      </p:sp>
      <p:grpSp>
        <p:nvGrpSpPr>
          <p:cNvPr id="1232" name="Google Shape;1232;p84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1233" name="Google Shape;1233;p84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84"/>
            <p:cNvSpPr txBox="1"/>
            <p:nvPr/>
          </p:nvSpPr>
          <p:spPr>
            <a:xfrm>
              <a:off x="1134040" y="203835"/>
              <a:ext cx="4667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05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235" name="Google Shape;1235;p84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236" name="Google Shape;1236;p84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클래스를 자세히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7" name="Google Shape;1237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524" y="786793"/>
            <a:ext cx="3748380" cy="5284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8" name="Google Shape;1238;p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08784" y="4365104"/>
            <a:ext cx="1747035" cy="197726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39" name="Google Shape;1239;p84"/>
          <p:cNvGraphicFramePr/>
          <p:nvPr/>
        </p:nvGraphicFramePr>
        <p:xfrm>
          <a:off x="5362382" y="21336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{CBE5D22B-DC4B-4AD3-B864-3EDF65062EEA}</a:tableStyleId>
              </a:tblPr>
              <a:tblGrid>
                <a:gridCol w="139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주소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값(or 변수)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Worker.clNum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worker1.id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worker1.num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worker2.id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worker2.num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85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87</a:t>
            </a:fld>
            <a:endParaRPr/>
          </a:p>
        </p:txBody>
      </p:sp>
      <p:grpSp>
        <p:nvGrpSpPr>
          <p:cNvPr id="1246" name="Google Shape;1246;p85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1247" name="Google Shape;1247;p85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85"/>
            <p:cNvSpPr txBox="1"/>
            <p:nvPr/>
          </p:nvSpPr>
          <p:spPr>
            <a:xfrm>
              <a:off x="1134040" y="203835"/>
              <a:ext cx="4667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05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249" name="Google Shape;1249;p85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250" name="Google Shape;1250;p85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객체지향 &amp; 클래스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85"/>
          <p:cNvSpPr txBox="1"/>
          <p:nvPr/>
        </p:nvSpPr>
        <p:spPr>
          <a:xfrm>
            <a:off x="200472" y="908720"/>
            <a:ext cx="9361040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클래스의 멤버 함수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ClassName: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def foo(self, param…):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    &lt;statement-1&gt;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.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.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.	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	    &lt;statement-N&gt;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함수의 매개변수에 꼭 self를 넣어야 한다.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 = 인스턴스를 명시하는 변수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Self는 왜 쓰는가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일반함수는 클래스의 멤버에 접근 불가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클래스 상에서 이 함수는 멤버 함수임을 명시하기 위해 사용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(명시와 동시에 접근 또한 가능하게)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2" name="Google Shape;1252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5431" y="836712"/>
            <a:ext cx="4801270" cy="412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8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88</a:t>
            </a:fld>
            <a:endParaRPr/>
          </a:p>
        </p:txBody>
      </p:sp>
      <p:grpSp>
        <p:nvGrpSpPr>
          <p:cNvPr id="1259" name="Google Shape;1259;p86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1260" name="Google Shape;1260;p86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86"/>
            <p:cNvSpPr txBox="1"/>
            <p:nvPr/>
          </p:nvSpPr>
          <p:spPr>
            <a:xfrm>
              <a:off x="1134040" y="203835"/>
              <a:ext cx="4667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05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262" name="Google Shape;1262;p86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263" name="Google Shape;1263;p86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간단 예제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86"/>
          <p:cNvSpPr txBox="1"/>
          <p:nvPr/>
        </p:nvSpPr>
        <p:spPr>
          <a:xfrm>
            <a:off x="488504" y="1196752"/>
            <a:ext cx="8856984" cy="233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계산기 클래스 제작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덧셈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뺄셈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곱셈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나눗셈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결과가 저장되는 계산기(기능은 위와 동일)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함수 실행 후 모든 결과는 멤버 변수에 저장(리스트 활용)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86"/>
          <p:cNvSpPr txBox="1"/>
          <p:nvPr/>
        </p:nvSpPr>
        <p:spPr>
          <a:xfrm>
            <a:off x="488504" y="4348327"/>
            <a:ext cx="8856984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AutoNum type="arabicPeriod" startAt="3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문자열을 변환하는 클래스 제작(멤버 변수는 문자열 1개)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 멤버 문자열 설정 기능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 특정 문자 기준 문자열 나누기(ex. 멤버 문자열= Hello world, 공백 기준으로 나누기-&gt; Hello || world)</a:t>
            </a:r>
            <a:b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 특정 문자를 다른 문자로 바꾸기(ex. Hello world에서 o를 c 로 -&gt; Hellc wcrld</a:t>
            </a:r>
            <a:b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3.4 특정 문자 지우기(ex. Hello world에서 o 제거 -&gt; Hell wrld</a:t>
            </a:r>
            <a:b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3.5 문자열을 리스트로 만들기 (Hello -&gt; [“H”, “e”, “l”, “l”, “o”]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103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89</a:t>
            </a:fld>
            <a:endParaRPr/>
          </a:p>
        </p:txBody>
      </p:sp>
      <p:grpSp>
        <p:nvGrpSpPr>
          <p:cNvPr id="1272" name="Google Shape;1272;p103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1273" name="Google Shape;1273;p103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103"/>
            <p:cNvSpPr txBox="1"/>
            <p:nvPr/>
          </p:nvSpPr>
          <p:spPr>
            <a:xfrm>
              <a:off x="1134040" y="203835"/>
              <a:ext cx="4667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05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275" name="Google Shape;1275;p103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276" name="Google Shape;1276;p103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간단 예제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7" name="Google Shape;1277;p103"/>
          <p:cNvSpPr txBox="1"/>
          <p:nvPr/>
        </p:nvSpPr>
        <p:spPr>
          <a:xfrm>
            <a:off x="488504" y="1196752"/>
            <a:ext cx="8856984" cy="5601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자판기 클래스 제작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 손님 돈 받기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 음료 팔기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1.3 잔액 돌려주기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조건 .멤버 변수는 3개(자판기 내부 금고, 손님 돈, 음료 딕셔너리_이름:금액)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8" name="Google Shape;1278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2922" y="1196420"/>
            <a:ext cx="4991797" cy="41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9" name="Google Shape;1279;p1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1203" y="2021828"/>
            <a:ext cx="1629002" cy="3248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/>
          <p:nvPr/>
        </p:nvSpPr>
        <p:spPr>
          <a:xfrm>
            <a:off x="0" y="222185"/>
            <a:ext cx="3008784" cy="400685"/>
          </a:xfrm>
          <a:prstGeom prst="rect">
            <a:avLst/>
          </a:prstGeom>
          <a:solidFill>
            <a:srgbClr val="0F243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 언어적 특징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9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cxnSp>
        <p:nvCxnSpPr>
          <p:cNvPr id="217" name="Google Shape;217;p9"/>
          <p:cNvCxnSpPr/>
          <p:nvPr/>
        </p:nvCxnSpPr>
        <p:spPr>
          <a:xfrm>
            <a:off x="1597025" y="620688"/>
            <a:ext cx="7927082" cy="3452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8" name="Google Shape;218;p9"/>
          <p:cNvSpPr txBox="1"/>
          <p:nvPr/>
        </p:nvSpPr>
        <p:spPr>
          <a:xfrm>
            <a:off x="200472" y="1196752"/>
            <a:ext cx="9323635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변수 선언 시 타입 지정이 불필요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함수 반환 타입 지정 불필요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5786" y="1548034"/>
            <a:ext cx="2162477" cy="2648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0712" y="1548034"/>
            <a:ext cx="1711100" cy="192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6703" y="4587654"/>
            <a:ext cx="3391373" cy="2048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75"/>
          <p:cNvSpPr/>
          <p:nvPr/>
        </p:nvSpPr>
        <p:spPr>
          <a:xfrm>
            <a:off x="1293495" y="1257807"/>
            <a:ext cx="3960495" cy="3960495"/>
          </a:xfrm>
          <a:prstGeom prst="rect">
            <a:avLst/>
          </a:prstGeom>
          <a:solidFill>
            <a:srgbClr val="0F243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75"/>
          <p:cNvSpPr txBox="1"/>
          <p:nvPr/>
        </p:nvSpPr>
        <p:spPr>
          <a:xfrm>
            <a:off x="1293495" y="4349115"/>
            <a:ext cx="393446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in ROS</a:t>
            </a:r>
            <a:endParaRPr sz="16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7" name="Google Shape;1107;p75"/>
          <p:cNvSpPr txBox="1"/>
          <p:nvPr/>
        </p:nvSpPr>
        <p:spPr>
          <a:xfrm>
            <a:off x="1288415" y="1412875"/>
            <a:ext cx="2448560" cy="1861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n-US" sz="115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sz="1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8" name="Google Shape;1108;p75"/>
          <p:cNvCxnSpPr/>
          <p:nvPr/>
        </p:nvCxnSpPr>
        <p:spPr>
          <a:xfrm>
            <a:off x="1779905" y="3012440"/>
            <a:ext cx="345821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9" name="Google Shape;1109;p75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791035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7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91</a:t>
            </a:fld>
            <a:endParaRPr/>
          </a:p>
        </p:txBody>
      </p:sp>
      <p:grpSp>
        <p:nvGrpSpPr>
          <p:cNvPr id="1116" name="Google Shape;1116;p76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1117" name="Google Shape;1117;p76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76"/>
            <p:cNvSpPr txBox="1"/>
            <p:nvPr/>
          </p:nvSpPr>
          <p:spPr>
            <a:xfrm>
              <a:off x="1134040" y="203835"/>
              <a:ext cx="4667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06</a:t>
              </a:r>
              <a:endParaRPr sz="20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119" name="Google Shape;1119;p76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120" name="Google Shape;1120;p76"/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in ROS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76"/>
          <p:cNvSpPr txBox="1"/>
          <p:nvPr/>
        </p:nvSpPr>
        <p:spPr>
          <a:xfrm>
            <a:off x="128464" y="548680"/>
            <a:ext cx="9505055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ROS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에서 </a:t>
            </a:r>
            <a:r>
              <a:rPr lang="ko-KR" altLang="en-US" sz="1800" b="1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파이썬을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사용하려면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altLang="ko-KR" sz="1800" b="1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rospy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라는 모듈을 </a:t>
            </a:r>
            <a:r>
              <a:rPr lang="ko-KR" altLang="en-US" sz="1800" b="1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선언해야합니다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. 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rospy</a:t>
            </a: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는 </a:t>
            </a: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ROS + Python</a:t>
            </a: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으로 내부에 </a:t>
            </a: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Subscriber, Publisher, Rate, </a:t>
            </a:r>
            <a:r>
              <a:rPr lang="en-US" altLang="ko-KR" sz="1800" b="1" i="0" u="none" strike="noStrike" cap="none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init_node</a:t>
            </a: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등 </a:t>
            </a: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ROS</a:t>
            </a: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를 위한 다양한 기능들이 들어있는 모듈입니다</a:t>
            </a: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.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이번 강에서는 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Python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을 통해 어떻게 노드를 생성하며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, 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어떻게 구독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(Subscribe)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과 발행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(Publish)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을 하고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, 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메시지를 어떻게 다루는지 알아보겠습니다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.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Python3 </a:t>
            </a: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버전을 사용하고 싶으면 터미널에서 아래 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코드를 실행해주세요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.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sz="1800" b="1" i="0" u="none" strike="noStrike" cap="none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6D95E7-26D2-4E73-B389-9C21265A9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219" y="4471423"/>
            <a:ext cx="4962897" cy="94637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1426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sudo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apt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-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get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install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python3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-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catkin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-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pkg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-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modules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800" dirty="0"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sudo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apt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-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get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install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python3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-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rospkg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-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modules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00662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7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92</a:t>
            </a:fld>
            <a:endParaRPr/>
          </a:p>
        </p:txBody>
      </p:sp>
      <p:grpSp>
        <p:nvGrpSpPr>
          <p:cNvPr id="1116" name="Google Shape;1116;p76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1117" name="Google Shape;1117;p76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76"/>
            <p:cNvSpPr txBox="1"/>
            <p:nvPr/>
          </p:nvSpPr>
          <p:spPr>
            <a:xfrm>
              <a:off x="1134040" y="203835"/>
              <a:ext cx="4667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06</a:t>
              </a:r>
              <a:endParaRPr sz="20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119" name="Google Shape;1119;p76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120" name="Google Shape;1120;p76"/>
          <p:cNvSpPr txBox="1"/>
          <p:nvPr/>
        </p:nvSpPr>
        <p:spPr>
          <a:xfrm>
            <a:off x="1600834" y="203835"/>
            <a:ext cx="529638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Node </a:t>
            </a:r>
            <a:r>
              <a:rPr lang="ko-KR" altLang="en-US" sz="20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생성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76"/>
          <p:cNvSpPr txBox="1"/>
          <p:nvPr/>
        </p:nvSpPr>
        <p:spPr>
          <a:xfrm>
            <a:off x="128464" y="548680"/>
            <a:ext cx="9505055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Python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에서 노드 생성은 </a:t>
            </a:r>
            <a:r>
              <a:rPr lang="en-US" altLang="ko-KR" sz="1800" b="1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init_node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()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라는 함수를 통해 생성합니다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.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rospy.init_node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(“</a:t>
            </a:r>
            <a:r>
              <a:rPr lang="ko-KR" altLang="en-US" sz="1800" b="1" i="0" u="none" strike="noStrike" cap="none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노드이름</a:t>
            </a: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”)</a:t>
            </a:r>
            <a:endParaRPr lang="en-US" altLang="ko-KR" sz="1800" b="1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이 함수는 항상 첫번째로 실행되야 하는 코드입니다</a:t>
            </a: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.</a:t>
            </a:r>
            <a:endParaRPr sz="1800" b="1" i="0" u="none" strike="noStrike" cap="none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F04BEA-4270-4A02-BF72-B13F79AE5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20" y="2485893"/>
            <a:ext cx="4210638" cy="94310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FD25FC7-2C16-49BC-95DC-453269A76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20" y="3838092"/>
            <a:ext cx="5048955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1418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7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93</a:t>
            </a:fld>
            <a:endParaRPr/>
          </a:p>
        </p:txBody>
      </p:sp>
      <p:grpSp>
        <p:nvGrpSpPr>
          <p:cNvPr id="1116" name="Google Shape;1116;p76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1117" name="Google Shape;1117;p76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76"/>
            <p:cNvSpPr txBox="1"/>
            <p:nvPr/>
          </p:nvSpPr>
          <p:spPr>
            <a:xfrm>
              <a:off x="1134040" y="203835"/>
              <a:ext cx="4667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06</a:t>
              </a:r>
              <a:endParaRPr sz="20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119" name="Google Shape;1119;p76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120" name="Google Shape;1120;p76"/>
          <p:cNvSpPr txBox="1"/>
          <p:nvPr/>
        </p:nvSpPr>
        <p:spPr>
          <a:xfrm>
            <a:off x="1600834" y="203835"/>
            <a:ext cx="529638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spin</a:t>
            </a:r>
            <a:r>
              <a:rPr lang="ko-KR" altLang="en-US" sz="20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과 </a:t>
            </a:r>
            <a:r>
              <a:rPr lang="en-US" altLang="ko-KR" sz="20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Rate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76"/>
          <p:cNvSpPr txBox="1"/>
          <p:nvPr/>
        </p:nvSpPr>
        <p:spPr>
          <a:xfrm>
            <a:off x="128464" y="548680"/>
            <a:ext cx="9505055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노드가 생성되고 구독과 발행을 하기 전 대기상태를 만들어 봅시다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.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노드를 생성하고 이벤트를 생성 혹은 대기하기 위해 우리는 노드를 대기시켜야 할 필요가 있습니다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보통 이를 내부적으로 무한반복을 돌린다고 표현하기도 합니다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.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가장 많이 사용하는 함수는 </a:t>
            </a: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spin</a:t>
            </a: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이고 특정 주기</a:t>
            </a: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(Hz)</a:t>
            </a: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를 설정하는 함수는 </a:t>
            </a: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Rate</a:t>
            </a: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입니다</a:t>
            </a: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.</a:t>
            </a:r>
            <a:endParaRPr sz="1800" b="1" i="0" u="none" strike="noStrike" cap="none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626E0B-85E7-4887-9DF5-B5A5F9D0C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941" y="2729799"/>
            <a:ext cx="4182059" cy="14956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BC76AE-8304-495F-B2AD-DAA7EDE76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88" y="2856964"/>
            <a:ext cx="5582429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8444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7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94</a:t>
            </a:fld>
            <a:endParaRPr/>
          </a:p>
        </p:txBody>
      </p:sp>
      <p:grpSp>
        <p:nvGrpSpPr>
          <p:cNvPr id="1116" name="Google Shape;1116;p76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1117" name="Google Shape;1117;p76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76"/>
            <p:cNvSpPr txBox="1"/>
            <p:nvPr/>
          </p:nvSpPr>
          <p:spPr>
            <a:xfrm>
              <a:off x="1134040" y="203835"/>
              <a:ext cx="4667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06</a:t>
              </a:r>
              <a:endParaRPr sz="20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119" name="Google Shape;1119;p76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120" name="Google Shape;1120;p76"/>
          <p:cNvSpPr txBox="1"/>
          <p:nvPr/>
        </p:nvSpPr>
        <p:spPr>
          <a:xfrm>
            <a:off x="1600834" y="203835"/>
            <a:ext cx="529638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altLang="en-US" sz="20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구독</a:t>
            </a:r>
            <a:r>
              <a:rPr lang="en-US" altLang="ko-KR" sz="20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(Subscribe)</a:t>
            </a:r>
            <a:r>
              <a:rPr lang="ko-KR" altLang="en-US" sz="20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과 발행</a:t>
            </a:r>
            <a:r>
              <a:rPr lang="en-US" altLang="ko-KR" sz="20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(Publish)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76"/>
          <p:cNvSpPr txBox="1"/>
          <p:nvPr/>
        </p:nvSpPr>
        <p:spPr>
          <a:xfrm>
            <a:off x="128464" y="548680"/>
            <a:ext cx="9505055" cy="6740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발행은 메시지를 담은 </a:t>
            </a: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Topic</a:t>
            </a: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을 </a:t>
            </a: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ROS</a:t>
            </a: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에 보내는 행위입니다</a:t>
            </a: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.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그 발행을 하는 주체를 발행자라 합니다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.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반대로 특정 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Topic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을 </a:t>
            </a:r>
            <a:r>
              <a:rPr lang="ko-KR" altLang="en-US" sz="1800" b="1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받는거를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ko-KR" altLang="en-US" sz="1800" b="1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구독이라하며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, 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받는 주체는 구독자입니다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.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altLang="ko-KR" sz="1800" b="1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altLang="ko-KR" sz="1800" b="1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altLang="ko-KR" sz="1800" b="1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altLang="ko-KR" sz="1800" b="1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altLang="ko-KR" sz="1800" b="1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발행자가 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Topic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을 보내면 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ROS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는 정해진 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Queue size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에 따라 계속 데이터를 초기화하며 보관하고있습니다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그러다 구독자가 생기면 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ROS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는 해당 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Topic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을 전달하게 됩니다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.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이것이 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ROS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의 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Node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간 통신 방식입니다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.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endParaRPr lang="en-US" altLang="ko-KR" sz="1800" b="1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sz="1800" b="1" i="0" u="none" strike="noStrike" cap="none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  <p:pic>
        <p:nvPicPr>
          <p:cNvPr id="3" name="그래픽 2" descr="프레젠테이션 미디어">
            <a:extLst>
              <a:ext uri="{FF2B5EF4-FFF2-40B4-BE49-F238E27FC236}">
                <a16:creationId xmlns:a16="http://schemas.microsoft.com/office/drawing/2014/main" id="{C1A30FE5-73E9-4E8A-9A51-CCC5FED39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4005" y="2520562"/>
            <a:ext cx="914400" cy="914400"/>
          </a:xfrm>
          <a:prstGeom prst="rect">
            <a:avLst/>
          </a:prstGeom>
        </p:spPr>
      </p:pic>
      <p:pic>
        <p:nvPicPr>
          <p:cNvPr id="7" name="그래픽 6" descr="비디오 카메라">
            <a:extLst>
              <a:ext uri="{FF2B5EF4-FFF2-40B4-BE49-F238E27FC236}">
                <a16:creationId xmlns:a16="http://schemas.microsoft.com/office/drawing/2014/main" id="{03B5C244-2299-49AD-8764-46EE564357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5160" y="2524029"/>
            <a:ext cx="914400" cy="914400"/>
          </a:xfrm>
          <a:prstGeom prst="rect">
            <a:avLst/>
          </a:prstGeom>
        </p:spPr>
      </p:pic>
      <p:pic>
        <p:nvPicPr>
          <p:cNvPr id="9" name="그래픽 8" descr="스마트폰">
            <a:extLst>
              <a:ext uri="{FF2B5EF4-FFF2-40B4-BE49-F238E27FC236}">
                <a16:creationId xmlns:a16="http://schemas.microsoft.com/office/drawing/2014/main" id="{A43E649E-D051-4B45-8A26-063D8E3414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22850" y="2520562"/>
            <a:ext cx="914400" cy="9144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53B1F27-A62B-4C3A-A6C4-9CD5956E0CE8}"/>
              </a:ext>
            </a:extLst>
          </p:cNvPr>
          <p:cNvCxnSpPr>
            <a:stCxn id="7" idx="3"/>
            <a:endCxn id="3" idx="1"/>
          </p:cNvCxnSpPr>
          <p:nvPr/>
        </p:nvCxnSpPr>
        <p:spPr>
          <a:xfrm flipV="1">
            <a:off x="1559560" y="2977762"/>
            <a:ext cx="1274445" cy="34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8E1CF56-A44E-4264-81B2-6FC86B8073E8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3748405" y="2977762"/>
            <a:ext cx="127444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CE75D0-D096-43E1-8D88-39F942F518AC}"/>
              </a:ext>
            </a:extLst>
          </p:cNvPr>
          <p:cNvSpPr txBox="1"/>
          <p:nvPr/>
        </p:nvSpPr>
        <p:spPr>
          <a:xfrm>
            <a:off x="565608" y="3355942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영상 제작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E8651E-2AC2-48A2-9922-03EEFE7068FA}"/>
              </a:ext>
            </a:extLst>
          </p:cNvPr>
          <p:cNvSpPr txBox="1"/>
          <p:nvPr/>
        </p:nvSpPr>
        <p:spPr>
          <a:xfrm>
            <a:off x="2834005" y="341988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영상 업로드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B0E736-7B01-45CC-93F0-7DE2D66D3B71}"/>
              </a:ext>
            </a:extLst>
          </p:cNvPr>
          <p:cNvSpPr txBox="1"/>
          <p:nvPr/>
        </p:nvSpPr>
        <p:spPr>
          <a:xfrm>
            <a:off x="5022850" y="3453208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영상 시청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B3D4EC-6550-4E7B-A850-07D5DD1B6415}"/>
              </a:ext>
            </a:extLst>
          </p:cNvPr>
          <p:cNvSpPr txBox="1"/>
          <p:nvPr/>
        </p:nvSpPr>
        <p:spPr>
          <a:xfrm>
            <a:off x="1846850" y="2677212"/>
            <a:ext cx="612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발행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AF681C-99AC-4174-91F8-52D1CD5B0151}"/>
              </a:ext>
            </a:extLst>
          </p:cNvPr>
          <p:cNvSpPr txBox="1"/>
          <p:nvPr/>
        </p:nvSpPr>
        <p:spPr>
          <a:xfrm>
            <a:off x="4035695" y="2644787"/>
            <a:ext cx="612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구독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638469-FAC8-4E82-B070-073E39F25BA2}"/>
              </a:ext>
            </a:extLst>
          </p:cNvPr>
          <p:cNvSpPr/>
          <p:nvPr/>
        </p:nvSpPr>
        <p:spPr>
          <a:xfrm>
            <a:off x="385585" y="4325540"/>
            <a:ext cx="1274445" cy="702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Node_A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D791EA7-0D48-4087-88C3-6898749254AD}"/>
              </a:ext>
            </a:extLst>
          </p:cNvPr>
          <p:cNvSpPr/>
          <p:nvPr/>
        </p:nvSpPr>
        <p:spPr>
          <a:xfrm>
            <a:off x="2653982" y="4263211"/>
            <a:ext cx="1274445" cy="760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Topic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EA2125-2B10-46F0-912B-8BC2774CEA06}"/>
              </a:ext>
            </a:extLst>
          </p:cNvPr>
          <p:cNvSpPr/>
          <p:nvPr/>
        </p:nvSpPr>
        <p:spPr>
          <a:xfrm>
            <a:off x="4922379" y="4302593"/>
            <a:ext cx="1274445" cy="702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Node_B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E5387BC-400B-476F-B6CC-3B71FA69695E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1791202" y="4643614"/>
            <a:ext cx="86278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6CA7512-19B2-4633-BF1B-69F48D2C177E}"/>
              </a:ext>
            </a:extLst>
          </p:cNvPr>
          <p:cNvCxnSpPr>
            <a:cxnSpLocks/>
            <a:stCxn id="18" idx="6"/>
            <a:endCxn id="30" idx="1"/>
          </p:cNvCxnSpPr>
          <p:nvPr/>
        </p:nvCxnSpPr>
        <p:spPr>
          <a:xfrm>
            <a:off x="3928427" y="4643614"/>
            <a:ext cx="993952" cy="102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140937E-AE63-423F-B874-290E41866559}"/>
              </a:ext>
            </a:extLst>
          </p:cNvPr>
          <p:cNvSpPr txBox="1"/>
          <p:nvPr/>
        </p:nvSpPr>
        <p:spPr>
          <a:xfrm>
            <a:off x="1724613" y="429239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Publish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6B8C83-F3B9-4C91-B4C4-E8D4C60D6710}"/>
              </a:ext>
            </a:extLst>
          </p:cNvPr>
          <p:cNvSpPr txBox="1"/>
          <p:nvPr/>
        </p:nvSpPr>
        <p:spPr>
          <a:xfrm>
            <a:off x="3785823" y="4292330"/>
            <a:ext cx="1167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Subscribe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31211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7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95</a:t>
            </a:fld>
            <a:endParaRPr/>
          </a:p>
        </p:txBody>
      </p:sp>
      <p:grpSp>
        <p:nvGrpSpPr>
          <p:cNvPr id="1116" name="Google Shape;1116;p76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1117" name="Google Shape;1117;p76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76"/>
            <p:cNvSpPr txBox="1"/>
            <p:nvPr/>
          </p:nvSpPr>
          <p:spPr>
            <a:xfrm>
              <a:off x="1134040" y="203835"/>
              <a:ext cx="4667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06</a:t>
              </a:r>
              <a:endParaRPr sz="20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119" name="Google Shape;1119;p76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120" name="Google Shape;1120;p76"/>
          <p:cNvSpPr txBox="1"/>
          <p:nvPr/>
        </p:nvSpPr>
        <p:spPr>
          <a:xfrm>
            <a:off x="1600834" y="203835"/>
            <a:ext cx="529638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altLang="en-US" sz="20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발행</a:t>
            </a:r>
            <a:r>
              <a:rPr lang="en-US" altLang="ko-KR" sz="20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(Publish)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76"/>
          <p:cNvSpPr txBox="1"/>
          <p:nvPr/>
        </p:nvSpPr>
        <p:spPr>
          <a:xfrm>
            <a:off x="128464" y="548680"/>
            <a:ext cx="9505055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지금부터는 전부 클래스를 사용하는 방법으로 진행하겠습니다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.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발행을 하기 위해서는 발행자를 만들어야 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합니다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발행자를 만들면 발행자를 이용하여 필요할 때 발행을 할 수 있습니다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. </a:t>
            </a:r>
            <a:endParaRPr lang="en-US" altLang="ko-KR" sz="1800" b="1" i="0" u="none" strike="noStrike" cap="none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5132A26-FFBD-47AA-AA9A-8A743FA18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2339121"/>
            <a:ext cx="4887007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2087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7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96</a:t>
            </a:fld>
            <a:endParaRPr/>
          </a:p>
        </p:txBody>
      </p:sp>
      <p:grpSp>
        <p:nvGrpSpPr>
          <p:cNvPr id="1116" name="Google Shape;1116;p76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1117" name="Google Shape;1117;p76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76"/>
            <p:cNvSpPr txBox="1"/>
            <p:nvPr/>
          </p:nvSpPr>
          <p:spPr>
            <a:xfrm>
              <a:off x="1134040" y="203835"/>
              <a:ext cx="4667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06</a:t>
              </a:r>
              <a:endParaRPr sz="20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119" name="Google Shape;1119;p76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120" name="Google Shape;1120;p76"/>
          <p:cNvSpPr txBox="1"/>
          <p:nvPr/>
        </p:nvSpPr>
        <p:spPr>
          <a:xfrm>
            <a:off x="1600834" y="203835"/>
            <a:ext cx="529638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altLang="en-US" sz="20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발행</a:t>
            </a:r>
            <a:r>
              <a:rPr lang="en-US" altLang="ko-KR" sz="20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(Publish)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76"/>
          <p:cNvSpPr txBox="1"/>
          <p:nvPr/>
        </p:nvSpPr>
        <p:spPr>
          <a:xfrm>
            <a:off x="128464" y="548680"/>
            <a:ext cx="950505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그럼 이제 발행자를 이용하여 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Hello world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라는 간단한 문장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(String 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타입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)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을 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Publish 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해보겠습니다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아래 코드처럼 원하는 위치에 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publish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를 해주면 끝납니다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.</a:t>
            </a:r>
            <a:endParaRPr lang="en-US" altLang="ko-KR" sz="1800" b="1" i="0" u="none" strike="noStrike" cap="none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234615-825D-4955-9E76-00765C7F7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37" y="1757632"/>
            <a:ext cx="4867954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5231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7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97</a:t>
            </a:fld>
            <a:endParaRPr/>
          </a:p>
        </p:txBody>
      </p:sp>
      <p:grpSp>
        <p:nvGrpSpPr>
          <p:cNvPr id="1116" name="Google Shape;1116;p76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1117" name="Google Shape;1117;p76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76"/>
            <p:cNvSpPr txBox="1"/>
            <p:nvPr/>
          </p:nvSpPr>
          <p:spPr>
            <a:xfrm>
              <a:off x="1134040" y="203835"/>
              <a:ext cx="4667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06</a:t>
              </a:r>
              <a:endParaRPr sz="20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119" name="Google Shape;1119;p76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120" name="Google Shape;1120;p76"/>
          <p:cNvSpPr txBox="1"/>
          <p:nvPr/>
        </p:nvSpPr>
        <p:spPr>
          <a:xfrm>
            <a:off x="1600834" y="203835"/>
            <a:ext cx="529638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altLang="en-US" sz="20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구독</a:t>
            </a:r>
            <a:r>
              <a:rPr lang="en-US" altLang="ko-KR" sz="20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(Subscribe)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76"/>
          <p:cNvSpPr txBox="1"/>
          <p:nvPr/>
        </p:nvSpPr>
        <p:spPr>
          <a:xfrm>
            <a:off x="128464" y="548680"/>
            <a:ext cx="950505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구독은 발행과 약간 </a:t>
            </a:r>
            <a:r>
              <a:rPr lang="ko-KR" altLang="en-US" sz="1800" b="1" i="0" u="none" strike="noStrike" cap="none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다른점이</a:t>
            </a: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있습니다</a:t>
            </a: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. </a:t>
            </a: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토픽이 들어올 때 해당 데이터를 처리할 함수를 지정해야 합니다</a:t>
            </a: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특정 이벤트가 들어올 때 수행되는 함수를 콜백함수라고 합니다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.</a:t>
            </a:r>
            <a:endParaRPr lang="en-US" altLang="ko-KR" sz="1800" b="1" i="0" u="none" strike="noStrike" cap="none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2ED5087-EFB7-4371-912B-84FF3A899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71" y="1941386"/>
            <a:ext cx="5591955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2176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7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98</a:t>
            </a:fld>
            <a:endParaRPr/>
          </a:p>
        </p:txBody>
      </p:sp>
      <p:grpSp>
        <p:nvGrpSpPr>
          <p:cNvPr id="1116" name="Google Shape;1116;p76"/>
          <p:cNvGrpSpPr/>
          <p:nvPr/>
        </p:nvGrpSpPr>
        <p:grpSpPr>
          <a:xfrm>
            <a:off x="-7620" y="203835"/>
            <a:ext cx="1608455" cy="400685"/>
            <a:chOff x="-7620" y="203835"/>
            <a:chExt cx="1608455" cy="400685"/>
          </a:xfrm>
        </p:grpSpPr>
        <p:sp>
          <p:nvSpPr>
            <p:cNvPr id="1117" name="Google Shape;1117;p76"/>
            <p:cNvSpPr/>
            <p:nvPr/>
          </p:nvSpPr>
          <p:spPr>
            <a:xfrm>
              <a:off x="-7620" y="203835"/>
              <a:ext cx="1567180" cy="400685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76"/>
            <p:cNvSpPr txBox="1"/>
            <p:nvPr/>
          </p:nvSpPr>
          <p:spPr>
            <a:xfrm>
              <a:off x="1134040" y="203835"/>
              <a:ext cx="4667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lang="en-US" sz="200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06</a:t>
              </a:r>
              <a:endParaRPr sz="20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119" name="Google Shape;1119;p76"/>
          <p:cNvCxnSpPr/>
          <p:nvPr/>
        </p:nvCxnSpPr>
        <p:spPr>
          <a:xfrm>
            <a:off x="-7620" y="584835"/>
            <a:ext cx="3756025" cy="635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120" name="Google Shape;1120;p76"/>
          <p:cNvSpPr txBox="1"/>
          <p:nvPr/>
        </p:nvSpPr>
        <p:spPr>
          <a:xfrm>
            <a:off x="1600834" y="203835"/>
            <a:ext cx="529638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altLang="en-US" sz="20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구독</a:t>
            </a:r>
            <a:r>
              <a:rPr lang="en-US" altLang="ko-KR" sz="20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(Subscribe)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76"/>
          <p:cNvSpPr txBox="1"/>
          <p:nvPr/>
        </p:nvSpPr>
        <p:spPr>
          <a:xfrm>
            <a:off x="128464" y="548680"/>
            <a:ext cx="9505055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altLang="ko-KR" sz="1800" b="1" i="0" u="none" strike="noStrike" cap="none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rospy.spin</a:t>
            </a: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을 통해 대기상태인 노드에 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Subscribe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하고자 하는 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Topic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이 들어오면 이때 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Subscriber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가 해당 토픽을 가지고 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callback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함수에 넘겨줍니다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그리고 개발자의 필요에 따라 원하시는 로직을 콜백함수에 작성하시면 됩니다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콜백함수 안에 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Publish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도 가능합니다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.</a:t>
            </a:r>
            <a:endParaRPr lang="en-US" altLang="ko-KR" sz="1800" b="1" i="0" u="none" strike="noStrike" cap="none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2ED5087-EFB7-4371-912B-84FF3A899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803" y="2333679"/>
            <a:ext cx="5591955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70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회색조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3910</Words>
  <Application>Microsoft Office PowerPoint</Application>
  <PresentationFormat>A4 용지(210x297mm)</PresentationFormat>
  <Paragraphs>1013</Paragraphs>
  <Slides>98</Slides>
  <Notes>98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98</vt:i4>
      </vt:variant>
    </vt:vector>
  </HeadingPairs>
  <TitlesOfParts>
    <vt:vector size="105" baseType="lpstr">
      <vt:lpstr>Noto Sans Symbols</vt:lpstr>
      <vt:lpstr>맑은 고딕</vt:lpstr>
      <vt:lpstr>맑은 고딕</vt:lpstr>
      <vt:lpstr>Arial</vt:lpstr>
      <vt:lpstr>Raleway</vt:lpstr>
      <vt:lpstr>Arial Unicode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wego_고동훈</dc:creator>
  <cp:lastModifiedBy>A4938</cp:lastModifiedBy>
  <cp:revision>14</cp:revision>
  <dcterms:modified xsi:type="dcterms:W3CDTF">2021-03-23T07:16:29Z</dcterms:modified>
</cp:coreProperties>
</file>