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259" r:id="rId2"/>
    <p:sldId id="496" r:id="rId3"/>
    <p:sldId id="482" r:id="rId4"/>
    <p:sldId id="490" r:id="rId5"/>
    <p:sldId id="483" r:id="rId6"/>
    <p:sldId id="491" r:id="rId7"/>
    <p:sldId id="484" r:id="rId8"/>
    <p:sldId id="485" r:id="rId9"/>
    <p:sldId id="492" r:id="rId10"/>
    <p:sldId id="487" r:id="rId11"/>
    <p:sldId id="493" r:id="rId12"/>
    <p:sldId id="494" r:id="rId13"/>
    <p:sldId id="488" r:id="rId14"/>
    <p:sldId id="489" r:id="rId15"/>
    <p:sldId id="495" r:id="rId16"/>
  </p:sldIdLst>
  <p:sldSz cx="9144000" cy="6858000" type="screen4x3"/>
  <p:notesSz cx="9144000" cy="6858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CC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5" autoAdjust="0"/>
    <p:restoredTop sz="94722" autoAdjust="0"/>
  </p:normalViewPr>
  <p:slideViewPr>
    <p:cSldViewPr>
      <p:cViewPr varScale="1">
        <p:scale>
          <a:sx n="83" d="100"/>
          <a:sy n="83" d="100"/>
        </p:scale>
        <p:origin x="12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94"/>
    </p:cViewPr>
  </p:sorterViewPr>
  <p:notesViewPr>
    <p:cSldViewPr>
      <p:cViewPr varScale="1">
        <p:scale>
          <a:sx n="82" d="100"/>
          <a:sy n="82" d="100"/>
        </p:scale>
        <p:origin x="-1512" y="-96"/>
      </p:cViewPr>
      <p:guideLst>
        <p:guide orient="horz" pos="2880"/>
        <p:guide pos="2160"/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7D224-E1C0-4940-AAD9-4C2F90213778}" type="datetimeFigureOut">
              <a:rPr lang="ko-KR" altLang="en-US" smtClean="0"/>
              <a:t>2019. 3. 24.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EA21C-94DA-48FF-B11C-C3816B691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1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C63B01F-9D80-4AB7-8501-E2785682E95B}" type="datetimeFigureOut">
              <a:rPr lang="ko-KR" altLang="en-US"/>
              <a:pPr>
                <a:defRPr/>
              </a:pPr>
              <a:t>2019. 3. 24.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8DB9404-9FD9-45BC-90D9-0EE325C611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6669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B5E326-0CC6-4F26-8B9E-F05FA1FEF17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233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04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1"/>
          <p:cNvSpPr>
            <a:spLocks noChangeArrowheads="1"/>
          </p:cNvSpPr>
          <p:nvPr/>
        </p:nvSpPr>
        <p:spPr bwMode="auto">
          <a:xfrm>
            <a:off x="241300" y="4216400"/>
            <a:ext cx="5702300" cy="381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5" name="Rectangle 277"/>
          <p:cNvSpPr>
            <a:spLocks noChangeArrowheads="1"/>
          </p:cNvSpPr>
          <p:nvPr/>
        </p:nvSpPr>
        <p:spPr bwMode="auto">
          <a:xfrm>
            <a:off x="5102225" y="1676400"/>
            <a:ext cx="838200" cy="914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6" name="Rectangle 278"/>
          <p:cNvSpPr>
            <a:spLocks noChangeArrowheads="1"/>
          </p:cNvSpPr>
          <p:nvPr/>
        </p:nvSpPr>
        <p:spPr bwMode="auto">
          <a:xfrm>
            <a:off x="6788150" y="1676400"/>
            <a:ext cx="831850" cy="914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7" name="Rectangle 91"/>
          <p:cNvSpPr>
            <a:spLocks noChangeArrowheads="1"/>
          </p:cNvSpPr>
          <p:nvPr/>
        </p:nvSpPr>
        <p:spPr bwMode="auto">
          <a:xfrm flipV="1">
            <a:off x="6705600" y="6553200"/>
            <a:ext cx="2438400" cy="304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8" name="Rectangle 95"/>
          <p:cNvSpPr>
            <a:spLocks noChangeArrowheads="1"/>
          </p:cNvSpPr>
          <p:nvPr/>
        </p:nvSpPr>
        <p:spPr bwMode="auto">
          <a:xfrm>
            <a:off x="0" y="2590800"/>
            <a:ext cx="6794500" cy="1371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 flipH="1" flipV="1">
            <a:off x="0" y="3886200"/>
            <a:ext cx="64008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0" name="Rectangle 253"/>
          <p:cNvSpPr>
            <a:spLocks noChangeArrowheads="1"/>
          </p:cNvSpPr>
          <p:nvPr/>
        </p:nvSpPr>
        <p:spPr bwMode="auto">
          <a:xfrm>
            <a:off x="0" y="0"/>
            <a:ext cx="228600" cy="6858000"/>
          </a:xfrm>
          <a:prstGeom prst="rect">
            <a:avLst/>
          </a:prstGeom>
          <a:gradFill rotWithShape="0">
            <a:gsLst>
              <a:gs pos="0">
                <a:schemeClr val="tx1">
                  <a:gamma/>
                  <a:tint val="23529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1" name="Rectangle 272"/>
          <p:cNvSpPr>
            <a:spLocks noChangeArrowheads="1"/>
          </p:cNvSpPr>
          <p:nvPr/>
        </p:nvSpPr>
        <p:spPr bwMode="auto">
          <a:xfrm>
            <a:off x="5946775" y="2590800"/>
            <a:ext cx="841375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2" name="Oval 262"/>
          <p:cNvSpPr>
            <a:spLocks noChangeArrowheads="1"/>
          </p:cNvSpPr>
          <p:nvPr/>
        </p:nvSpPr>
        <p:spPr bwMode="auto">
          <a:xfrm flipH="1">
            <a:off x="5946775" y="3505200"/>
            <a:ext cx="838200" cy="838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grpSp>
        <p:nvGrpSpPr>
          <p:cNvPr id="13" name="Group 282"/>
          <p:cNvGrpSpPr>
            <a:grpSpLocks/>
          </p:cNvGrpSpPr>
          <p:nvPr/>
        </p:nvGrpSpPr>
        <p:grpSpPr bwMode="auto">
          <a:xfrm>
            <a:off x="228600" y="1447800"/>
            <a:ext cx="8915400" cy="3581400"/>
            <a:chOff x="144" y="912"/>
            <a:chExt cx="5616" cy="2256"/>
          </a:xfrm>
        </p:grpSpPr>
        <p:sp>
          <p:nvSpPr>
            <p:cNvPr id="14" name="Line 259"/>
            <p:cNvSpPr>
              <a:spLocks noChangeShapeType="1"/>
            </p:cNvSpPr>
            <p:nvPr/>
          </p:nvSpPr>
          <p:spPr bwMode="ltGray">
            <a:xfrm>
              <a:off x="144" y="2208"/>
              <a:ext cx="4752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15" name="Line 261"/>
            <p:cNvSpPr>
              <a:spLocks noChangeShapeType="1"/>
            </p:cNvSpPr>
            <p:nvPr/>
          </p:nvSpPr>
          <p:spPr bwMode="ltGray">
            <a:xfrm>
              <a:off x="144" y="2736"/>
              <a:ext cx="4752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16" name="Line 260"/>
            <p:cNvSpPr>
              <a:spLocks noChangeShapeType="1"/>
            </p:cNvSpPr>
            <p:nvPr/>
          </p:nvSpPr>
          <p:spPr bwMode="ltGray">
            <a:xfrm>
              <a:off x="144" y="1632"/>
              <a:ext cx="4752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17" name="Line 268"/>
            <p:cNvSpPr>
              <a:spLocks noChangeShapeType="1"/>
            </p:cNvSpPr>
            <p:nvPr/>
          </p:nvSpPr>
          <p:spPr bwMode="ltGray">
            <a:xfrm>
              <a:off x="4800" y="912"/>
              <a:ext cx="0" cy="225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18" name="Line 256"/>
            <p:cNvSpPr>
              <a:spLocks noChangeShapeType="1"/>
            </p:cNvSpPr>
            <p:nvPr/>
          </p:nvSpPr>
          <p:spPr bwMode="ltGray">
            <a:xfrm>
              <a:off x="3744" y="912"/>
              <a:ext cx="0" cy="225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19" name="Line 257"/>
            <p:cNvSpPr>
              <a:spLocks noChangeShapeType="1"/>
            </p:cNvSpPr>
            <p:nvPr/>
          </p:nvSpPr>
          <p:spPr bwMode="ltGray">
            <a:xfrm>
              <a:off x="4278" y="912"/>
              <a:ext cx="0" cy="225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20" name="Line 264"/>
            <p:cNvSpPr>
              <a:spLocks noChangeShapeType="1"/>
            </p:cNvSpPr>
            <p:nvPr/>
          </p:nvSpPr>
          <p:spPr bwMode="ltGray">
            <a:xfrm>
              <a:off x="3212" y="912"/>
              <a:ext cx="0" cy="225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21" name="Line 266"/>
            <p:cNvSpPr>
              <a:spLocks noChangeShapeType="1"/>
            </p:cNvSpPr>
            <p:nvPr/>
          </p:nvSpPr>
          <p:spPr bwMode="ltGray">
            <a:xfrm>
              <a:off x="3024" y="1056"/>
              <a:ext cx="2736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</p:grp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495800"/>
            <a:ext cx="5791200" cy="533400"/>
          </a:xfrm>
        </p:spPr>
        <p:txBody>
          <a:bodyPr anchor="b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2844800"/>
            <a:ext cx="5562600" cy="1295400"/>
          </a:xfrm>
        </p:spPr>
        <p:txBody>
          <a:bodyPr anchor="ctr"/>
          <a:lstStyle>
            <a:lvl1pPr>
              <a:defRPr sz="4400" b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22" name="Rectangle 14"/>
          <p:cNvSpPr>
            <a:spLocks noGrp="1" noChangeArrowheads="1"/>
          </p:cNvSpPr>
          <p:nvPr>
            <p:ph type="dt" sz="quarter" idx="10"/>
          </p:nvPr>
        </p:nvSpPr>
        <p:spPr>
          <a:xfrm>
            <a:off x="3581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81800" y="6553200"/>
            <a:ext cx="22225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BIT Lab.</a:t>
            </a:r>
          </a:p>
        </p:txBody>
      </p:sp>
      <p:sp>
        <p:nvSpPr>
          <p:cNvPr id="24" name="Rectangle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8600" y="6553200"/>
            <a:ext cx="685800" cy="304800"/>
          </a:xfrm>
        </p:spPr>
        <p:txBody>
          <a:bodyPr anchorCtr="0"/>
          <a:lstStyle>
            <a:lvl1pPr>
              <a:defRPr sz="1400"/>
            </a:lvl1pPr>
          </a:lstStyle>
          <a:p>
            <a:pPr>
              <a:defRPr/>
            </a:pPr>
            <a:fld id="{57CB5F90-83C6-4769-95C8-C2648901CA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875" y="857250"/>
            <a:ext cx="8786813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528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496050"/>
            <a:ext cx="9826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1600" b="1">
                <a:latin typeface="+mn-ea"/>
              </a:defRPr>
            </a:lvl1pPr>
          </a:lstStyle>
          <a:p>
            <a:pPr>
              <a:defRPr/>
            </a:pPr>
            <a:fld id="{7C3A4DB8-089F-4E3A-AFA6-DCD677DDEA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66" name="Rectangle 142"/>
          <p:cNvSpPr>
            <a:spLocks noChangeArrowheads="1"/>
          </p:cNvSpPr>
          <p:nvPr/>
        </p:nvSpPr>
        <p:spPr bwMode="auto">
          <a:xfrm flipH="1">
            <a:off x="71438" y="142875"/>
            <a:ext cx="8858250" cy="520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171" name="Line 147"/>
          <p:cNvSpPr>
            <a:spLocks noChangeShapeType="1"/>
          </p:cNvSpPr>
          <p:nvPr/>
        </p:nvSpPr>
        <p:spPr bwMode="ltGray">
          <a:xfrm flipH="1">
            <a:off x="125413" y="714375"/>
            <a:ext cx="878205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white">
          <a:xfrm>
            <a:off x="214313" y="153988"/>
            <a:ext cx="82153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165" name="Rectangle 141"/>
          <p:cNvSpPr>
            <a:spLocks noChangeArrowheads="1"/>
          </p:cNvSpPr>
          <p:nvPr/>
        </p:nvSpPr>
        <p:spPr bwMode="auto">
          <a:xfrm flipH="1">
            <a:off x="8429625" y="0"/>
            <a:ext cx="354013" cy="3508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164" name="Rectangle 140"/>
          <p:cNvSpPr>
            <a:spLocks noChangeArrowheads="1"/>
          </p:cNvSpPr>
          <p:nvPr/>
        </p:nvSpPr>
        <p:spPr bwMode="auto">
          <a:xfrm flipH="1">
            <a:off x="8643938" y="142875"/>
            <a:ext cx="355600" cy="350838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169" name="Rectangle 145"/>
          <p:cNvSpPr>
            <a:spLocks noChangeArrowheads="1"/>
          </p:cNvSpPr>
          <p:nvPr/>
        </p:nvSpPr>
        <p:spPr bwMode="auto">
          <a:xfrm flipH="1">
            <a:off x="8572500" y="428625"/>
            <a:ext cx="357188" cy="3492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5763" y="6472238"/>
            <a:ext cx="4540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3114A4A7-2B45-41C2-95FB-D3B640B429C6}" type="slidenum">
              <a:rPr lang="ko-KR" altLang="en-US" sz="1800"/>
              <a:pPr>
                <a:defRPr/>
              </a:pPr>
              <a:t>‹#›</a:t>
            </a:fld>
            <a:endParaRPr lang="ko-KR" alt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hf sldNum="0" hd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kumimoji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>
                <a:latin typeface="HY헤드라인M" pitchFamily="18" charset="-127"/>
                <a:ea typeface="HY헤드라인M" pitchFamily="18" charset="-127"/>
              </a:rPr>
              <a:t>API in R : Plumber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4653136"/>
            <a:ext cx="5791200" cy="1504950"/>
          </a:xfrm>
        </p:spPr>
        <p:txBody>
          <a:bodyPr/>
          <a:lstStyle/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algn="ctr" eaLnBrk="1" hangingPunct="1"/>
            <a:r>
              <a:rPr lang="ko-KR" altLang="en-US" kern="1200" dirty="0">
                <a:solidFill>
                  <a:schemeClr val="accent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rPr>
              <a:t>강동훈</a:t>
            </a:r>
            <a:endParaRPr lang="en-US" altLang="ko-KR" kern="1200" dirty="0">
              <a:solidFill>
                <a:schemeClr val="accent2">
                  <a:lumMod val="50000"/>
                </a:schemeClr>
              </a:solidFill>
              <a:latin typeface="HY견고딕" pitchFamily="18" charset="-127"/>
              <a:ea typeface="HY견고딕" pitchFamily="18" charset="-127"/>
              <a:cs typeface="+mn-cs"/>
            </a:endParaRPr>
          </a:p>
          <a:p>
            <a:pPr algn="ctr" eaLnBrk="1" hangingPunct="1"/>
            <a:endParaRPr lang="en-US" altLang="ko-KR" sz="1600" kern="1200" dirty="0">
              <a:solidFill>
                <a:schemeClr val="accent2">
                  <a:lumMod val="50000"/>
                </a:schemeClr>
              </a:solidFill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pic>
        <p:nvPicPr>
          <p:cNvPr id="4100" name="Picture 25" descr="C:\Documents and Settings\pc1\바탕 화면\PPT\이미지\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0"/>
            <a:ext cx="152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84" name="Picture 28" descr="C:\Documents and Settings\pc1\바탕 화면\PPT\이미지\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56300" y="2597150"/>
            <a:ext cx="8382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87" name="Picture 31" descr="C:\Documents and Settings\pc1\바탕 화면\PPT\이미지\1.jpg"/>
          <p:cNvPicPr>
            <a:picLocks noChangeAspect="1" noChangeArrowheads="1"/>
          </p:cNvPicPr>
          <p:nvPr/>
        </p:nvPicPr>
        <p:blipFill>
          <a:blip r:embed="rId5" cstate="print"/>
          <a:srcRect r="37500"/>
          <a:stretch>
            <a:fillRect/>
          </a:stretch>
        </p:blipFill>
        <p:spPr bwMode="auto">
          <a:xfrm>
            <a:off x="5105400" y="1676400"/>
            <a:ext cx="83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03" name="Group 36"/>
          <p:cNvGrpSpPr>
            <a:grpSpLocks/>
          </p:cNvGrpSpPr>
          <p:nvPr/>
        </p:nvGrpSpPr>
        <p:grpSpPr bwMode="auto">
          <a:xfrm>
            <a:off x="228600" y="4343400"/>
            <a:ext cx="2127250" cy="1489075"/>
            <a:chOff x="144" y="2736"/>
            <a:chExt cx="1340" cy="938"/>
          </a:xfrm>
        </p:grpSpPr>
        <p:pic>
          <p:nvPicPr>
            <p:cNvPr id="4107" name="Picture 29" descr="C:\Documents and Settings\pc1\바탕 화면\PPT\이미지\6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2" y="3210"/>
              <a:ext cx="440" cy="4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4108" name="Picture 32" descr="C:\Documents and Settings\pc1\바탕 화면\PPT\이미지\1.jpg"/>
            <p:cNvPicPr>
              <a:picLocks noChangeAspect="1" noChangeArrowheads="1"/>
            </p:cNvPicPr>
            <p:nvPr/>
          </p:nvPicPr>
          <p:blipFill>
            <a:blip r:embed="rId5" cstate="print"/>
            <a:srcRect r="37500"/>
            <a:stretch>
              <a:fillRect/>
            </a:stretch>
          </p:blipFill>
          <p:spPr bwMode="auto">
            <a:xfrm>
              <a:off x="144" y="2736"/>
              <a:ext cx="432" cy="4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4109" name="Picture 33" descr="C:\Documents and Settings\pc1\바탕 화면\PPT\이미지\3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034" y="2736"/>
              <a:ext cx="450" cy="4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pic>
        <p:nvPicPr>
          <p:cNvPr id="45090" name="Picture 34" descr="C:\Documents and Settings\pc1\바탕 화면\PPT\이미지\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81800" y="1676400"/>
            <a:ext cx="83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5846F-EBFC-4E85-8131-9320BE32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Server Implements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EA698-7371-4F56-A7F5-452B1875B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857250"/>
            <a:ext cx="8821613" cy="1851670"/>
          </a:xfrm>
        </p:spPr>
        <p:txBody>
          <a:bodyPr/>
          <a:lstStyle/>
          <a:p>
            <a:r>
              <a:rPr lang="ko-KR" altLang="en-US" sz="2000" dirty="0">
                <a:latin typeface="Cambria" panose="02040503050406030204" pitchFamily="18" charset="0"/>
              </a:rPr>
              <a:t>효율적인 코드 관리를 위한 폴더 구조</a:t>
            </a:r>
            <a:endParaRPr lang="en-US" altLang="ko-KR" sz="2000" dirty="0">
              <a:latin typeface="Cambria" panose="02040503050406030204" pitchFamily="18" charset="0"/>
            </a:endParaRPr>
          </a:p>
          <a:p>
            <a:r>
              <a:rPr lang="ko-KR" altLang="en-US" sz="2000" dirty="0">
                <a:latin typeface="Cambria" panose="02040503050406030204" pitchFamily="18" charset="0"/>
              </a:rPr>
              <a:t>리소스는 </a:t>
            </a:r>
            <a:r>
              <a:rPr lang="en-US" altLang="ko-KR" sz="2000" dirty="0">
                <a:latin typeface="Cambria" panose="02040503050406030204" pitchFamily="18" charset="0"/>
              </a:rPr>
              <a:t>controller/ </a:t>
            </a:r>
            <a:r>
              <a:rPr lang="ko-KR" altLang="en-US" sz="2000" dirty="0">
                <a:latin typeface="Cambria" panose="02040503050406030204" pitchFamily="18" charset="0"/>
              </a:rPr>
              <a:t>폴더에서 관리</a:t>
            </a:r>
            <a:endParaRPr lang="en-US" altLang="ko-KR" sz="2000" dirty="0">
              <a:latin typeface="Cambria" panose="02040503050406030204" pitchFamily="18" charset="0"/>
            </a:endParaRPr>
          </a:p>
          <a:p>
            <a:r>
              <a:rPr lang="en-US" sz="2000" dirty="0" err="1">
                <a:latin typeface="Cambria" panose="02040503050406030204" pitchFamily="18" charset="0"/>
              </a:rPr>
              <a:t>init.R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ko-KR" altLang="en-US" sz="2000" dirty="0">
                <a:latin typeface="Cambria" panose="02040503050406030204" pitchFamily="18" charset="0"/>
              </a:rPr>
              <a:t>파일로 서버 구동</a:t>
            </a:r>
            <a:endParaRPr lang="en-US" altLang="ko-KR" sz="2000" dirty="0">
              <a:latin typeface="Cambria" panose="02040503050406030204" pitchFamily="18" charset="0"/>
            </a:endParaRPr>
          </a:p>
          <a:p>
            <a:r>
              <a:rPr lang="en-US" sz="2000" dirty="0" err="1">
                <a:latin typeface="Cambria" panose="02040503050406030204" pitchFamily="18" charset="0"/>
              </a:rPr>
              <a:t>config.R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ko-KR" altLang="en-US" sz="2000" dirty="0">
                <a:latin typeface="Cambria" panose="02040503050406030204" pitchFamily="18" charset="0"/>
              </a:rPr>
              <a:t>파일에서 전역변수 및 설정 값을 모아 관리</a:t>
            </a:r>
            <a:endParaRPr lang="en-US" sz="2000" dirty="0">
              <a:latin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</a:rPr>
              <a:t>                                                                                                                     </a:t>
            </a:r>
          </a:p>
          <a:p>
            <a:endParaRPr lang="en-US" sz="2000" dirty="0">
              <a:latin typeface="Cambria" panose="02040503050406030204" pitchFamily="18" charset="0"/>
            </a:endParaRPr>
          </a:p>
          <a:p>
            <a:endParaRPr lang="ko-KR" altLang="en-US" sz="2000" dirty="0">
              <a:latin typeface="Cambria" panose="020405030504060302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51419144" descr="EMB0000467c10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87565"/>
            <a:ext cx="5832648" cy="21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619672" y="5013176"/>
            <a:ext cx="5616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600" dirty="0"/>
              <a:t>API </a:t>
            </a:r>
            <a:r>
              <a:rPr lang="ko-KR" altLang="en-US" sz="1600" dirty="0"/>
              <a:t>코드 폴더구조</a:t>
            </a:r>
          </a:p>
        </p:txBody>
      </p:sp>
    </p:spTree>
    <p:extLst>
      <p:ext uri="{BB962C8B-B14F-4D97-AF65-F5344CB8AC3E}">
        <p14:creationId xmlns:p14="http://schemas.microsoft.com/office/powerpoint/2010/main" val="2639613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5846F-EBFC-4E85-8131-9320BE32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Server Implements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EA698-7371-4F56-A7F5-452B1875B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857250"/>
            <a:ext cx="8821613" cy="1851670"/>
          </a:xfrm>
        </p:spPr>
        <p:txBody>
          <a:bodyPr/>
          <a:lstStyle/>
          <a:p>
            <a:r>
              <a:rPr lang="ko-KR" altLang="en-US" sz="2000" dirty="0">
                <a:latin typeface="Cambria" panose="02040503050406030204" pitchFamily="18" charset="0"/>
              </a:rPr>
              <a:t>최</a:t>
            </a:r>
            <a:r>
              <a:rPr lang="en-US" altLang="ko-KR" sz="2000" dirty="0">
                <a:latin typeface="Cambria" panose="02040503050406030204" pitchFamily="18" charset="0"/>
              </a:rPr>
              <a:t> </a:t>
            </a:r>
            <a:r>
              <a:rPr lang="ko-KR" altLang="en-US" sz="2000" dirty="0">
                <a:latin typeface="Cambria" panose="02040503050406030204" pitchFamily="18" charset="0"/>
              </a:rPr>
              <a:t>상위 루트 객체 생성</a:t>
            </a:r>
            <a:endParaRPr lang="en-US" altLang="ko-KR" sz="2000" dirty="0">
              <a:latin typeface="Cambria" panose="02040503050406030204" pitchFamily="18" charset="0"/>
            </a:endParaRPr>
          </a:p>
          <a:p>
            <a:r>
              <a:rPr lang="en-US" altLang="ko-KR" sz="2000" dirty="0">
                <a:latin typeface="Cambria" panose="02040503050406030204" pitchFamily="18" charset="0"/>
              </a:rPr>
              <a:t>Controller/ </a:t>
            </a:r>
            <a:r>
              <a:rPr lang="ko-KR" altLang="en-US" sz="2000" dirty="0">
                <a:latin typeface="Cambria" panose="02040503050406030204" pitchFamily="18" charset="0"/>
              </a:rPr>
              <a:t>폴더 내 리소스 파일 읽음</a:t>
            </a:r>
            <a:endParaRPr lang="en-US" altLang="ko-KR" sz="2000" dirty="0">
              <a:latin typeface="Cambria" panose="02040503050406030204" pitchFamily="18" charset="0"/>
            </a:endParaRPr>
          </a:p>
          <a:p>
            <a:r>
              <a:rPr lang="ko-KR" altLang="en-US" sz="2000" dirty="0">
                <a:latin typeface="Cambria" panose="02040503050406030204" pitchFamily="18" charset="0"/>
              </a:rPr>
              <a:t>최 상위 루트 객체 하위에 리소스 추가 </a:t>
            </a:r>
            <a:r>
              <a:rPr lang="en-US" altLang="ko-KR" sz="2000" dirty="0">
                <a:latin typeface="Cambria" panose="02040503050406030204" pitchFamily="18" charset="0"/>
              </a:rPr>
              <a:t>(mount)</a:t>
            </a:r>
          </a:p>
          <a:p>
            <a:r>
              <a:rPr lang="ko-KR" altLang="en-US" sz="2000" dirty="0">
                <a:latin typeface="Cambria" panose="02040503050406030204" pitchFamily="18" charset="0"/>
              </a:rPr>
              <a:t>서버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ko-KR" altLang="en-US" sz="2000" dirty="0">
                <a:latin typeface="Cambria" panose="02040503050406030204" pitchFamily="18" charset="0"/>
              </a:rPr>
              <a:t>실행</a:t>
            </a:r>
            <a:endParaRPr lang="en-US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</a:rPr>
              <a:t>                                                                                                                     </a:t>
            </a:r>
          </a:p>
          <a:p>
            <a:endParaRPr lang="en-US" sz="2000" dirty="0">
              <a:latin typeface="Cambria" panose="02040503050406030204" pitchFamily="18" charset="0"/>
            </a:endParaRPr>
          </a:p>
          <a:p>
            <a:endParaRPr lang="ko-KR" altLang="en-US" sz="2000" dirty="0">
              <a:latin typeface="Cambria" panose="020405030504060302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034000"/>
              </p:ext>
            </p:extLst>
          </p:nvPr>
        </p:nvGraphicFramePr>
        <p:xfrm>
          <a:off x="251520" y="2708920"/>
          <a:ext cx="7920880" cy="2588900"/>
        </p:xfrm>
        <a:graphic>
          <a:graphicData uri="http://schemas.openxmlformats.org/drawingml/2006/table">
            <a:tbl>
              <a:tblPr/>
              <a:tblGrid>
                <a:gridCol w="373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7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1</a:t>
                      </a:r>
                      <a:endParaRPr lang="en-US" sz="10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library(plumber) # server</a:t>
                      </a:r>
                      <a:endParaRPr lang="en-US" sz="10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2</a:t>
                      </a:r>
                      <a:endParaRPr lang="en-US" sz="1000" kern="0" spc="-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library(</a:t>
                      </a:r>
                      <a:r>
                        <a:rPr lang="en-US" sz="1000" kern="0" spc="-5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RMySQL</a:t>
                      </a: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) # DB</a:t>
                      </a:r>
                      <a:endParaRPr lang="en-US" sz="10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3</a:t>
                      </a:r>
                      <a:endParaRPr lang="en-US" sz="1000" kern="0" spc="-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CONTROLLER_PATH = "controller/"</a:t>
                      </a:r>
                      <a:endParaRPr lang="en-US" sz="10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4</a:t>
                      </a:r>
                      <a:endParaRPr lang="en-US" sz="1000" kern="0" spc="-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server &lt;- </a:t>
                      </a:r>
                      <a:r>
                        <a:rPr lang="en-US" sz="1000" kern="0" spc="-5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plumber$new</a:t>
                      </a: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()</a:t>
                      </a:r>
                      <a:endParaRPr lang="en-US" sz="10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5</a:t>
                      </a:r>
                      <a:endParaRPr lang="en-US" sz="1000" kern="0" spc="-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controllers &lt;- </a:t>
                      </a:r>
                      <a:r>
                        <a:rPr lang="en-US" sz="1000" kern="0" spc="-5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gsub</a:t>
                      </a: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( ".R" , "" , </a:t>
                      </a:r>
                      <a:r>
                        <a:rPr lang="en-US" sz="1000" kern="0" spc="-5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list.files</a:t>
                      </a: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( path = CONTROLLER_PATH ) )</a:t>
                      </a:r>
                      <a:endParaRPr lang="en-US" sz="10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6</a:t>
                      </a:r>
                      <a:endParaRPr lang="en-US" sz="1000" kern="0" spc="-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for (controller in controllers) {</a:t>
                      </a:r>
                      <a:endParaRPr lang="en-US" sz="10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7</a:t>
                      </a:r>
                      <a:endParaRPr lang="en-US" sz="1000" kern="0" spc="-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  m &lt;- </a:t>
                      </a:r>
                      <a:r>
                        <a:rPr lang="en-US" sz="1000" kern="0" spc="-5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plumber$new</a:t>
                      </a: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( paste( CONTROLLER_PATH , controller , ".R" , </a:t>
                      </a:r>
                      <a:r>
                        <a:rPr lang="en-US" sz="1000" kern="0" spc="-5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sep</a:t>
                      </a: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 = "" ) 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8</a:t>
                      </a:r>
                      <a:endParaRPr lang="en-US" sz="1000" kern="0" spc="-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  </a:t>
                      </a:r>
                      <a:r>
                        <a:rPr lang="en-US" sz="1000" kern="0" spc="-5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server$mount</a:t>
                      </a: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( paste("/", controller, </a:t>
                      </a:r>
                      <a:r>
                        <a:rPr lang="en-US" sz="1000" kern="0" spc="-5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sep</a:t>
                      </a: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="") , m)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9</a:t>
                      </a:r>
                      <a:endParaRPr lang="en-US" sz="1000" kern="0" spc="-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}</a:t>
                      </a:r>
                      <a:endParaRPr lang="en-US" sz="10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10</a:t>
                      </a:r>
                      <a:endParaRPr lang="en-US" sz="10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server$run</a:t>
                      </a: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(port=8000, host = "0.0.0.0")</a:t>
                      </a:r>
                      <a:endParaRPr lang="en-US" sz="10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16125" y="2003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19672" y="5903443"/>
            <a:ext cx="5616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600" dirty="0" err="1"/>
              <a:t>Init.R</a:t>
            </a:r>
            <a:r>
              <a:rPr lang="en-US" altLang="ko-KR" sz="1600" dirty="0"/>
              <a:t> </a:t>
            </a:r>
            <a:r>
              <a:rPr lang="ko-KR" altLang="en-US" sz="1600" dirty="0"/>
              <a:t>코드 예제</a:t>
            </a:r>
          </a:p>
        </p:txBody>
      </p:sp>
    </p:spTree>
    <p:extLst>
      <p:ext uri="{BB962C8B-B14F-4D97-AF65-F5344CB8AC3E}">
        <p14:creationId xmlns:p14="http://schemas.microsoft.com/office/powerpoint/2010/main" val="12669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5846F-EBFC-4E85-8131-9320BE32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Server Implements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EA698-7371-4F56-A7F5-452B1875B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857250"/>
            <a:ext cx="8821613" cy="1851670"/>
          </a:xfrm>
        </p:spPr>
        <p:txBody>
          <a:bodyPr/>
          <a:lstStyle/>
          <a:p>
            <a:r>
              <a:rPr lang="ko-KR" altLang="en-US" sz="2000" dirty="0">
                <a:latin typeface="Cambria" panose="02040503050406030204" pitchFamily="18" charset="0"/>
              </a:rPr>
              <a:t>리소스 코드 구현</a:t>
            </a:r>
            <a:endParaRPr lang="en-US" altLang="ko-KR" sz="2000" dirty="0">
              <a:latin typeface="Cambria" panose="02040503050406030204" pitchFamily="18" charset="0"/>
            </a:endParaRPr>
          </a:p>
          <a:p>
            <a:r>
              <a:rPr lang="en-US" altLang="ko-KR" sz="2000" dirty="0">
                <a:latin typeface="Cambria" panose="02040503050406030204" pitchFamily="18" charset="0"/>
              </a:rPr>
              <a:t>Annotation(</a:t>
            </a:r>
            <a:r>
              <a:rPr lang="ko-KR" altLang="en-US" sz="2000" dirty="0">
                <a:latin typeface="Cambria" panose="02040503050406030204" pitchFamily="18" charset="0"/>
              </a:rPr>
              <a:t>의미가 있는 주석</a:t>
            </a:r>
            <a:r>
              <a:rPr lang="en-US" altLang="ko-KR" sz="2000" dirty="0">
                <a:latin typeface="Cambria" panose="02040503050406030204" pitchFamily="18" charset="0"/>
              </a:rPr>
              <a:t>) </a:t>
            </a:r>
            <a:r>
              <a:rPr lang="ko-KR" altLang="en-US" sz="2000" dirty="0">
                <a:latin typeface="Cambria" panose="02040503050406030204" pitchFamily="18" charset="0"/>
              </a:rPr>
              <a:t>을 이용하여</a:t>
            </a:r>
            <a:r>
              <a:rPr lang="en-US" altLang="ko-KR" sz="2000" dirty="0">
                <a:latin typeface="Cambria" panose="02040503050406030204" pitchFamily="18" charset="0"/>
              </a:rPr>
              <a:t> controller </a:t>
            </a:r>
            <a:r>
              <a:rPr lang="ko-KR" altLang="en-US" sz="2000" dirty="0" err="1">
                <a:latin typeface="Cambria" panose="02040503050406030204" pitchFamily="18" charset="0"/>
              </a:rPr>
              <a:t>매핑</a:t>
            </a:r>
            <a:endParaRPr lang="en-US" altLang="ko-KR" sz="2000" dirty="0">
              <a:latin typeface="Cambria" panose="02040503050406030204" pitchFamily="18" charset="0"/>
            </a:endParaRPr>
          </a:p>
          <a:p>
            <a:pPr lvl="1"/>
            <a:r>
              <a:rPr lang="ko-KR" altLang="en-US" sz="1600" dirty="0" err="1">
                <a:latin typeface="Cambria" panose="02040503050406030204" pitchFamily="18" charset="0"/>
              </a:rPr>
              <a:t>리턴타입</a:t>
            </a:r>
            <a:endParaRPr lang="en-US" altLang="ko-KR" sz="1600" dirty="0">
              <a:latin typeface="Cambria" panose="02040503050406030204" pitchFamily="18" charset="0"/>
            </a:endParaRPr>
          </a:p>
          <a:p>
            <a:pPr lvl="1"/>
            <a:r>
              <a:rPr lang="ko-KR" altLang="en-US" sz="1600" dirty="0">
                <a:latin typeface="Cambria" panose="02040503050406030204" pitchFamily="18" charset="0"/>
              </a:rPr>
              <a:t>하위주소의 </a:t>
            </a:r>
            <a:r>
              <a:rPr lang="en-US" altLang="ko-KR" sz="1600" dirty="0">
                <a:latin typeface="Cambria" panose="02040503050406030204" pitchFamily="18" charset="0"/>
              </a:rPr>
              <a:t>End-Point</a:t>
            </a:r>
          </a:p>
          <a:p>
            <a:pPr lvl="1"/>
            <a:r>
              <a:rPr lang="ko-KR" altLang="en-US" sz="1600" dirty="0">
                <a:latin typeface="Cambria" panose="02040503050406030204" pitchFamily="18" charset="0"/>
              </a:rPr>
              <a:t>메시지 패턴 설정 </a:t>
            </a:r>
            <a:endParaRPr lang="en-US" sz="2000" dirty="0">
              <a:latin typeface="Cambria" panose="02040503050406030204" pitchFamily="18" charset="0"/>
            </a:endParaRPr>
          </a:p>
          <a:p>
            <a:endParaRPr lang="ko-KR" altLang="en-US" sz="2000" dirty="0">
              <a:latin typeface="Cambria" panose="020405030504060302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16125" y="2003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19672" y="4437112"/>
            <a:ext cx="5616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600" dirty="0" err="1"/>
              <a:t>Datamining.R</a:t>
            </a:r>
            <a:r>
              <a:rPr lang="en-US" altLang="ko-KR" sz="1600" dirty="0"/>
              <a:t> </a:t>
            </a:r>
            <a:r>
              <a:rPr lang="ko-KR" altLang="en-US" sz="1600" dirty="0"/>
              <a:t>리소스 코드 예제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724226"/>
              </p:ext>
            </p:extLst>
          </p:nvPr>
        </p:nvGraphicFramePr>
        <p:xfrm>
          <a:off x="251520" y="2708920"/>
          <a:ext cx="7920880" cy="1553340"/>
        </p:xfrm>
        <a:graphic>
          <a:graphicData uri="http://schemas.openxmlformats.org/drawingml/2006/table">
            <a:tbl>
              <a:tblPr/>
              <a:tblGrid>
                <a:gridCol w="373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7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1</a:t>
                      </a:r>
                      <a:endParaRPr lang="en-US" sz="10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#* @</a:t>
                      </a:r>
                      <a:r>
                        <a:rPr lang="en-US" sz="1000" kern="0" spc="-5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serializer</a:t>
                      </a: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 </a:t>
                      </a:r>
                      <a:r>
                        <a:rPr lang="en-US" sz="1000" kern="0" spc="-5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unboxedJSON</a:t>
                      </a: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 # return JSON string </a:t>
                      </a:r>
                      <a:endParaRPr lang="en-US" sz="10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2</a:t>
                      </a:r>
                      <a:endParaRPr lang="en-US" sz="1000" kern="0" spc="-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#* @get /</a:t>
                      </a:r>
                      <a:r>
                        <a:rPr lang="en-US" sz="1000" kern="0" spc="-5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kmeans</a:t>
                      </a: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/&lt;</a:t>
                      </a:r>
                      <a:r>
                        <a:rPr lang="en-US" sz="1000" kern="0" spc="-5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nCluster</a:t>
                      </a: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&gt; # resource </a:t>
                      </a:r>
                      <a:r>
                        <a:rPr lang="en-US" sz="1000" kern="0" spc="-5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subpath</a:t>
                      </a: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 endpoint</a:t>
                      </a:r>
                      <a:endParaRPr lang="en-US" sz="10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3</a:t>
                      </a:r>
                      <a:endParaRPr lang="en-US" sz="1000" kern="0" spc="-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kmeansCluster</a:t>
                      </a: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 &lt;- function(</a:t>
                      </a:r>
                      <a:r>
                        <a:rPr lang="en-US" sz="1000" kern="0" spc="-5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nCluster</a:t>
                      </a: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){</a:t>
                      </a:r>
                      <a:endParaRPr lang="en-US" sz="10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4</a:t>
                      </a:r>
                      <a:endParaRPr lang="en-US" sz="1000" kern="0" spc="-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model &lt;- </a:t>
                      </a:r>
                      <a:r>
                        <a:rPr lang="en-US" sz="1000" kern="0" spc="-5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kmeans</a:t>
                      </a: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(iris[,1:4], centers = </a:t>
                      </a:r>
                      <a:r>
                        <a:rPr lang="en-US" sz="1000" kern="0" spc="-5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nCluster</a:t>
                      </a: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5</a:t>
                      </a:r>
                      <a:endParaRPr lang="en-US" sz="1000" kern="0" spc="-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return (list(centroid=</a:t>
                      </a:r>
                      <a:r>
                        <a:rPr lang="en-US" sz="1000" kern="0" spc="-5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model$centers</a:t>
                      </a: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, within=</a:t>
                      </a:r>
                      <a:r>
                        <a:rPr lang="en-US" sz="1000" kern="0" spc="-5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model$withinss</a:t>
                      </a: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, between=</a:t>
                      </a:r>
                      <a:r>
                        <a:rPr lang="en-US" sz="1000" kern="0" spc="-5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model$betweenss</a:t>
                      </a: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))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6</a:t>
                      </a:r>
                      <a:endParaRPr lang="en-US" sz="10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}</a:t>
                      </a:r>
                      <a:endParaRPr lang="en-US" sz="10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016125" y="2722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59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5846F-EBFC-4E85-8131-9320BE32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Response and Request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EA698-7371-4F56-A7F5-452B1875B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857250"/>
            <a:ext cx="8821613" cy="4659982"/>
          </a:xfrm>
        </p:spPr>
        <p:txBody>
          <a:bodyPr/>
          <a:lstStyle/>
          <a:p>
            <a:r>
              <a:rPr lang="ko-KR" altLang="en-US" sz="2000" dirty="0"/>
              <a:t>서버 터미널에서 </a:t>
            </a:r>
            <a:r>
              <a:rPr lang="en-US" altLang="ko-KR" sz="2000" dirty="0" err="1"/>
              <a:t>init.R</a:t>
            </a:r>
            <a:r>
              <a:rPr lang="en-US" altLang="ko-KR" sz="2000" dirty="0"/>
              <a:t> </a:t>
            </a:r>
            <a:r>
              <a:rPr lang="ko-KR" altLang="en-US" sz="2000" dirty="0"/>
              <a:t>실행</a:t>
            </a:r>
            <a:r>
              <a:rPr lang="en-US" altLang="ko-KR" sz="2000" dirty="0"/>
              <a:t> 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</a:p>
          <a:p>
            <a:r>
              <a:rPr lang="en-US" altLang="ko-KR" sz="2000" dirty="0"/>
              <a:t>“localhost:8000/</a:t>
            </a:r>
            <a:r>
              <a:rPr lang="en-US" altLang="ko-KR" sz="2000" dirty="0" err="1"/>
              <a:t>datamining</a:t>
            </a:r>
            <a:r>
              <a:rPr lang="en-US" altLang="ko-KR" sz="2000" dirty="0"/>
              <a:t>/</a:t>
            </a:r>
            <a:r>
              <a:rPr lang="en-US" altLang="ko-KR" sz="2000" dirty="0" err="1"/>
              <a:t>kmeans</a:t>
            </a:r>
            <a:r>
              <a:rPr lang="en-US" altLang="ko-KR" sz="2000" dirty="0"/>
              <a:t>/3” </a:t>
            </a:r>
            <a:r>
              <a:rPr lang="ko-KR" altLang="en-US" sz="2000" dirty="0"/>
              <a:t>주소로</a:t>
            </a:r>
            <a:r>
              <a:rPr lang="en-US" altLang="ko-KR" sz="2000" dirty="0"/>
              <a:t> API </a:t>
            </a:r>
            <a:r>
              <a:rPr lang="ko-KR" altLang="en-US" sz="2000" dirty="0"/>
              <a:t>호출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</a:rPr>
              <a:t>                                                                                                                     </a:t>
            </a:r>
          </a:p>
          <a:p>
            <a:endParaRPr lang="en-US" sz="2000" dirty="0">
              <a:latin typeface="Cambria" panose="02040503050406030204" pitchFamily="18" charset="0"/>
            </a:endParaRPr>
          </a:p>
          <a:p>
            <a:endParaRPr lang="en-US" altLang="ko-KR" sz="2000" dirty="0">
              <a:latin typeface="Cambria" panose="02040503050406030204" pitchFamily="18" charset="0"/>
            </a:endParaRPr>
          </a:p>
          <a:p>
            <a:endParaRPr lang="ko-KR" altLang="en-US" sz="2000" dirty="0">
              <a:latin typeface="Cambria" panose="020405030504060302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496" y="6008968"/>
            <a:ext cx="5616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600" dirty="0" err="1"/>
              <a:t>Kmeans</a:t>
            </a:r>
            <a:r>
              <a:rPr lang="en-US" altLang="ko-KR" sz="1600" dirty="0"/>
              <a:t> API </a:t>
            </a:r>
            <a:r>
              <a:rPr lang="ko-KR" altLang="en-US" sz="1600" dirty="0"/>
              <a:t>요청에 대한 응답결과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4502646" cy="43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613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5846F-EBFC-4E85-8131-9320BE32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EA698-7371-4F56-A7F5-452B1875B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57250"/>
            <a:ext cx="8821613" cy="5500688"/>
          </a:xfrm>
        </p:spPr>
        <p:txBody>
          <a:bodyPr/>
          <a:lstStyle/>
          <a:p>
            <a:r>
              <a:rPr lang="ko-KR" altLang="en-US" sz="2000" dirty="0"/>
              <a:t>요약</a:t>
            </a:r>
            <a:endParaRPr lang="en-US" altLang="ko-KR" sz="2000" dirty="0"/>
          </a:p>
          <a:p>
            <a:pPr lvl="1"/>
            <a:r>
              <a:rPr lang="en-US" altLang="ko-KR" sz="1600" dirty="0"/>
              <a:t>R</a:t>
            </a:r>
            <a:r>
              <a:rPr lang="ko-KR" altLang="en-US" sz="1600" dirty="0"/>
              <a:t>의 </a:t>
            </a:r>
            <a:r>
              <a:rPr lang="en-US" altLang="ko-KR" sz="1600" dirty="0"/>
              <a:t>Plumber  </a:t>
            </a:r>
            <a:r>
              <a:rPr lang="ko-KR" altLang="en-US" sz="1600" dirty="0"/>
              <a:t>패키지를 이용하여 </a:t>
            </a:r>
            <a:r>
              <a:rPr lang="en-US" altLang="ko-KR" sz="1600" dirty="0"/>
              <a:t>REST API</a:t>
            </a:r>
            <a:r>
              <a:rPr lang="ko-KR" altLang="en-US" sz="1600" dirty="0"/>
              <a:t>를 구현</a:t>
            </a:r>
            <a:endParaRPr lang="en-US" altLang="ko-KR" sz="1600" dirty="0"/>
          </a:p>
          <a:p>
            <a:pPr lvl="1"/>
            <a:r>
              <a:rPr lang="en-US" altLang="ko-KR" sz="1600" dirty="0">
                <a:latin typeface="Cambria" panose="02040503050406030204" pitchFamily="18" charset="0"/>
              </a:rPr>
              <a:t>API  </a:t>
            </a:r>
            <a:r>
              <a:rPr lang="ko-KR" altLang="en-US" sz="1600" dirty="0">
                <a:latin typeface="Cambria" panose="02040503050406030204" pitchFamily="18" charset="0"/>
              </a:rPr>
              <a:t>요구사항 확장에 따른 폴더와 파일 구조 제안</a:t>
            </a:r>
            <a:endParaRPr lang="en-US" altLang="ko-KR" sz="1600" dirty="0">
              <a:latin typeface="Cambria" panose="02040503050406030204" pitchFamily="18" charset="0"/>
            </a:endParaRPr>
          </a:p>
          <a:p>
            <a:pPr lvl="1"/>
            <a:r>
              <a:rPr lang="en-US" altLang="ko-KR" sz="1600" dirty="0">
                <a:latin typeface="Cambria" panose="02040503050406030204" pitchFamily="18" charset="0"/>
              </a:rPr>
              <a:t>R </a:t>
            </a:r>
            <a:r>
              <a:rPr lang="ko-KR" altLang="en-US" sz="1600" dirty="0">
                <a:latin typeface="Cambria" panose="02040503050406030204" pitchFamily="18" charset="0"/>
              </a:rPr>
              <a:t>언어 기반의 서버 측 코드 작성 예제</a:t>
            </a:r>
            <a:endParaRPr lang="en-US" altLang="ko-KR" sz="1600" dirty="0">
              <a:latin typeface="Cambria" panose="02040503050406030204" pitchFamily="18" charset="0"/>
            </a:endParaRPr>
          </a:p>
          <a:p>
            <a:pPr marL="457200" lvl="1" indent="0">
              <a:buNone/>
            </a:pPr>
            <a:endParaRPr lang="en-US" sz="1600" dirty="0">
              <a:latin typeface="Cambria" panose="02040503050406030204" pitchFamily="18" charset="0"/>
            </a:endParaRPr>
          </a:p>
          <a:p>
            <a:r>
              <a:rPr lang="ko-KR" altLang="en-US" sz="2000" dirty="0">
                <a:latin typeface="Cambria" panose="02040503050406030204" pitchFamily="18" charset="0"/>
              </a:rPr>
              <a:t>단점 및 한계</a:t>
            </a:r>
            <a:endParaRPr lang="en-US" altLang="ko-KR" sz="2000" dirty="0">
              <a:latin typeface="Cambria" panose="02040503050406030204" pitchFamily="18" charset="0"/>
            </a:endParaRPr>
          </a:p>
          <a:p>
            <a:pPr lvl="1"/>
            <a:r>
              <a:rPr lang="en-US" altLang="ko-KR" sz="1600" dirty="0">
                <a:latin typeface="Cambria" panose="02040503050406030204" pitchFamily="18" charset="0"/>
              </a:rPr>
              <a:t>API </a:t>
            </a:r>
            <a:r>
              <a:rPr lang="ko-KR" altLang="en-US" sz="1600" dirty="0">
                <a:latin typeface="Cambria" panose="02040503050406030204" pitchFamily="18" charset="0"/>
              </a:rPr>
              <a:t>보안</a:t>
            </a:r>
            <a:endParaRPr lang="en-US" altLang="ko-KR" sz="1600" dirty="0">
              <a:latin typeface="Cambria" panose="02040503050406030204" pitchFamily="18" charset="0"/>
            </a:endParaRPr>
          </a:p>
          <a:p>
            <a:pPr lvl="1"/>
            <a:r>
              <a:rPr lang="en-US" altLang="ko-KR" sz="1600" dirty="0">
                <a:latin typeface="Cambria" panose="02040503050406030204" pitchFamily="18" charset="0"/>
              </a:rPr>
              <a:t>API </a:t>
            </a:r>
            <a:r>
              <a:rPr lang="ko-KR" altLang="en-US" sz="1600" dirty="0">
                <a:latin typeface="Cambria" panose="02040503050406030204" pitchFamily="18" charset="0"/>
              </a:rPr>
              <a:t>사용 권한</a:t>
            </a:r>
            <a:endParaRPr lang="en-US" sz="1600" dirty="0">
              <a:latin typeface="Cambria" panose="02040503050406030204" pitchFamily="18" charset="0"/>
            </a:endParaRPr>
          </a:p>
          <a:p>
            <a:pPr lvl="1"/>
            <a:r>
              <a:rPr lang="ko-KR" altLang="en-US" sz="1600" dirty="0">
                <a:latin typeface="Cambria" panose="02040503050406030204" pitchFamily="18" charset="0"/>
              </a:rPr>
              <a:t>패키지 의존성 관리</a:t>
            </a:r>
            <a:endParaRPr lang="en-US" altLang="ko-KR" sz="1600" dirty="0">
              <a:latin typeface="Cambria" panose="02040503050406030204" pitchFamily="18" charset="0"/>
            </a:endParaRPr>
          </a:p>
          <a:p>
            <a:pPr lvl="1"/>
            <a:r>
              <a:rPr lang="ko-KR" altLang="en-US" sz="1600" dirty="0">
                <a:latin typeface="Cambria" panose="02040503050406030204" pitchFamily="18" charset="0"/>
              </a:rPr>
              <a:t>대량의</a:t>
            </a:r>
            <a:r>
              <a:rPr lang="en-US" altLang="ko-KR" sz="1600" dirty="0">
                <a:latin typeface="Cambria" panose="02040503050406030204" pitchFamily="18" charset="0"/>
              </a:rPr>
              <a:t> </a:t>
            </a:r>
            <a:r>
              <a:rPr lang="ko-KR" altLang="en-US" sz="1600" dirty="0">
                <a:latin typeface="Cambria" panose="02040503050406030204" pitchFamily="18" charset="0"/>
              </a:rPr>
              <a:t>유저를 위한 서비스에는 부적합</a:t>
            </a:r>
            <a:endParaRPr lang="en-US" sz="1600" dirty="0">
              <a:latin typeface="Cambria" panose="02040503050406030204" pitchFamily="18" charset="0"/>
            </a:endParaRPr>
          </a:p>
          <a:p>
            <a:pPr marL="457200" lvl="1" indent="0">
              <a:buNone/>
            </a:pPr>
            <a:endParaRPr lang="en-US" sz="1600" dirty="0">
              <a:latin typeface="Cambria" panose="02040503050406030204" pitchFamily="18" charset="0"/>
            </a:endParaRPr>
          </a:p>
          <a:p>
            <a:r>
              <a:rPr lang="en-US" altLang="ko-KR" sz="2000" dirty="0"/>
              <a:t>R package</a:t>
            </a:r>
          </a:p>
          <a:p>
            <a:pPr lvl="1"/>
            <a:r>
              <a:rPr lang="en-US" altLang="ko-KR" sz="1600" dirty="0"/>
              <a:t>Plumber : </a:t>
            </a:r>
            <a:r>
              <a:rPr lang="en-US" altLang="ko-KR" sz="1600" dirty="0">
                <a:solidFill>
                  <a:srgbClr val="3333CC"/>
                </a:solidFill>
              </a:rPr>
              <a:t>https://</a:t>
            </a:r>
            <a:r>
              <a:rPr lang="en-US" altLang="ko-KR" sz="1600" dirty="0" err="1">
                <a:solidFill>
                  <a:srgbClr val="3333CC"/>
                </a:solidFill>
              </a:rPr>
              <a:t>www.rplumber.io</a:t>
            </a:r>
            <a:r>
              <a:rPr lang="en-US" altLang="ko-KR" sz="1600" dirty="0">
                <a:solidFill>
                  <a:srgbClr val="3333CC"/>
                </a:solidFill>
              </a:rPr>
              <a:t>/</a:t>
            </a:r>
            <a:endParaRPr lang="en-US" sz="16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</a:rPr>
              <a:t>                                                                                                                     </a:t>
            </a:r>
          </a:p>
          <a:p>
            <a:endParaRPr lang="en-US" sz="2000" dirty="0">
              <a:latin typeface="Cambria" panose="02040503050406030204" pitchFamily="18" charset="0"/>
            </a:endParaRPr>
          </a:p>
          <a:p>
            <a:endParaRPr lang="ko-KR" altLang="en-US" sz="2000" dirty="0">
              <a:latin typeface="Cambria" panose="02040503050406030204" pitchFamily="18" charset="0"/>
            </a:endParaRPr>
          </a:p>
        </p:txBody>
      </p:sp>
      <p:pic>
        <p:nvPicPr>
          <p:cNvPr id="2050" name="Picture 2" descr="https://d33wubrfki0l68.cloudfront.net/03f3d9156c39a8043be42caeee1507d43d832472/8d968/components/images/plumb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077072"/>
            <a:ext cx="18288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613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4E859-D16C-4232-A3E4-E78CE4CE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Q&amp;A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62569" y="3573015"/>
            <a:ext cx="1801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ambria" panose="02040503050406030204" pitchFamily="18" charset="0"/>
                <a:ea typeface="맑은 고딕" panose="020B0503020000020004" pitchFamily="50" charset="-127"/>
                <a:cs typeface="Times New Roman" pitchFamily="18" charset="0"/>
              </a:rPr>
              <a:t>Thank you</a:t>
            </a:r>
            <a:endParaRPr lang="ko-KR" altLang="en-US" sz="2800" dirty="0">
              <a:latin typeface="Cambria" panose="02040503050406030204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48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d33wubrfki0l68.cloudfront.net/03f3d9156c39a8043be42caeee1507d43d832472/8d968/components/images/plumber.png">
            <a:extLst>
              <a:ext uri="{FF2B5EF4-FFF2-40B4-BE49-F238E27FC236}">
                <a16:creationId xmlns:a16="http://schemas.microsoft.com/office/drawing/2014/main" id="{9AEA54D0-F79F-CD47-96D5-00DC5083D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108" y="2348880"/>
            <a:ext cx="18288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AED9C-F914-514F-BBB3-67AAA5D32A16}"/>
              </a:ext>
            </a:extLst>
          </p:cNvPr>
          <p:cNvSpPr txBox="1"/>
          <p:nvPr/>
        </p:nvSpPr>
        <p:spPr>
          <a:xfrm>
            <a:off x="760107" y="3177853"/>
            <a:ext cx="5878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API in R :  Plumber </a:t>
            </a:r>
            <a:endParaRPr kumimoji="1" lang="ko-KR" altLang="en-US" sz="5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6D772-6851-BB4A-A69F-1D5DC86BF1FD}"/>
              </a:ext>
            </a:extLst>
          </p:cNvPr>
          <p:cNvSpPr txBox="1"/>
          <p:nvPr/>
        </p:nvSpPr>
        <p:spPr>
          <a:xfrm>
            <a:off x="179512" y="188640"/>
            <a:ext cx="26613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Korea shiny meetup</a:t>
            </a:r>
          </a:p>
          <a:p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E3FE4-D664-314C-8480-BCBC8294264F}"/>
              </a:ext>
            </a:extLst>
          </p:cNvPr>
          <p:cNvSpPr txBox="1"/>
          <p:nvPr/>
        </p:nvSpPr>
        <p:spPr>
          <a:xfrm>
            <a:off x="4067944" y="4101183"/>
            <a:ext cx="2228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Donghoon</a:t>
            </a:r>
            <a:r>
              <a:rPr kumimoji="1" lang="en-US" altLang="ko-KR" dirty="0"/>
              <a:t> Gang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68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5846F-EBFC-4E85-8131-9320BE320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53988"/>
            <a:ext cx="8215312" cy="533400"/>
          </a:xfrm>
        </p:spPr>
        <p:txBody>
          <a:bodyPr/>
          <a:lstStyle/>
          <a:p>
            <a:r>
              <a:rPr lang="en-US" altLang="ko-KR" b="1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EA698-7371-4F56-A7F5-452B1875B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857250"/>
            <a:ext cx="8821613" cy="5500688"/>
          </a:xfrm>
        </p:spPr>
        <p:txBody>
          <a:bodyPr/>
          <a:lstStyle/>
          <a:p>
            <a:r>
              <a:rPr lang="en-US" altLang="ko-KR" sz="2000" dirty="0"/>
              <a:t>Introduction</a:t>
            </a:r>
          </a:p>
          <a:p>
            <a:r>
              <a:rPr lang="en-US" altLang="ko-KR" sz="2000" dirty="0"/>
              <a:t>What is REST?</a:t>
            </a:r>
          </a:p>
          <a:p>
            <a:r>
              <a:rPr lang="en-US" altLang="ko-KR" sz="2000" dirty="0"/>
              <a:t>R-based REST API</a:t>
            </a:r>
          </a:p>
          <a:p>
            <a:r>
              <a:rPr lang="en-US" altLang="ko-KR" sz="2000" dirty="0"/>
              <a:t>Server Implements</a:t>
            </a:r>
          </a:p>
          <a:p>
            <a:r>
              <a:rPr lang="en-US" sz="2000" dirty="0"/>
              <a:t>Request and Response</a:t>
            </a:r>
          </a:p>
          <a:p>
            <a:r>
              <a:rPr lang="en-US" sz="2000" dirty="0"/>
              <a:t>Reference</a:t>
            </a:r>
          </a:p>
          <a:p>
            <a:endParaRPr lang="en-US" sz="2000" dirty="0">
              <a:latin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</a:rPr>
              <a:t>                                                                                                                     </a:t>
            </a:r>
          </a:p>
          <a:p>
            <a:endParaRPr lang="en-US" sz="2000" dirty="0">
              <a:latin typeface="Cambria" panose="02040503050406030204" pitchFamily="18" charset="0"/>
            </a:endParaRPr>
          </a:p>
          <a:p>
            <a:endParaRPr lang="ko-KR" alt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40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5846F-EBFC-4E85-8131-9320BE32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EA698-7371-4F56-A7F5-452B1875B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857250"/>
            <a:ext cx="8821613" cy="5500688"/>
          </a:xfrm>
        </p:spPr>
        <p:txBody>
          <a:bodyPr/>
          <a:lstStyle/>
          <a:p>
            <a:r>
              <a:rPr lang="ko-KR" altLang="en-US" sz="2000" dirty="0">
                <a:latin typeface="Cambria" panose="02040503050406030204" pitchFamily="18" charset="0"/>
              </a:rPr>
              <a:t>데이터 분석에 대한 수요 증가</a:t>
            </a:r>
            <a:endParaRPr lang="en-US" altLang="ko-KR" sz="2000" dirty="0">
              <a:latin typeface="Cambria" panose="02040503050406030204" pitchFamily="18" charset="0"/>
            </a:endParaRPr>
          </a:p>
          <a:p>
            <a:r>
              <a:rPr lang="en-US" altLang="ko-KR" sz="2000" dirty="0">
                <a:latin typeface="Cambria" panose="02040503050406030204" pitchFamily="18" charset="0"/>
              </a:rPr>
              <a:t>R, Python</a:t>
            </a:r>
            <a:r>
              <a:rPr lang="ko-KR" altLang="en-US" sz="2000" dirty="0">
                <a:latin typeface="Cambria" panose="02040503050406030204" pitchFamily="18" charset="0"/>
              </a:rPr>
              <a:t>등의 무료 오픈 소스</a:t>
            </a:r>
            <a:r>
              <a:rPr lang="en-US" altLang="ko-KR" sz="2000" dirty="0">
                <a:latin typeface="Cambria" panose="02040503050406030204" pitchFamily="18" charset="0"/>
              </a:rPr>
              <a:t> </a:t>
            </a:r>
            <a:r>
              <a:rPr lang="ko-KR" altLang="en-US" sz="2000" dirty="0">
                <a:latin typeface="Cambria" panose="02040503050406030204" pitchFamily="18" charset="0"/>
              </a:rPr>
              <a:t>프로그래밍 언어를 데이터 분석에 활용</a:t>
            </a:r>
            <a:endParaRPr lang="en-US" sz="2000" dirty="0">
              <a:latin typeface="Cambria" panose="02040503050406030204" pitchFamily="18" charset="0"/>
            </a:endParaRPr>
          </a:p>
          <a:p>
            <a:endParaRPr lang="ko-KR" altLang="en-US" sz="2000" dirty="0">
              <a:latin typeface="Cambria" panose="02040503050406030204" pitchFamily="18" charset="0"/>
            </a:endParaRPr>
          </a:p>
        </p:txBody>
      </p:sp>
      <p:pic>
        <p:nvPicPr>
          <p:cNvPr id="1026" name="Picture 2" descr="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1905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06" y="2204864"/>
            <a:ext cx="57245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11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5846F-EBFC-4E85-8131-9320BE32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EA698-7371-4F56-A7F5-452B1875B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857250"/>
            <a:ext cx="8821613" cy="5500688"/>
          </a:xfrm>
        </p:spPr>
        <p:txBody>
          <a:bodyPr/>
          <a:lstStyle/>
          <a:p>
            <a:r>
              <a:rPr lang="en-US" altLang="ko-KR" sz="2000" dirty="0"/>
              <a:t>R </a:t>
            </a:r>
            <a:r>
              <a:rPr lang="ko-KR" altLang="en-US" sz="2000" dirty="0"/>
              <a:t>언어는 통계학자들이 주도하여 발전한 언어임</a:t>
            </a:r>
            <a:endParaRPr lang="en-US" altLang="ko-KR" sz="2000" dirty="0"/>
          </a:p>
          <a:p>
            <a:r>
              <a:rPr lang="ko-KR" altLang="en-US" sz="2000" dirty="0"/>
              <a:t>데이터 처리</a:t>
            </a:r>
            <a:r>
              <a:rPr lang="en-US" altLang="ko-KR" sz="2000" dirty="0"/>
              <a:t>, </a:t>
            </a:r>
            <a:r>
              <a:rPr lang="ko-KR" altLang="en-US" sz="2000" dirty="0"/>
              <a:t>분석</a:t>
            </a:r>
            <a:r>
              <a:rPr lang="en-US" altLang="ko-KR" sz="2000" dirty="0"/>
              <a:t>, </a:t>
            </a:r>
            <a:r>
              <a:rPr lang="ko-KR" altLang="en-US" sz="2000" dirty="0"/>
              <a:t>시각화에 특화</a:t>
            </a:r>
            <a:endParaRPr lang="en-US" altLang="ko-KR" sz="2000" dirty="0"/>
          </a:p>
          <a:p>
            <a:r>
              <a:rPr lang="en-US" altLang="ko-KR" sz="2000" dirty="0">
                <a:latin typeface="Cambria" panose="02040503050406030204" pitchFamily="18" charset="0"/>
              </a:rPr>
              <a:t>Python</a:t>
            </a:r>
            <a:r>
              <a:rPr lang="ko-KR" altLang="en-US" sz="2000" dirty="0">
                <a:latin typeface="Cambria" panose="02040503050406030204" pitchFamily="18" charset="0"/>
              </a:rPr>
              <a:t>에 비해 어플리케이션화 하여 활용하기가 어려움</a:t>
            </a:r>
            <a:endParaRPr lang="en-US" sz="2000" dirty="0">
              <a:latin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</a:rPr>
              <a:t>                                                                                                                     </a:t>
            </a:r>
          </a:p>
          <a:p>
            <a:endParaRPr lang="en-US" sz="2000" dirty="0">
              <a:latin typeface="Cambria" panose="02040503050406030204" pitchFamily="18" charset="0"/>
            </a:endParaRPr>
          </a:p>
          <a:p>
            <a:endParaRPr lang="ko-KR" altLang="en-US" sz="2000" dirty="0">
              <a:latin typeface="Cambria" panose="02040503050406030204" pitchFamily="18" charset="0"/>
            </a:endParaRPr>
          </a:p>
        </p:txBody>
      </p:sp>
      <p:pic>
        <p:nvPicPr>
          <p:cNvPr id="4" name="_x249717112" descr="EMB00006c2c0a64">
            <a:extLst>
              <a:ext uri="{FF2B5EF4-FFF2-40B4-BE49-F238E27FC236}">
                <a16:creationId xmlns:a16="http://schemas.microsoft.com/office/drawing/2014/main" id="{FCC34964-C3B9-4AAE-8350-B464C3AFF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2856"/>
            <a:ext cx="6284683" cy="406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61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5846F-EBFC-4E85-8131-9320BE32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EA698-7371-4F56-A7F5-452B1875B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857250"/>
            <a:ext cx="8821613" cy="1131590"/>
          </a:xfrm>
        </p:spPr>
        <p:txBody>
          <a:bodyPr/>
          <a:lstStyle/>
          <a:p>
            <a:r>
              <a:rPr lang="ko-KR" altLang="en-US" sz="2000" dirty="0"/>
              <a:t>어플리케이션으로 활용하기 위한 많은 시도들이 있었음</a:t>
            </a:r>
            <a:endParaRPr lang="en-US" altLang="ko-KR" sz="2000" dirty="0"/>
          </a:p>
          <a:p>
            <a:r>
              <a:rPr lang="en-US" altLang="ko-KR" sz="2000" dirty="0"/>
              <a:t>R </a:t>
            </a:r>
            <a:r>
              <a:rPr lang="ko-KR" altLang="en-US" sz="2000" dirty="0"/>
              <a:t>기반의 </a:t>
            </a:r>
            <a:r>
              <a:rPr lang="en-US" altLang="ko-KR" sz="2000" dirty="0"/>
              <a:t>web API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579705"/>
              </p:ext>
            </p:extLst>
          </p:nvPr>
        </p:nvGraphicFramePr>
        <p:xfrm>
          <a:off x="395537" y="1791851"/>
          <a:ext cx="8400255" cy="4283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9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01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프로젝트명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0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openCPU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클라우드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서버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호스팅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기반의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HTTP API</a:t>
                      </a:r>
                    </a:p>
                    <a:p>
                      <a:pPr latinLnBrk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대용량 과학계산 컴퓨팅에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0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deployR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마이크로소프트에서 개발 </a:t>
                      </a:r>
                    </a:p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azure cloud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의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Machine</a:t>
                      </a:r>
                      <a:r>
                        <a:rPr lang="en-US" altLang="ko-KR" sz="1800" kern="120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Learning package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09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rApache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아파치</a:t>
                      </a:r>
                      <a:r>
                        <a:rPr lang="ko-KR" altLang="en-US" baseline="0" dirty="0"/>
                        <a:t> 서버에서 구동하는 </a:t>
                      </a:r>
                      <a:r>
                        <a:rPr lang="en-US" altLang="ko-KR" baseline="0" dirty="0"/>
                        <a:t>R </a:t>
                      </a:r>
                      <a:r>
                        <a:rPr lang="ko-KR" altLang="en-US" baseline="0" dirty="0"/>
                        <a:t>기반 웹 프로젝트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ko-KR" altLang="en-US" baseline="0" dirty="0"/>
                        <a:t>개발중단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909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JUG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경량화된 </a:t>
                      </a:r>
                      <a:r>
                        <a:rPr lang="en-US" altLang="ko-KR" dirty="0"/>
                        <a:t>R </a:t>
                      </a:r>
                      <a:r>
                        <a:rPr lang="ko-KR" altLang="en-US" dirty="0"/>
                        <a:t>기반 웹 개발 프레임워크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개발중단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90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 </a:t>
                      </a:r>
                      <a:r>
                        <a:rPr lang="ko-KR" altLang="en-US" dirty="0"/>
                        <a:t>코드 기반 </a:t>
                      </a:r>
                      <a:r>
                        <a:rPr lang="en-US" altLang="ko-KR" dirty="0"/>
                        <a:t>web API </a:t>
                      </a:r>
                      <a:r>
                        <a:rPr lang="ko-KR" altLang="en-US" dirty="0"/>
                        <a:t>패키지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R studio</a:t>
                      </a:r>
                      <a:r>
                        <a:rPr lang="en-US" altLang="ko-KR" baseline="0" dirty="0"/>
                        <a:t> team </a:t>
                      </a:r>
                      <a:r>
                        <a:rPr lang="ko-KR" altLang="en-US" baseline="0" dirty="0"/>
                        <a:t>에서 관리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/>
                        <a:t>2015</a:t>
                      </a:r>
                      <a:r>
                        <a:rPr lang="ko-KR" altLang="en-US" baseline="0" dirty="0"/>
                        <a:t>년</a:t>
                      </a:r>
                      <a:r>
                        <a:rPr lang="en-US" altLang="ko-KR" baseline="0" dirty="0"/>
                        <a:t> 7</a:t>
                      </a:r>
                      <a:r>
                        <a:rPr lang="ko-KR" altLang="en-US" baseline="0" dirty="0"/>
                        <a:t>월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Rapier </a:t>
                      </a:r>
                      <a:r>
                        <a:rPr lang="ko-KR" altLang="en-US" baseline="0" dirty="0"/>
                        <a:t>에서 </a:t>
                      </a:r>
                      <a:r>
                        <a:rPr lang="en-US" altLang="ko-KR" baseline="0" dirty="0"/>
                        <a:t>Plumber </a:t>
                      </a:r>
                      <a:r>
                        <a:rPr lang="ko-KR" altLang="en-US" baseline="0" dirty="0"/>
                        <a:t>로 이름 변경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86" y="2348880"/>
            <a:ext cx="11334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" descr="azureml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30" y="2924944"/>
            <a:ext cx="598526" cy="70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340616"/>
            <a:ext cx="594986" cy="6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ju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08" y="4492985"/>
            <a:ext cx="577030" cy="66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://rapache.net/images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04" y="3803129"/>
            <a:ext cx="833438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17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5846F-EBFC-4E85-8131-9320BE32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What is REST?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EA698-7371-4F56-A7F5-452B1875B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857250"/>
            <a:ext cx="8821613" cy="5500688"/>
          </a:xfrm>
        </p:spPr>
        <p:txBody>
          <a:bodyPr/>
          <a:lstStyle/>
          <a:p>
            <a:r>
              <a:rPr lang="ko-KR" altLang="en-US" sz="2000" dirty="0">
                <a:latin typeface="Cambria" panose="02040503050406030204" pitchFamily="18" charset="0"/>
              </a:rPr>
              <a:t>웹의 창시자 </a:t>
            </a:r>
            <a:r>
              <a:rPr lang="en-US" altLang="ko-KR" sz="2000" dirty="0">
                <a:latin typeface="Cambria" panose="02040503050406030204" pitchFamily="18" charset="0"/>
              </a:rPr>
              <a:t>Roy Fielding</a:t>
            </a:r>
            <a:r>
              <a:rPr lang="ko-KR" altLang="en-US" sz="2000" dirty="0">
                <a:latin typeface="Cambria" panose="02040503050406030204" pitchFamily="18" charset="0"/>
              </a:rPr>
              <a:t>의 논문에서 소개</a:t>
            </a:r>
            <a:endParaRPr lang="en-US" altLang="ko-KR" sz="2000" dirty="0">
              <a:latin typeface="Cambria" panose="02040503050406030204" pitchFamily="18" charset="0"/>
            </a:endParaRPr>
          </a:p>
          <a:p>
            <a:r>
              <a:rPr lang="ko-KR" altLang="en-US" sz="2000" dirty="0">
                <a:latin typeface="Cambria" panose="02040503050406030204" pitchFamily="18" charset="0"/>
              </a:rPr>
              <a:t>웹의 장점을 최대한 활용할 수 있는 네트워크 기반의 아키텍처</a:t>
            </a:r>
            <a:endParaRPr lang="en-US" sz="2000" dirty="0">
              <a:latin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</a:rPr>
              <a:t>REST API</a:t>
            </a:r>
            <a:r>
              <a:rPr lang="ko-KR" altLang="en-US" sz="2000" dirty="0">
                <a:latin typeface="Cambria" panose="02040503050406030204" pitchFamily="18" charset="0"/>
              </a:rPr>
              <a:t>는 </a:t>
            </a:r>
            <a:r>
              <a:rPr lang="en-US" altLang="ko-KR" sz="2000" dirty="0">
                <a:latin typeface="Cambria" panose="02040503050406030204" pitchFamily="18" charset="0"/>
              </a:rPr>
              <a:t>REST </a:t>
            </a:r>
            <a:r>
              <a:rPr lang="ko-KR" altLang="en-US" sz="2000" dirty="0">
                <a:latin typeface="Cambria" panose="02040503050406030204" pitchFamily="18" charset="0"/>
              </a:rPr>
              <a:t>아키텍처를 따르는 데이터 전송 방법</a:t>
            </a:r>
            <a:endParaRPr lang="en-US" altLang="ko-KR" sz="2000" dirty="0">
              <a:latin typeface="Cambria" panose="02040503050406030204" pitchFamily="18" charset="0"/>
            </a:endParaRPr>
          </a:p>
          <a:p>
            <a:r>
              <a:rPr lang="ko-KR" altLang="en-US" sz="2000" dirty="0">
                <a:latin typeface="Cambria" panose="02040503050406030204" pitchFamily="18" charset="0"/>
              </a:rPr>
              <a:t>플랫폼</a:t>
            </a:r>
            <a:r>
              <a:rPr lang="en-US" altLang="ko-KR" sz="2000" dirty="0">
                <a:latin typeface="Cambria" panose="02040503050406030204" pitchFamily="18" charset="0"/>
              </a:rPr>
              <a:t>, </a:t>
            </a:r>
            <a:r>
              <a:rPr lang="ko-KR" altLang="en-US" sz="2000" dirty="0">
                <a:latin typeface="Cambria" panose="02040503050406030204" pitchFamily="18" charset="0"/>
              </a:rPr>
              <a:t>프로그래밍 언어에 종속되지 않음</a:t>
            </a:r>
            <a:endParaRPr lang="en-US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</a:rPr>
              <a:t>                                                                                                                     </a:t>
            </a:r>
          </a:p>
          <a:p>
            <a:endParaRPr lang="en-US" sz="2000" dirty="0">
              <a:latin typeface="Cambria" panose="02040503050406030204" pitchFamily="18" charset="0"/>
            </a:endParaRPr>
          </a:p>
          <a:p>
            <a:endParaRPr lang="ko-KR" altLang="en-US" sz="2000" dirty="0">
              <a:latin typeface="Cambria" panose="02040503050406030204" pitchFamily="18" charset="0"/>
            </a:endParaRPr>
          </a:p>
        </p:txBody>
      </p:sp>
      <p:pic>
        <p:nvPicPr>
          <p:cNvPr id="3076" name="Picture 4" descr="REST api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82" y="2924700"/>
            <a:ext cx="3024336" cy="295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T api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190" y="3140968"/>
            <a:ext cx="428625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61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5846F-EBFC-4E85-8131-9320BE32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R-based REST 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EA698-7371-4F56-A7F5-452B1875B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764704"/>
            <a:ext cx="8821613" cy="5500688"/>
          </a:xfrm>
        </p:spPr>
        <p:txBody>
          <a:bodyPr/>
          <a:lstStyle/>
          <a:p>
            <a:endParaRPr lang="en-US" sz="2000" dirty="0">
              <a:latin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</a:rPr>
              <a:t>                                                                                                                     </a:t>
            </a:r>
          </a:p>
          <a:p>
            <a:endParaRPr lang="en-US" sz="2000" dirty="0">
              <a:latin typeface="Cambria" panose="02040503050406030204" pitchFamily="18" charset="0"/>
            </a:endParaRPr>
          </a:p>
          <a:p>
            <a:endParaRPr lang="ko-KR" altLang="en-US" sz="2000" dirty="0">
              <a:latin typeface="Cambria" panose="020405030504060302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1778816" descr="EMB00003f5c04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378478"/>
            <a:ext cx="7095105" cy="163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40EA698-7371-4F56-A7F5-452B1875B65F}"/>
              </a:ext>
            </a:extLst>
          </p:cNvPr>
          <p:cNvSpPr txBox="1">
            <a:spLocks/>
          </p:cNvSpPr>
          <p:nvPr/>
        </p:nvSpPr>
        <p:spPr bwMode="auto">
          <a:xfrm>
            <a:off x="142875" y="865634"/>
            <a:ext cx="8821613" cy="2347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000" kern="0" dirty="0">
                <a:latin typeface="Cambria" panose="02040503050406030204" pitchFamily="18" charset="0"/>
              </a:rPr>
              <a:t>R </a:t>
            </a:r>
            <a:r>
              <a:rPr lang="ko-KR" altLang="en-US" sz="2000" kern="0" dirty="0">
                <a:latin typeface="Cambria" panose="02040503050406030204" pitchFamily="18" charset="0"/>
              </a:rPr>
              <a:t>기반의 </a:t>
            </a:r>
            <a:r>
              <a:rPr lang="en-US" altLang="ko-KR" sz="2000" kern="0" dirty="0">
                <a:latin typeface="Cambria" panose="02040503050406030204" pitchFamily="18" charset="0"/>
              </a:rPr>
              <a:t>REST API </a:t>
            </a:r>
            <a:r>
              <a:rPr lang="ko-KR" altLang="en-US" sz="2000" kern="0" dirty="0">
                <a:latin typeface="Cambria" panose="02040503050406030204" pitchFamily="18" charset="0"/>
              </a:rPr>
              <a:t>서비스 개념도</a:t>
            </a:r>
            <a:endParaRPr lang="en-US" altLang="ko-KR" sz="2000" kern="0" dirty="0">
              <a:latin typeface="Cambria" panose="02040503050406030204" pitchFamily="18" charset="0"/>
            </a:endParaRPr>
          </a:p>
          <a:p>
            <a:pPr lvl="1"/>
            <a:r>
              <a:rPr lang="ko-KR" altLang="en-US" sz="1600" kern="0" dirty="0">
                <a:latin typeface="Cambria" panose="02040503050406030204" pitchFamily="18" charset="0"/>
              </a:rPr>
              <a:t>알고리즘의 </a:t>
            </a:r>
            <a:r>
              <a:rPr lang="ko-KR" altLang="en-US" sz="1600" kern="0" dirty="0" err="1">
                <a:latin typeface="Cambria" panose="02040503050406030204" pitchFamily="18" charset="0"/>
              </a:rPr>
              <a:t>파라미터와</a:t>
            </a:r>
            <a:r>
              <a:rPr lang="ko-KR" altLang="en-US" sz="1600" kern="0" dirty="0">
                <a:latin typeface="Cambria" panose="02040503050406030204" pitchFamily="18" charset="0"/>
              </a:rPr>
              <a:t> 함께 </a:t>
            </a:r>
            <a:r>
              <a:rPr lang="en-US" altLang="ko-KR" sz="1600" kern="0" dirty="0">
                <a:latin typeface="Cambria" panose="02040503050406030204" pitchFamily="18" charset="0"/>
              </a:rPr>
              <a:t>URL</a:t>
            </a:r>
            <a:r>
              <a:rPr lang="ko-KR" altLang="en-US" sz="1600" kern="0" dirty="0">
                <a:latin typeface="Cambria" panose="02040503050406030204" pitchFamily="18" charset="0"/>
              </a:rPr>
              <a:t>로 서비스를 요청</a:t>
            </a:r>
            <a:endParaRPr lang="en-US" altLang="ko-KR" sz="1600" kern="0" dirty="0">
              <a:latin typeface="Cambria" panose="02040503050406030204" pitchFamily="18" charset="0"/>
            </a:endParaRPr>
          </a:p>
          <a:p>
            <a:pPr lvl="1"/>
            <a:r>
              <a:rPr lang="ko-KR" altLang="en-US" sz="1600" kern="0" dirty="0">
                <a:latin typeface="Cambria" panose="02040503050406030204" pitchFamily="18" charset="0"/>
              </a:rPr>
              <a:t>파일과 </a:t>
            </a:r>
            <a:r>
              <a:rPr lang="en-US" altLang="ko-KR" sz="1600" kern="0" dirty="0">
                <a:latin typeface="Cambria" panose="02040503050406030204" pitchFamily="18" charset="0"/>
              </a:rPr>
              <a:t>DB</a:t>
            </a:r>
            <a:r>
              <a:rPr lang="ko-KR" altLang="en-US" sz="1600" kern="0" dirty="0">
                <a:latin typeface="Cambria" panose="02040503050406030204" pitchFamily="18" charset="0"/>
              </a:rPr>
              <a:t>에서 데이터 조회</a:t>
            </a:r>
            <a:endParaRPr lang="en-US" altLang="ko-KR" sz="1600" kern="0" dirty="0">
              <a:latin typeface="Cambria" panose="02040503050406030204" pitchFamily="18" charset="0"/>
            </a:endParaRPr>
          </a:p>
          <a:p>
            <a:pPr lvl="1"/>
            <a:r>
              <a:rPr lang="ko-KR" altLang="en-US" sz="1600" kern="0" dirty="0">
                <a:latin typeface="Cambria" panose="02040503050406030204" pitchFamily="18" charset="0"/>
              </a:rPr>
              <a:t>데이터 처리</a:t>
            </a:r>
            <a:endParaRPr lang="en-US" altLang="ko-KR" sz="1600" kern="0" dirty="0">
              <a:latin typeface="Cambria" panose="02040503050406030204" pitchFamily="18" charset="0"/>
            </a:endParaRPr>
          </a:p>
          <a:p>
            <a:pPr lvl="1"/>
            <a:r>
              <a:rPr lang="en-US" altLang="ko-KR" sz="1600" kern="0" dirty="0">
                <a:latin typeface="Cambria" panose="02040503050406030204" pitchFamily="18" charset="0"/>
              </a:rPr>
              <a:t>R</a:t>
            </a:r>
            <a:r>
              <a:rPr lang="ko-KR" altLang="en-US" sz="1600" kern="0" dirty="0">
                <a:latin typeface="Cambria" panose="02040503050406030204" pitchFamily="18" charset="0"/>
              </a:rPr>
              <a:t> 패키지에서 구현된 알고리즘을 활용</a:t>
            </a:r>
            <a:endParaRPr lang="en-US" altLang="ko-KR" sz="1600" kern="0" dirty="0">
              <a:latin typeface="Cambria" panose="02040503050406030204" pitchFamily="18" charset="0"/>
            </a:endParaRPr>
          </a:p>
          <a:p>
            <a:pPr lvl="1"/>
            <a:r>
              <a:rPr lang="en-US" altLang="ko-KR" sz="1600" kern="0" dirty="0">
                <a:latin typeface="Cambria" panose="02040503050406030204" pitchFamily="18" charset="0"/>
              </a:rPr>
              <a:t>HTTP</a:t>
            </a:r>
            <a:r>
              <a:rPr lang="ko-KR" altLang="en-US" sz="1600" kern="0" dirty="0">
                <a:latin typeface="Cambria" panose="02040503050406030204" pitchFamily="18" charset="0"/>
              </a:rPr>
              <a:t>실행 결과 반환</a:t>
            </a:r>
            <a:endParaRPr lang="en-US" altLang="ko-KR" sz="1600" kern="0" dirty="0">
              <a:latin typeface="Cambria" panose="02040503050406030204" pitchFamily="18" charset="0"/>
            </a:endParaRPr>
          </a:p>
          <a:p>
            <a:pPr lvl="1"/>
            <a:r>
              <a:rPr lang="en-US" sz="1600" kern="0" dirty="0">
                <a:latin typeface="Cambria" panose="02040503050406030204" pitchFamily="18" charset="0"/>
              </a:rPr>
              <a:t>AngularJS, Node.JS </a:t>
            </a:r>
            <a:r>
              <a:rPr lang="ko-KR" altLang="en-US" sz="1600" kern="0" dirty="0">
                <a:latin typeface="Cambria" panose="02040503050406030204" pitchFamily="18" charset="0"/>
              </a:rPr>
              <a:t>등의 </a:t>
            </a:r>
            <a:r>
              <a:rPr lang="en-US" altLang="ko-KR" sz="1600" kern="0" dirty="0">
                <a:latin typeface="Cambria" panose="02040503050406030204" pitchFamily="18" charset="0"/>
              </a:rPr>
              <a:t>Web Framework </a:t>
            </a:r>
            <a:r>
              <a:rPr lang="ko-KR" altLang="en-US" sz="1600" kern="0" dirty="0">
                <a:latin typeface="Cambria" panose="02040503050406030204" pitchFamily="18" charset="0"/>
              </a:rPr>
              <a:t>에서 결과 출력</a:t>
            </a:r>
            <a:endParaRPr lang="en-US" sz="1600" kern="0" dirty="0">
              <a:latin typeface="Cambria" panose="02040503050406030204" pitchFamily="18" charset="0"/>
            </a:endParaRPr>
          </a:p>
          <a:p>
            <a:endParaRPr lang="en-US" sz="2000" kern="0" dirty="0">
              <a:latin typeface="Cambria" panose="02040503050406030204" pitchFamily="18" charset="0"/>
            </a:endParaRPr>
          </a:p>
          <a:p>
            <a:endParaRPr lang="ko-KR" altLang="en-US" sz="2000" kern="0" dirty="0">
              <a:latin typeface="Cambria" panose="020405030504060302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9672" y="5013176"/>
            <a:ext cx="5616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600" dirty="0"/>
              <a:t>R</a:t>
            </a:r>
            <a:r>
              <a:rPr lang="ko-KR" altLang="en-US" sz="1600" dirty="0"/>
              <a:t>기반 </a:t>
            </a:r>
            <a:r>
              <a:rPr lang="en-US" altLang="ko-KR" sz="1600" dirty="0"/>
              <a:t>REST API</a:t>
            </a:r>
            <a:r>
              <a:rPr lang="ko-KR" altLang="en-US" sz="1600" dirty="0"/>
              <a:t>의 스키마 다이어그램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014538" y="2481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61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5846F-EBFC-4E85-8131-9320BE32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R-based REST 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EA698-7371-4F56-A7F5-452B1875B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764704"/>
            <a:ext cx="8821613" cy="5500688"/>
          </a:xfrm>
        </p:spPr>
        <p:txBody>
          <a:bodyPr/>
          <a:lstStyle/>
          <a:p>
            <a:endParaRPr lang="en-US" sz="2000" dirty="0">
              <a:latin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</a:rPr>
              <a:t>                                                                                                                     </a:t>
            </a:r>
          </a:p>
          <a:p>
            <a:endParaRPr lang="en-US" sz="2000" dirty="0">
              <a:latin typeface="Cambria" panose="02040503050406030204" pitchFamily="18" charset="0"/>
            </a:endParaRPr>
          </a:p>
          <a:p>
            <a:endParaRPr lang="ko-KR" altLang="en-US" sz="2000" dirty="0">
              <a:latin typeface="Cambria" panose="020405030504060302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40EA698-7371-4F56-A7F5-452B1875B65F}"/>
              </a:ext>
            </a:extLst>
          </p:cNvPr>
          <p:cNvSpPr txBox="1">
            <a:spLocks/>
          </p:cNvSpPr>
          <p:nvPr/>
        </p:nvSpPr>
        <p:spPr bwMode="auto">
          <a:xfrm>
            <a:off x="142875" y="865634"/>
            <a:ext cx="8821613" cy="2347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000" kern="0" dirty="0">
                <a:latin typeface="Cambria" panose="02040503050406030204" pitchFamily="18" charset="0"/>
              </a:rPr>
              <a:t>R </a:t>
            </a:r>
            <a:r>
              <a:rPr lang="ko-KR" altLang="en-US" sz="2000" kern="0" dirty="0">
                <a:latin typeface="Cambria" panose="02040503050406030204" pitchFamily="18" charset="0"/>
              </a:rPr>
              <a:t>기반의 </a:t>
            </a:r>
            <a:r>
              <a:rPr lang="en-US" altLang="ko-KR" sz="2000" kern="0" dirty="0">
                <a:latin typeface="Cambria" panose="02040503050406030204" pitchFamily="18" charset="0"/>
              </a:rPr>
              <a:t>REST API </a:t>
            </a:r>
            <a:r>
              <a:rPr lang="ko-KR" altLang="en-US" sz="2000" kern="0" dirty="0">
                <a:latin typeface="Cambria" panose="02040503050406030204" pitchFamily="18" charset="0"/>
              </a:rPr>
              <a:t>서비스 개념도</a:t>
            </a:r>
            <a:endParaRPr lang="en-US" altLang="ko-KR" sz="2000" kern="0" dirty="0">
              <a:latin typeface="Cambria" panose="02040503050406030204" pitchFamily="18" charset="0"/>
            </a:endParaRPr>
          </a:p>
          <a:p>
            <a:pPr lvl="1"/>
            <a:r>
              <a:rPr lang="en-US" altLang="ko-KR" sz="1600" kern="0" dirty="0">
                <a:latin typeface="Cambria" panose="02040503050406030204" pitchFamily="18" charset="0"/>
              </a:rPr>
              <a:t>REST </a:t>
            </a:r>
            <a:r>
              <a:rPr lang="ko-KR" altLang="en-US" sz="1600" kern="0" dirty="0">
                <a:latin typeface="Cambria" panose="02040503050406030204" pitchFamily="18" charset="0"/>
              </a:rPr>
              <a:t>요소 정의</a:t>
            </a:r>
            <a:endParaRPr lang="en-US" altLang="ko-KR" sz="1600" kern="0" dirty="0">
              <a:latin typeface="Cambria" panose="02040503050406030204" pitchFamily="18" charset="0"/>
            </a:endParaRPr>
          </a:p>
          <a:p>
            <a:pPr lvl="1"/>
            <a:r>
              <a:rPr lang="ko-KR" altLang="en-US" sz="1600" kern="0" dirty="0" err="1">
                <a:latin typeface="Cambria" panose="02040503050406030204" pitchFamily="18" charset="0"/>
              </a:rPr>
              <a:t>메서드</a:t>
            </a:r>
            <a:r>
              <a:rPr lang="en-US" altLang="ko-KR" sz="1600" kern="0" dirty="0">
                <a:latin typeface="Cambria" panose="02040503050406030204" pitchFamily="18" charset="0"/>
              </a:rPr>
              <a:t>, </a:t>
            </a:r>
            <a:r>
              <a:rPr lang="ko-KR" altLang="en-US" sz="1600" kern="0" dirty="0">
                <a:latin typeface="Cambria" panose="02040503050406030204" pitchFamily="18" charset="0"/>
              </a:rPr>
              <a:t>리소스</a:t>
            </a:r>
            <a:r>
              <a:rPr lang="en-US" altLang="ko-KR" sz="1600" kern="0" dirty="0">
                <a:latin typeface="Cambria" panose="02040503050406030204" pitchFamily="18" charset="0"/>
              </a:rPr>
              <a:t>, </a:t>
            </a:r>
            <a:r>
              <a:rPr lang="ko-KR" altLang="en-US" sz="1600" kern="0" dirty="0">
                <a:latin typeface="Cambria" panose="02040503050406030204" pitchFamily="18" charset="0"/>
              </a:rPr>
              <a:t>메시지 정의</a:t>
            </a:r>
            <a:endParaRPr lang="en-US" altLang="ko-KR" sz="1600" kern="0" dirty="0">
              <a:latin typeface="Cambria" panose="02040503050406030204" pitchFamily="18" charset="0"/>
            </a:endParaRPr>
          </a:p>
          <a:p>
            <a:pPr lvl="1"/>
            <a:r>
              <a:rPr lang="en-US" altLang="ko-KR" sz="1600" kern="0" dirty="0">
                <a:latin typeface="Cambria" panose="02040503050406030204" pitchFamily="18" charset="0"/>
              </a:rPr>
              <a:t>URI </a:t>
            </a:r>
            <a:r>
              <a:rPr lang="ko-KR" altLang="en-US" sz="1600" kern="0" dirty="0">
                <a:latin typeface="Cambria" panose="02040503050406030204" pitchFamily="18" charset="0"/>
              </a:rPr>
              <a:t>패턴 정의 </a:t>
            </a:r>
            <a:endParaRPr lang="en-US" altLang="ko-KR" sz="1600" kern="0" dirty="0">
              <a:latin typeface="Cambria" panose="02040503050406030204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014538" y="2481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539769"/>
              </p:ext>
            </p:extLst>
          </p:nvPr>
        </p:nvGraphicFramePr>
        <p:xfrm>
          <a:off x="539552" y="2420888"/>
          <a:ext cx="8400255" cy="3394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3013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메서드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리소스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메세지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098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machinelearning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nnet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epoch,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활성함수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machinelearning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nnet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/&lt;epoch&gt;/&lt;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actFunc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098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machinelearning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감마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커널함수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machinelearning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/&lt;gamma&gt;/&lt;kernel&gt;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098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datamining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kmeans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클러스터 개수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datamining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kmeans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ncluster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9098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datamining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naivebayes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없음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datamining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naivebayes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30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 3">
      <a:dk1>
        <a:srgbClr val="000000"/>
      </a:dk1>
      <a:lt1>
        <a:srgbClr val="FFFFFF"/>
      </a:lt1>
      <a:dk2>
        <a:srgbClr val="B7D5E5"/>
      </a:dk2>
      <a:lt2>
        <a:srgbClr val="B2B2B2"/>
      </a:lt2>
      <a:accent1>
        <a:srgbClr val="47B5C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1D7E4"/>
      </a:accent5>
      <a:accent6>
        <a:srgbClr val="8AB9E7"/>
      </a:accent6>
      <a:hlink>
        <a:srgbClr val="CCCCFF"/>
      </a:hlink>
      <a:folHlink>
        <a:srgbClr val="C68DFF"/>
      </a:folHlink>
    </a:clrScheme>
    <a:fontScheme name="Office 테마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pitchFamily="50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9FD589"/>
        </a:dk2>
        <a:lt2>
          <a:srgbClr val="B2B2B2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B7D5E5"/>
        </a:dk2>
        <a:lt2>
          <a:srgbClr val="B2B2B2"/>
        </a:lt2>
        <a:accent1>
          <a:srgbClr val="47B5C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1D7E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9CC5DC"/>
        </a:dk2>
        <a:lt2>
          <a:srgbClr val="4D4D4D"/>
        </a:lt2>
        <a:accent1>
          <a:srgbClr val="7B93D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FC8EC"/>
        </a:accent5>
        <a:accent6>
          <a:srgbClr val="8AB9E7"/>
        </a:accent6>
        <a:hlink>
          <a:srgbClr val="51DFCB"/>
        </a:hlink>
        <a:folHlink>
          <a:srgbClr val="ECAF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26191</TotalTime>
  <Words>683</Words>
  <Application>Microsoft Macintosh PowerPoint</Application>
  <PresentationFormat>화면 슬라이드 쇼(4:3)</PresentationFormat>
  <Paragraphs>176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굴림</vt:lpstr>
      <vt:lpstr>맑은 고딕</vt:lpstr>
      <vt:lpstr>휴먼명조</vt:lpstr>
      <vt:lpstr>HY견고딕</vt:lpstr>
      <vt:lpstr>HY헤드라인M</vt:lpstr>
      <vt:lpstr>Arial</vt:lpstr>
      <vt:lpstr>Arial Black</vt:lpstr>
      <vt:lpstr>Cambria</vt:lpstr>
      <vt:lpstr>Times New Roman</vt:lpstr>
      <vt:lpstr>Wingdings</vt:lpstr>
      <vt:lpstr>Office 테마</vt:lpstr>
      <vt:lpstr>API in R : Plumber</vt:lpstr>
      <vt:lpstr>PowerPoint 프레젠테이션</vt:lpstr>
      <vt:lpstr>Contents</vt:lpstr>
      <vt:lpstr>Introduction</vt:lpstr>
      <vt:lpstr>Introduction</vt:lpstr>
      <vt:lpstr>Introduction</vt:lpstr>
      <vt:lpstr>What is REST?</vt:lpstr>
      <vt:lpstr>R-based REST API</vt:lpstr>
      <vt:lpstr>R-based REST API</vt:lpstr>
      <vt:lpstr>Server Implements</vt:lpstr>
      <vt:lpstr>Server Implements</vt:lpstr>
      <vt:lpstr>Server Implements</vt:lpstr>
      <vt:lpstr>Response and Request</vt:lpstr>
      <vt:lpstr>Summary</vt:lpstr>
      <vt:lpstr>Q&amp;A</vt:lpstr>
    </vt:vector>
  </TitlesOfParts>
  <Company>SSS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강 동훈</cp:lastModifiedBy>
  <cp:revision>1335</cp:revision>
  <cp:lastPrinted>2017-12-04T00:55:54Z</cp:lastPrinted>
  <dcterms:created xsi:type="dcterms:W3CDTF">2001-04-24T07:20:06Z</dcterms:created>
  <dcterms:modified xsi:type="dcterms:W3CDTF">2019-03-24T14:39:02Z</dcterms:modified>
</cp:coreProperties>
</file>