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284" r:id="rId4"/>
    <p:sldId id="279" r:id="rId5"/>
    <p:sldId id="280" r:id="rId6"/>
    <p:sldId id="272" r:id="rId7"/>
    <p:sldId id="273" r:id="rId8"/>
    <p:sldId id="275" r:id="rId9"/>
    <p:sldId id="274" r:id="rId10"/>
    <p:sldId id="276" r:id="rId11"/>
    <p:sldId id="258" r:id="rId12"/>
    <p:sldId id="271" r:id="rId13"/>
    <p:sldId id="281" r:id="rId14"/>
    <p:sldId id="259" r:id="rId15"/>
    <p:sldId id="277" r:id="rId16"/>
    <p:sldId id="261" r:id="rId17"/>
    <p:sldId id="278" r:id="rId18"/>
    <p:sldId id="282" r:id="rId19"/>
    <p:sldId id="263" r:id="rId20"/>
    <p:sldId id="264" r:id="rId21"/>
    <p:sldId id="283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3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0714-6736-4668-BCED-C5D1EDCDB07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2A7C3-0925-4988-802E-C434BED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D841DEF-9F4C-4805-A043-F30F7E367749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F2B8-01BA-4820-AE49-2045651F2A7C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ED7-A024-4E14-AF19-BFC7A8D95F7A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BEA6-AF7C-4DFA-BB5C-05E4A89799C4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F4A7-F353-4F3B-9EF0-2BBC6E344F53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C1-298F-4FB0-B16A-2883E6510138}" type="datetime1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0810-B067-44A0-A6F5-F1C549715DB7}" type="datetime1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33C9-36CB-4773-AB9C-7DBA8594130E}" type="datetime1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E6D-E476-4E5C-A2D7-F1CD5B8A2C00}" type="datetime1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CAB-2294-4A6E-B405-1E500A5DE457}" type="datetime1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85C-A8AA-46A3-9212-FFA25DEC6387}" type="datetime1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A8036F58-D94E-4320-BA22-4A0B8DD9C6ED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3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75" r:id="rId8"/>
    <p:sldLayoutId id="2147483676" r:id="rId9"/>
    <p:sldLayoutId id="2147483677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3B4A8-0060-49FF-845A-FD0865109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75412"/>
            <a:ext cx="5996619" cy="2805988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dirty="0">
                <a:solidFill>
                  <a:schemeClr val="tx2"/>
                </a:solidFill>
              </a:rPr>
              <a:t>Domain adaptive visual object detection</a:t>
            </a:r>
            <a:br>
              <a:rPr lang="en-US" sz="3300" dirty="0">
                <a:solidFill>
                  <a:schemeClr val="tx2"/>
                </a:solidFill>
              </a:rPr>
            </a:b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56333-76FE-4DB4-A59B-1D48EEC2A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505199"/>
            <a:ext cx="4010296" cy="2548349"/>
          </a:xfrm>
        </p:spPr>
        <p:txBody>
          <a:bodyPr anchor="b">
            <a:normAutofit/>
          </a:bodyPr>
          <a:lstStyle/>
          <a:p>
            <a:pPr algn="r"/>
            <a:r>
              <a:rPr lang="en-US" sz="2200" dirty="0" err="1">
                <a:solidFill>
                  <a:schemeClr val="tx2"/>
                </a:solidFill>
              </a:rPr>
              <a:t>Haihang</a:t>
            </a:r>
            <a:r>
              <a:rPr lang="en-US" sz="2200" dirty="0">
                <a:solidFill>
                  <a:schemeClr val="tx2"/>
                </a:solidFill>
              </a:rPr>
              <a:t> Huang  S273677</a:t>
            </a:r>
          </a:p>
          <a:p>
            <a:pPr algn="r"/>
            <a:r>
              <a:rPr lang="en-US" sz="2200" dirty="0" err="1">
                <a:solidFill>
                  <a:schemeClr val="tx2"/>
                </a:solidFill>
              </a:rPr>
              <a:t>Feihong</a:t>
            </a:r>
            <a:r>
              <a:rPr lang="en-US" sz="2200" dirty="0">
                <a:solidFill>
                  <a:schemeClr val="tx2"/>
                </a:solidFill>
              </a:rPr>
              <a:t> Shi  S274816</a:t>
            </a:r>
          </a:p>
          <a:p>
            <a:pPr algn="r"/>
            <a:r>
              <a:rPr lang="en-US" sz="2200" dirty="0">
                <a:solidFill>
                  <a:schemeClr val="tx2"/>
                </a:solidFill>
              </a:rPr>
              <a:t>Jinzhuo Chen  S274294</a:t>
            </a:r>
          </a:p>
          <a:p>
            <a:pPr algn="r"/>
            <a:r>
              <a:rPr lang="en-US" sz="2200" dirty="0" err="1">
                <a:solidFill>
                  <a:schemeClr val="tx2"/>
                </a:solidFill>
              </a:rPr>
              <a:t>Mingfang</a:t>
            </a:r>
            <a:r>
              <a:rPr lang="en-US" sz="2200" dirty="0">
                <a:solidFill>
                  <a:schemeClr val="tx2"/>
                </a:solidFill>
              </a:rPr>
              <a:t> Li  S274553</a:t>
            </a:r>
          </a:p>
        </p:txBody>
      </p:sp>
    </p:spTree>
    <p:extLst>
      <p:ext uri="{BB962C8B-B14F-4D97-AF65-F5344CB8AC3E}">
        <p14:creationId xmlns:p14="http://schemas.microsoft.com/office/powerpoint/2010/main" val="348522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8F4F2-8242-466D-95E8-27C28FCA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Priori </a:t>
            </a:r>
            <a:r>
              <a:rPr lang="en-US" altLang="zh-CN" dirty="0"/>
              <a:t>box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DF2CFD-1D4F-4107-ABD4-507C82D11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9936"/>
            <a:ext cx="8507149" cy="272057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84F3D-A955-4220-8EBB-2AECFE07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F01489-9D55-48C5-BD5E-99615D66A3BF}"/>
              </a:ext>
            </a:extLst>
          </p:cNvPr>
          <p:cNvSpPr txBox="1"/>
          <p:nvPr/>
        </p:nvSpPr>
        <p:spPr>
          <a:xfrm>
            <a:off x="838200" y="1871330"/>
            <a:ext cx="850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Each unit set different scales or aspect ratios priori boxes, As shown in the figure and each unit uses 4 different a priori boxes.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1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5A33-5A2D-4502-BE8A-24008267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Priori </a:t>
            </a:r>
            <a:r>
              <a:rPr lang="en-US" altLang="zh-CN" dirty="0"/>
              <a:t>box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2A0A8-499D-48F1-A71C-E1937561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24836-D550-4C64-AB00-0D9C2332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877"/>
            <a:ext cx="10515600" cy="4195763"/>
          </a:xfrm>
        </p:spPr>
        <p:txBody>
          <a:bodyPr/>
          <a:lstStyle/>
          <a:p>
            <a:r>
              <a:rPr lang="en-US" altLang="zh-CN" dirty="0"/>
              <a:t>For conv4_3, conv10_2 and conv11_2, it only associate 4 default boxes at each feature map location. For all other layers, we put 6 default boxes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          </a:t>
            </a:r>
            <a:r>
              <a:rPr lang="en-US" altLang="zh-CN" sz="2000" dirty="0"/>
              <a:t>Scale = [ (30,60) (60,111) (111,162) (162,213) (213,264)]</a:t>
            </a:r>
          </a:p>
          <a:p>
            <a:pPr marL="0" indent="0">
              <a:buNone/>
            </a:pPr>
            <a:r>
              <a:rPr lang="en-US" altLang="zh-CN" sz="2000" dirty="0"/>
              <a:t>	Aspect = [(1,2,.5) (1,2,.5,3,1/3) (1,2,.5,3,1/3) (1,2,.5,3,1/3) (1,2,.5) (1,2,.5)]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892818-DC36-4F15-9FE7-434F5976D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" t="3273" r="1945"/>
          <a:stretch/>
        </p:blipFill>
        <p:spPr>
          <a:xfrm>
            <a:off x="1055802" y="4402513"/>
            <a:ext cx="6146278" cy="183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5A33-5A2D-4502-BE8A-24008267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2A0A8-499D-48F1-A71C-E1937561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79FDE4-DC18-411B-BEF6-93FC930C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SSD300 trained on </a:t>
            </a:r>
            <a:r>
              <a:rPr lang="en-US" altLang="zh-CN" dirty="0" err="1"/>
              <a:t>PascalVOC</a:t>
            </a:r>
            <a:r>
              <a:rPr lang="en-US" altLang="zh-CN" dirty="0"/>
              <a:t> 2007 and 2012</a:t>
            </a:r>
          </a:p>
          <a:p>
            <a:r>
              <a:rPr lang="en-US" altLang="zh-CN" dirty="0"/>
              <a:t>We set batch-size = 16 to fit in GPU memory</a:t>
            </a:r>
          </a:p>
          <a:p>
            <a:r>
              <a:rPr lang="en-US" altLang="zh-CN" dirty="0"/>
              <a:t>Evaluation was carried out on the Clipart1k dataset</a:t>
            </a:r>
          </a:p>
          <a:p>
            <a:r>
              <a:rPr lang="en-US" altLang="zh-CN" dirty="0" err="1"/>
              <a:t>mAP</a:t>
            </a:r>
            <a:r>
              <a:rPr lang="en-US" altLang="zh-CN" dirty="0"/>
              <a:t> 26.54 was achieved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31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26797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Section-3 Domain Adaptation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A032-3611-4E5C-8CCE-7AB8D7C0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/>
              <a:t>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7174-73D6-48BF-9D10-7ECFD045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distribution of different domains is different, which results in poor performance at the Target Domain.</a:t>
            </a:r>
          </a:p>
          <a:p>
            <a:r>
              <a:rPr lang="en-US" dirty="0"/>
              <a:t>Three main </a:t>
            </a:r>
            <a:r>
              <a:rPr lang="en-US" altLang="zh-CN" dirty="0"/>
              <a:t>approaches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Discrepancy-based</a:t>
            </a:r>
          </a:p>
          <a:p>
            <a:pPr marL="0" indent="0">
              <a:buNone/>
            </a:pPr>
            <a:r>
              <a:rPr lang="en-US" dirty="0"/>
              <a:t>	Adversarial-based</a:t>
            </a:r>
          </a:p>
          <a:p>
            <a:pPr marL="0" indent="0">
              <a:buNone/>
            </a:pPr>
            <a:r>
              <a:rPr lang="en-US" dirty="0"/>
              <a:t>	Reconstruction-based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6776-9D5B-42E4-8541-81D26136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A032-3611-4E5C-8CCE-7AB8D7C0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7174-73D6-48BF-9D10-7ECFD045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dirty="0" smtClean="0"/>
              <a:t>: The process of moving data from one kind domain(source) to another kind domain(target)</a:t>
            </a:r>
          </a:p>
          <a:p>
            <a:r>
              <a:rPr lang="en-US" dirty="0" smtClean="0"/>
              <a:t>How: We use the </a:t>
            </a:r>
            <a:r>
              <a:rPr lang="en-US" dirty="0" err="1" smtClean="0"/>
              <a:t>CycleGAN</a:t>
            </a:r>
            <a:r>
              <a:rPr lang="en-US" dirty="0" smtClean="0"/>
              <a:t> to transform the data from Nature Style(VOC) to another Style(Clipart)</a:t>
            </a:r>
          </a:p>
          <a:p>
            <a:r>
              <a:rPr lang="en-US" dirty="0" smtClean="0"/>
              <a:t>Why: Because the style of the two datasets are different, it affects the performance of model. We transform one dataset’s style to another dataset’s style.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6776-9D5B-42E4-8541-81D26136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3D42-C5CA-43D8-9135-938611D3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CycleGAN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637" y="2932906"/>
            <a:ext cx="5800725" cy="2228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2632F-A344-431C-BE35-D6C001FF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3D42-C5CA-43D8-9135-938611D3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of training DT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3716-4364-4781-A390-27D63310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Step1: Using the SSD, that trained on VOC dataset, as our basic model(Baseline model).</a:t>
            </a:r>
          </a:p>
          <a:p>
            <a:r>
              <a:rPr lang="en-US" dirty="0" smtClean="0"/>
              <a:t>Step2: Using </a:t>
            </a:r>
            <a:r>
              <a:rPr lang="en-US" dirty="0" err="1" smtClean="0"/>
              <a:t>CycleGAN</a:t>
            </a:r>
            <a:r>
              <a:rPr lang="en-US" dirty="0" smtClean="0"/>
              <a:t> to transform the VOC dataset</a:t>
            </a:r>
          </a:p>
          <a:p>
            <a:r>
              <a:rPr lang="en-US" dirty="0" smtClean="0"/>
              <a:t>Step3: The </a:t>
            </a:r>
            <a:r>
              <a:rPr lang="en-US" dirty="0"/>
              <a:t>baseline model is fine-tuned using the </a:t>
            </a:r>
            <a:r>
              <a:rPr lang="en-US" dirty="0" smtClean="0"/>
              <a:t>transformed VOC </a:t>
            </a:r>
            <a:r>
              <a:rPr lang="en-US" dirty="0" smtClean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2632F-A344-431C-BE35-D6C001FF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0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26797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Section-4 Adversarial Feature Alignment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4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3D42-C5CA-43D8-9135-938611D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79" y="464912"/>
            <a:ext cx="114676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 </a:t>
            </a:r>
            <a:r>
              <a:rPr lang="en" altLang="zh-CN" dirty="0"/>
              <a:t>alternative strategy of </a:t>
            </a:r>
            <a:r>
              <a:rPr lang="en-US" dirty="0"/>
              <a:t>Domain Adaptation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1" dirty="0">
                <a:solidFill>
                  <a:srgbClr val="0070C0"/>
                </a:solidFill>
              </a:rPr>
              <a:t>Adversarial feature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3716-4364-4781-A390-27D63310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696"/>
            <a:ext cx="10515600" cy="4195763"/>
          </a:xfrm>
        </p:spPr>
        <p:txBody>
          <a:bodyPr/>
          <a:lstStyle/>
          <a:p>
            <a:r>
              <a:rPr lang="en-US" altLang="zh-CN" b="1" i="1" dirty="0"/>
              <a:t>Domain classifier component (2 conv, 10 FC )</a:t>
            </a:r>
          </a:p>
          <a:p>
            <a:r>
              <a:rPr lang="en-US" altLang="zh-CN" b="1" i="1" dirty="0"/>
              <a:t>Minimize the source domain classification error and maximize the domain classification error.</a:t>
            </a:r>
          </a:p>
          <a:p>
            <a:pPr marL="0" indent="0">
              <a:buNone/>
            </a:pPr>
            <a:endParaRPr lang="en" altLang="zh-CN" b="1" i="1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D2E878F-AB72-457E-AD0D-0A8CA9C2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36" y="4160245"/>
            <a:ext cx="7014328" cy="22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3284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1E9F6A-B10A-4F05-8CAB-58DEB133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195763"/>
          </a:xfrm>
        </p:spPr>
        <p:txBody>
          <a:bodyPr>
            <a:normAutofit/>
          </a:bodyPr>
          <a:lstStyle/>
          <a:p>
            <a:r>
              <a:rPr lang="en-US" dirty="0" smtClean="0"/>
              <a:t>1 Object Detection</a:t>
            </a:r>
          </a:p>
          <a:p>
            <a:r>
              <a:rPr lang="en-US" dirty="0" smtClean="0"/>
              <a:t>2 SSD</a:t>
            </a:r>
          </a:p>
          <a:p>
            <a:r>
              <a:rPr lang="en-US" dirty="0" smtClean="0"/>
              <a:t>3 </a:t>
            </a:r>
            <a:r>
              <a:rPr lang="en-US" altLang="zh-CN" dirty="0"/>
              <a:t>Domain Adaptation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altLang="zh-CN" dirty="0"/>
              <a:t>Adversarial Feature </a:t>
            </a:r>
            <a:r>
              <a:rPr lang="en-US" altLang="zh-CN" dirty="0" smtClean="0"/>
              <a:t>Alignment</a:t>
            </a:r>
          </a:p>
          <a:p>
            <a:r>
              <a:rPr lang="en-US" altLang="zh-CN" dirty="0" smtClean="0"/>
              <a:t>5 Experiment </a:t>
            </a:r>
            <a:r>
              <a:rPr lang="en-US" altLang="zh-C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3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3D42-C5CA-43D8-9135-938611D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79" y="222541"/>
            <a:ext cx="11467642" cy="1325563"/>
          </a:xfrm>
        </p:spPr>
        <p:txBody>
          <a:bodyPr>
            <a:normAutofit/>
          </a:bodyPr>
          <a:lstStyle/>
          <a:p>
            <a:r>
              <a:rPr lang="en" altLang="zh-CN" smtClean="0"/>
              <a:t>GRL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3716-4364-4781-A390-27D63310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71" y="1751147"/>
            <a:ext cx="11369407" cy="488431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Overall, it is a minimization problem.</a:t>
            </a:r>
          </a:p>
          <a:p>
            <a:pPr lvl="1"/>
            <a:r>
              <a:rPr lang="en-US" altLang="zh-CN" dirty="0"/>
              <a:t>multiplies it by −</a:t>
            </a:r>
            <a:r>
              <a:rPr lang="el-GR" altLang="zh-CN" dirty="0"/>
              <a:t>λ</a:t>
            </a:r>
            <a:r>
              <a:rPr lang="en-US" altLang="zh-CN" dirty="0"/>
              <a:t> in front of the domain classification error.</a:t>
            </a:r>
          </a:p>
          <a:p>
            <a:pPr lvl="1"/>
            <a:r>
              <a:rPr lang="en-US" altLang="zh-CN" dirty="0"/>
              <a:t>After 500 iterations GRL will decrease the performance.</a:t>
            </a:r>
          </a:p>
          <a:p>
            <a:pPr lvl="1"/>
            <a:r>
              <a:rPr lang="en-US" altLang="zh-CN" dirty="0"/>
              <a:t>By test, in our model the best value for </a:t>
            </a:r>
            <a:r>
              <a:rPr lang="el-GR" altLang="zh-CN" dirty="0"/>
              <a:t>λ</a:t>
            </a:r>
            <a:r>
              <a:rPr lang="en-US" altLang="zh-CN" dirty="0"/>
              <a:t> is 0.7</a:t>
            </a:r>
            <a:endParaRPr lang="el-GR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FF01E2-0FB5-485A-8D3F-5A69956A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7" y="4307657"/>
            <a:ext cx="7921117" cy="115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6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26797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Section-5 Experiment 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5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B367B4C-B09E-6543-9CD2-1A87EE45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79" y="0"/>
            <a:ext cx="11467642" cy="1325563"/>
          </a:xfrm>
        </p:spPr>
        <p:txBody>
          <a:bodyPr>
            <a:normAutofit/>
          </a:bodyPr>
          <a:lstStyle/>
          <a:p>
            <a:pPr algn="ctr"/>
            <a:r>
              <a:rPr lang="en" altLang="zh-CN" dirty="0"/>
              <a:t>Conclusion comparison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BDFA-7C25-4B3E-86E4-53DD40AA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2428735"/>
            <a:ext cx="1012648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26797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Section-1 Object </a:t>
            </a:r>
            <a:r>
              <a:rPr lang="en-US" dirty="0" err="1" smtClean="0"/>
              <a:t>Dectecion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perform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9F6A-B10A-4F05-8CAB-58DEB133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detection is a task to localize instances of particular object classes in an image.</a:t>
            </a:r>
            <a:endParaRPr lang="en-US" altLang="zh-CN" dirty="0"/>
          </a:p>
          <a:p>
            <a:r>
              <a:rPr lang="en-US" altLang="zh-CN" dirty="0"/>
              <a:t>Popular algorithms can be divided into two categories:</a:t>
            </a:r>
          </a:p>
          <a:p>
            <a:pPr marL="0" indent="0">
              <a:buNone/>
            </a:pPr>
            <a:r>
              <a:rPr lang="en-US" altLang="zh-CN" sz="1600" dirty="0"/>
              <a:t>	- </a:t>
            </a:r>
            <a:r>
              <a:rPr lang="pt-BR" altLang="zh-CN" sz="1600" dirty="0"/>
              <a:t>two-stage, based on Region Proposal R-CNN algorithm (R-CNN, Fast R-CNN, etc.), they are</a:t>
            </a:r>
          </a:p>
          <a:p>
            <a:pPr marL="0" indent="0">
              <a:buNone/>
            </a:pPr>
            <a:r>
              <a:rPr lang="pt-BR" altLang="zh-CN" sz="1600" dirty="0"/>
              <a:t>	- </a:t>
            </a:r>
            <a:r>
              <a:rPr lang="en-US" altLang="zh-CN" sz="1600" dirty="0"/>
              <a:t>one-stage algorithms such as Yolo and SSD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5B26F2-1DC4-429F-8526-64A86AD3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006" y="4424202"/>
            <a:ext cx="1358638" cy="17210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2385F6-30CB-4CB5-BA8B-A5F4154C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420750"/>
            <a:ext cx="1358638" cy="17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0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26797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Section-2 SSD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 smtClean="0">
                <a:effectLst/>
                <a:latin typeface="-apple-system"/>
              </a:rPr>
              <a:t>Single </a:t>
            </a:r>
            <a:r>
              <a:rPr lang="en-US" altLang="zh-CN" b="0" i="0" dirty="0">
                <a:effectLst/>
                <a:latin typeface="-apple-system"/>
              </a:rPr>
              <a:t>Shot </a:t>
            </a:r>
            <a:r>
              <a:rPr lang="en-US" altLang="zh-CN" b="0" i="0" dirty="0" err="1">
                <a:effectLst/>
                <a:latin typeface="-apple-system"/>
              </a:rPr>
              <a:t>MultiBox</a:t>
            </a:r>
            <a:r>
              <a:rPr lang="en-US" altLang="zh-CN" b="0" i="0" dirty="0">
                <a:effectLst/>
                <a:latin typeface="-apple-system"/>
              </a:rPr>
              <a:t> Detector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9F6A-B10A-4F05-8CAB-58DEB133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Main design concept: </a:t>
            </a:r>
          </a:p>
          <a:p>
            <a:pPr marL="0" indent="0">
              <a:buNone/>
            </a:pPr>
            <a:r>
              <a:rPr lang="en-US" sz="1800" dirty="0"/>
              <a:t>Use multi-scale feature maps for detection</a:t>
            </a:r>
          </a:p>
          <a:p>
            <a:pPr marL="0" indent="0">
              <a:buNone/>
            </a:pPr>
            <a:r>
              <a:rPr lang="en-US" sz="1800" dirty="0"/>
              <a:t>Use convolution for detection</a:t>
            </a:r>
          </a:p>
          <a:p>
            <a:pPr marL="0" indent="0">
              <a:buNone/>
            </a:pPr>
            <a:r>
              <a:rPr lang="en-US" sz="1800" dirty="0"/>
              <a:t>Priori box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0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SSD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9F6A-B10A-4F05-8CAB-58DEB133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SSD uses VGG16 as the basic model, and then adds a new convolutional layer on the basis of VGG16 to obtain more feature maps for detection.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1C6749-4712-44E2-9F3F-6F09C203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5880"/>
            <a:ext cx="9072854" cy="24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7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1301-9D58-4AC0-962E-62136C49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Multi-scale </a:t>
            </a:r>
            <a:r>
              <a:rPr lang="en-US" altLang="zh-CN" dirty="0"/>
              <a:t>feature maps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91A6960-5A33-4310-89CF-E9F9072C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49" y="3258207"/>
            <a:ext cx="5367479" cy="304768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B188F-61CB-4E84-B3AA-F54C8EA7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D3B377-3E46-4D8B-9D65-695204407FBA}"/>
              </a:ext>
            </a:extLst>
          </p:cNvPr>
          <p:cNvSpPr txBox="1"/>
          <p:nvPr/>
        </p:nvSpPr>
        <p:spPr>
          <a:xfrm>
            <a:off x="796647" y="1945880"/>
            <a:ext cx="8105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SSD extracted different  feature maps for detection ,A relatively large feature map is used to detect relatively small targets, while a small feature map is responsible foe detecting large targets.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0F3-1C0B-4F84-BD93-E53A752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Convolutional </a:t>
            </a:r>
            <a:r>
              <a:rPr lang="en-US" dirty="0"/>
              <a:t>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9F6A-B10A-4F05-8CAB-58DEB133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from Yolo's last fully connected layer.</a:t>
            </a:r>
          </a:p>
          <a:p>
            <a:r>
              <a:rPr lang="en-US" dirty="0"/>
              <a:t>SSD uses convolution to extract detection results from different feature maps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8A0-C700-4B88-97A5-6FFF355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9556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525</Words>
  <Application>Microsoft Office PowerPoint</Application>
  <PresentationFormat>宽屏</PresentationFormat>
  <Paragraphs>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-apple-system</vt:lpstr>
      <vt:lpstr>Avenir Next LT Pro</vt:lpstr>
      <vt:lpstr>AvenirNext LT Pro Medium</vt:lpstr>
      <vt:lpstr>Arial</vt:lpstr>
      <vt:lpstr>Calibri</vt:lpstr>
      <vt:lpstr>Times New Roman</vt:lpstr>
      <vt:lpstr>等线</vt:lpstr>
      <vt:lpstr>BlockprintVTI</vt:lpstr>
      <vt:lpstr>Domain adaptive visual object detection </vt:lpstr>
      <vt:lpstr>Outline</vt:lpstr>
      <vt:lpstr>Section-1 Object Dectecion</vt:lpstr>
      <vt:lpstr>How to perform object detection</vt:lpstr>
      <vt:lpstr>Section-2 SSD</vt:lpstr>
      <vt:lpstr>Single Shot MultiBox Detector</vt:lpstr>
      <vt:lpstr>SSD architecture</vt:lpstr>
      <vt:lpstr>Multi-scale feature maps</vt:lpstr>
      <vt:lpstr>Convolutional predictors</vt:lpstr>
      <vt:lpstr>Priori box</vt:lpstr>
      <vt:lpstr>Priori box</vt:lpstr>
      <vt:lpstr>Baseline</vt:lpstr>
      <vt:lpstr>Section-3 Domain Adaptation</vt:lpstr>
      <vt:lpstr>Domain Adaptation</vt:lpstr>
      <vt:lpstr>Domain Transform</vt:lpstr>
      <vt:lpstr>What is CycleGAN</vt:lpstr>
      <vt:lpstr>Steps of training DT model</vt:lpstr>
      <vt:lpstr>Section-4 Adversarial Feature Alignment</vt:lpstr>
      <vt:lpstr>An alternative strategy of Domain Adaptation  Adversarial feature alignment</vt:lpstr>
      <vt:lpstr>GRL</vt:lpstr>
      <vt:lpstr>Section-5 Experiment Conclusion</vt:lpstr>
      <vt:lpstr>Conclusion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different approaches and strategies for Cross-Domain Weakly Supervised Object Detection</dc:title>
  <dc:creator>Stefano Tata</dc:creator>
  <cp:lastModifiedBy>拾夕</cp:lastModifiedBy>
  <cp:revision>38</cp:revision>
  <dcterms:created xsi:type="dcterms:W3CDTF">2021-02-15T10:48:29Z</dcterms:created>
  <dcterms:modified xsi:type="dcterms:W3CDTF">2021-06-12T14:36:38Z</dcterms:modified>
</cp:coreProperties>
</file>