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6" r:id="rId1"/>
  </p:sldMasterIdLst>
  <p:notesMasterIdLst>
    <p:notesMasterId r:id="rId40"/>
  </p:notesMasterIdLst>
  <p:sldIdLst>
    <p:sldId id="256" r:id="rId2"/>
    <p:sldId id="257" r:id="rId3"/>
    <p:sldId id="284" r:id="rId4"/>
    <p:sldId id="291" r:id="rId5"/>
    <p:sldId id="292" r:id="rId6"/>
    <p:sldId id="285" r:id="rId7"/>
    <p:sldId id="293" r:id="rId8"/>
    <p:sldId id="294" r:id="rId9"/>
    <p:sldId id="295" r:id="rId10"/>
    <p:sldId id="296" r:id="rId11"/>
    <p:sldId id="297" r:id="rId12"/>
    <p:sldId id="286" r:id="rId13"/>
    <p:sldId id="298" r:id="rId14"/>
    <p:sldId id="300" r:id="rId15"/>
    <p:sldId id="301" r:id="rId16"/>
    <p:sldId id="302" r:id="rId17"/>
    <p:sldId id="303" r:id="rId18"/>
    <p:sldId id="304" r:id="rId19"/>
    <p:sldId id="307" r:id="rId20"/>
    <p:sldId id="308" r:id="rId21"/>
    <p:sldId id="306" r:id="rId22"/>
    <p:sldId id="309" r:id="rId23"/>
    <p:sldId id="310" r:id="rId24"/>
    <p:sldId id="311" r:id="rId25"/>
    <p:sldId id="288" r:id="rId26"/>
    <p:sldId id="312" r:id="rId27"/>
    <p:sldId id="313" r:id="rId28"/>
    <p:sldId id="314" r:id="rId29"/>
    <p:sldId id="289" r:id="rId30"/>
    <p:sldId id="315" r:id="rId31"/>
    <p:sldId id="316" r:id="rId32"/>
    <p:sldId id="317" r:id="rId33"/>
    <p:sldId id="318" r:id="rId34"/>
    <p:sldId id="290" r:id="rId35"/>
    <p:sldId id="319" r:id="rId36"/>
    <p:sldId id="320" r:id="rId37"/>
    <p:sldId id="321" r:id="rId38"/>
    <p:sldId id="322"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9379" autoAdjust="0"/>
    <p:restoredTop sz="94660"/>
  </p:normalViewPr>
  <p:slideViewPr>
    <p:cSldViewPr snapToGrid="0">
      <p:cViewPr varScale="1">
        <p:scale>
          <a:sx n="103" d="100"/>
          <a:sy n="103" d="100"/>
        </p:scale>
        <p:origin x="132" y="3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8A0714-6736-4668-BCED-C5D1EDCDB07E}" type="datetimeFigureOut">
              <a:rPr lang="en-US" smtClean="0"/>
              <a:t>8/3/2021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32A7C3-0925-4988-802E-C434BEDA5663}" type="slidenum">
              <a:rPr lang="en-US" smtClean="0"/>
              <a:t>‹#›</a:t>
            </a:fld>
            <a:endParaRPr lang="en-US"/>
          </a:p>
        </p:txBody>
      </p:sp>
    </p:spTree>
    <p:extLst>
      <p:ext uri="{BB962C8B-B14F-4D97-AF65-F5344CB8AC3E}">
        <p14:creationId xmlns:p14="http://schemas.microsoft.com/office/powerpoint/2010/main" val="2440076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ED841DEF-9F4C-4805-A043-F30F7E367749}" type="datetime1">
              <a:rPr lang="en-US" smtClean="0"/>
              <a:t>8/3/2021</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63669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6FEBF2B8-01BA-4820-AE49-2045651F2A7C}" type="datetime1">
              <a:rPr lang="en-US" smtClean="0"/>
              <a:t>8/3/2021</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93635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919FED7-A024-4E14-AF19-BFC7A8D95F7A}" type="datetime1">
              <a:rPr lang="en-US" smtClean="0"/>
              <a:t>8/3/2021</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05571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306CBEA6-AF7C-4DFA-BB5C-05E4A89799C4}" type="datetime1">
              <a:rPr lang="en-US" smtClean="0"/>
              <a:t>8/3/2021</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08404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9BD0F4A7-F353-4F3B-9EF0-2BBC6E344F53}" type="datetime1">
              <a:rPr lang="en-US" smtClean="0"/>
              <a:t>8/3/2021</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71438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B59AFAC1-298F-4FB0-B16A-2883E6510138}" type="datetime1">
              <a:rPr lang="en-US" smtClean="0"/>
              <a:t>8/3/2021</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37382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F3820810-B067-44A0-A6F5-F1C549715DB7}" type="datetime1">
              <a:rPr lang="en-US" smtClean="0"/>
              <a:t>8/3/2021</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23645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150733C9-36CB-4773-AB9C-7DBA8594130E}" type="datetime1">
              <a:rPr lang="en-US" smtClean="0"/>
              <a:t>8/3/2021</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57032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C73CE6D-E476-4E5C-A2D7-F1CD5B8A2C00}" type="datetime1">
              <a:rPr lang="en-US" smtClean="0"/>
              <a:t>8/3/2021</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47548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E04CCCAB-2294-4A6E-B405-1E500A5DE457}" type="datetime1">
              <a:rPr lang="en-US" smtClean="0"/>
              <a:t>8/3/2021</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73497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3DE1685C-A8AA-46A3-9212-FFA25DEC6387}" type="datetime1">
              <a:rPr lang="en-US" smtClean="0"/>
              <a:t>8/3/2021</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84222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xmlns=""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A8036F58-D94E-4320-BA22-4A0B8DD9C6ED}" type="datetime1">
              <a:rPr lang="en-US" smtClean="0"/>
              <a:t>8/3/2021</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04453168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75" r:id="rId8"/>
    <p:sldLayoutId id="2147483676" r:id="rId9"/>
    <p:sldLayoutId id="2147483677" r:id="rId10"/>
    <p:sldLayoutId id="2147483685" r:id="rId11"/>
  </p:sldLayoutIdLst>
  <p:hf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github.com/shinylover/Recommend_MovieLens_20M.gi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6B0FCFA-8A2E-4F10-87BD-34565BD7C3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7" name="Rectangle 16">
            <a:extLst>
              <a:ext uri="{FF2B5EF4-FFF2-40B4-BE49-F238E27FC236}">
                <a16:creationId xmlns:a16="http://schemas.microsoft.com/office/drawing/2014/main" id="{32DA72A5-2775-4FE6-9A97-1C8DEE0E06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9" name="Picture 18">
            <a:extLst>
              <a:ext uri="{FF2B5EF4-FFF2-40B4-BE49-F238E27FC236}">
                <a16:creationId xmlns:a16="http://schemas.microsoft.com/office/drawing/2014/main" id="{1B904E70-C32C-4D17-A3F8-E9179288956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pic>
        <p:nvPicPr>
          <p:cNvPr id="21" name="Picture 20">
            <a:extLst>
              <a:ext uri="{FF2B5EF4-FFF2-40B4-BE49-F238E27FC236}">
                <a16:creationId xmlns:a16="http://schemas.microsoft.com/office/drawing/2014/main" id="{D732B43B-AEE0-4B1A-93E5-EDA309A23FD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3048000"/>
            <a:ext cx="1371600" cy="2548349"/>
          </a:xfrm>
          <a:prstGeom prst="rect">
            <a:avLst/>
          </a:prstGeom>
        </p:spPr>
      </p:pic>
      <p:sp>
        <p:nvSpPr>
          <p:cNvPr id="2" name="Title 1">
            <a:extLst>
              <a:ext uri="{FF2B5EF4-FFF2-40B4-BE49-F238E27FC236}">
                <a16:creationId xmlns:a16="http://schemas.microsoft.com/office/drawing/2014/main" id="{0DE3B4A8-0060-49FF-845A-FD0865109E8D}"/>
              </a:ext>
            </a:extLst>
          </p:cNvPr>
          <p:cNvSpPr>
            <a:spLocks noGrp="1"/>
          </p:cNvSpPr>
          <p:nvPr>
            <p:ph type="ctrTitle"/>
          </p:nvPr>
        </p:nvSpPr>
        <p:spPr>
          <a:xfrm>
            <a:off x="930961" y="1316587"/>
            <a:ext cx="5996619" cy="2805988"/>
          </a:xfrm>
        </p:spPr>
        <p:txBody>
          <a:bodyPr anchor="t">
            <a:normAutofit/>
          </a:bodyPr>
          <a:lstStyle/>
          <a:p>
            <a:pPr algn="l">
              <a:lnSpc>
                <a:spcPct val="90000"/>
              </a:lnSpc>
            </a:pPr>
            <a:r>
              <a:rPr lang="zh-CN" altLang="en-US" sz="4000" dirty="0" smtClean="0">
                <a:solidFill>
                  <a:schemeClr val="tx2"/>
                </a:solidFill>
              </a:rPr>
              <a:t>电影推荐系统</a:t>
            </a:r>
            <a:r>
              <a:rPr lang="en-US" sz="4000" dirty="0">
                <a:solidFill>
                  <a:schemeClr val="tx2"/>
                </a:solidFill>
              </a:rPr>
              <a:t/>
            </a:r>
            <a:br>
              <a:rPr lang="en-US" sz="4000" dirty="0">
                <a:solidFill>
                  <a:schemeClr val="tx2"/>
                </a:solidFill>
              </a:rPr>
            </a:br>
            <a:endParaRPr lang="en-US" sz="4000" dirty="0">
              <a:solidFill>
                <a:schemeClr val="tx2"/>
              </a:solidFill>
            </a:endParaRPr>
          </a:p>
        </p:txBody>
      </p:sp>
      <p:sp>
        <p:nvSpPr>
          <p:cNvPr id="3" name="Subtitle 2">
            <a:extLst>
              <a:ext uri="{FF2B5EF4-FFF2-40B4-BE49-F238E27FC236}">
                <a16:creationId xmlns:a16="http://schemas.microsoft.com/office/drawing/2014/main" id="{A5F56333-76FE-4DB4-A59B-1D48EEC2A553}"/>
              </a:ext>
            </a:extLst>
          </p:cNvPr>
          <p:cNvSpPr>
            <a:spLocks noGrp="1"/>
          </p:cNvSpPr>
          <p:nvPr>
            <p:ph type="subTitle" idx="1"/>
          </p:nvPr>
        </p:nvSpPr>
        <p:spPr>
          <a:xfrm>
            <a:off x="7185429" y="3505199"/>
            <a:ext cx="4010296" cy="2548349"/>
          </a:xfrm>
        </p:spPr>
        <p:txBody>
          <a:bodyPr anchor="b">
            <a:normAutofit/>
          </a:bodyPr>
          <a:lstStyle/>
          <a:p>
            <a:pPr algn="r"/>
            <a:r>
              <a:rPr lang="zh-CN" altLang="en-US" sz="2200" dirty="0" smtClean="0">
                <a:solidFill>
                  <a:schemeClr val="tx2"/>
                </a:solidFill>
              </a:rPr>
              <a:t>作者：拾夕</a:t>
            </a:r>
            <a:endParaRPr lang="en-US" altLang="zh-CN" sz="2200" dirty="0" smtClean="0">
              <a:solidFill>
                <a:schemeClr val="tx2"/>
              </a:solidFill>
            </a:endParaRPr>
          </a:p>
          <a:p>
            <a:pPr algn="r"/>
            <a:r>
              <a:rPr lang="en-US" altLang="zh-CN" sz="2200" dirty="0" smtClean="0">
                <a:solidFill>
                  <a:schemeClr val="tx2"/>
                </a:solidFill>
                <a:hlinkClick r:id="rId4"/>
              </a:rPr>
              <a:t>GitHub</a:t>
            </a:r>
            <a:r>
              <a:rPr lang="zh-CN" altLang="en-US" sz="2200" dirty="0" smtClean="0">
                <a:solidFill>
                  <a:schemeClr val="tx2"/>
                </a:solidFill>
                <a:hlinkClick r:id="rId4"/>
              </a:rPr>
              <a:t>地址</a:t>
            </a:r>
            <a:endParaRPr lang="en-US" sz="2200" dirty="0">
              <a:solidFill>
                <a:schemeClr val="tx2"/>
              </a:solidFill>
            </a:endParaRPr>
          </a:p>
        </p:txBody>
      </p:sp>
    </p:spTree>
    <p:extLst>
      <p:ext uri="{BB962C8B-B14F-4D97-AF65-F5344CB8AC3E}">
        <p14:creationId xmlns:p14="http://schemas.microsoft.com/office/powerpoint/2010/main" val="3485227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9A032-3611-4E5C-8CCE-7AB8D7C0BD12}"/>
              </a:ext>
            </a:extLst>
          </p:cNvPr>
          <p:cNvSpPr>
            <a:spLocks noGrp="1"/>
          </p:cNvSpPr>
          <p:nvPr>
            <p:ph type="title"/>
          </p:nvPr>
        </p:nvSpPr>
        <p:spPr/>
        <p:txBody>
          <a:bodyPr/>
          <a:lstStyle/>
          <a:p>
            <a:r>
              <a:rPr lang="zh-CN" altLang="en-US" dirty="0" smtClean="0"/>
              <a:t>数据编码</a:t>
            </a:r>
            <a:endParaRPr lang="en-US" dirty="0"/>
          </a:p>
        </p:txBody>
      </p:sp>
      <p:sp>
        <p:nvSpPr>
          <p:cNvPr id="3" name="Content Placeholder 2">
            <a:extLst>
              <a:ext uri="{FF2B5EF4-FFF2-40B4-BE49-F238E27FC236}">
                <a16:creationId xmlns:a16="http://schemas.microsoft.com/office/drawing/2014/main" id="{07D97174-73D6-48BF-9D10-7ECFD04540F3}"/>
              </a:ext>
            </a:extLst>
          </p:cNvPr>
          <p:cNvSpPr>
            <a:spLocks noGrp="1"/>
          </p:cNvSpPr>
          <p:nvPr>
            <p:ph idx="1"/>
          </p:nvPr>
        </p:nvSpPr>
        <p:spPr/>
        <p:txBody>
          <a:bodyPr>
            <a:normAutofit/>
          </a:bodyPr>
          <a:lstStyle/>
          <a:p>
            <a:r>
              <a:rPr lang="zh-CN" altLang="en-US" dirty="0" smtClean="0"/>
              <a:t>因为电影上映年份可能影响模型性能，通过正则表达式，进行了年份映射</a:t>
            </a:r>
            <a:endParaRPr lang="en-US" altLang="zh-CN" dirty="0" smtClean="0"/>
          </a:p>
          <a:p>
            <a:r>
              <a:rPr lang="zh-CN" altLang="en-US" dirty="0" smtClean="0"/>
              <a:t>对离散型数据进行</a:t>
            </a:r>
            <a:r>
              <a:rPr lang="en-US" altLang="zh-CN" dirty="0" err="1" smtClean="0"/>
              <a:t>OneHot</a:t>
            </a:r>
            <a:r>
              <a:rPr lang="zh-CN" altLang="en-US" dirty="0" smtClean="0"/>
              <a:t>编码</a:t>
            </a:r>
            <a:endParaRPr lang="en-US" altLang="zh-CN" dirty="0" smtClean="0"/>
          </a:p>
          <a:p>
            <a:r>
              <a:rPr lang="zh-CN" altLang="en-US" dirty="0" smtClean="0"/>
              <a:t>对</a:t>
            </a:r>
            <a:r>
              <a:rPr lang="en-US" altLang="zh-CN" dirty="0" smtClean="0"/>
              <a:t>Genres</a:t>
            </a:r>
            <a:r>
              <a:rPr lang="zh-CN" altLang="en-US" dirty="0" smtClean="0"/>
              <a:t>进行了</a:t>
            </a:r>
            <a:r>
              <a:rPr lang="en-US" altLang="zh-CN" dirty="0" err="1" smtClean="0"/>
              <a:t>OneHot</a:t>
            </a:r>
            <a:r>
              <a:rPr lang="zh-CN" altLang="en-US" dirty="0" smtClean="0"/>
              <a:t>编码</a:t>
            </a:r>
            <a:endParaRPr lang="en-US" altLang="zh-CN" dirty="0" smtClean="0"/>
          </a:p>
          <a:p>
            <a:r>
              <a:rPr lang="zh-CN" altLang="en-US" dirty="0" smtClean="0"/>
              <a:t>对评分的月、日、时进行了</a:t>
            </a:r>
            <a:r>
              <a:rPr lang="en-US" altLang="zh-CN" dirty="0" err="1" smtClean="0"/>
              <a:t>OneHot</a:t>
            </a:r>
            <a:r>
              <a:rPr lang="zh-CN" altLang="en-US" dirty="0" smtClean="0"/>
              <a:t>编码，实际上，月、周、时进行编码更科学，但是由于周比较难计算，并未进行</a:t>
            </a:r>
            <a:endParaRPr lang="en-US" altLang="zh-CN" dirty="0"/>
          </a:p>
        </p:txBody>
      </p:sp>
      <p:sp>
        <p:nvSpPr>
          <p:cNvPr id="4" name="Slide Number Placeholder 3">
            <a:extLst>
              <a:ext uri="{FF2B5EF4-FFF2-40B4-BE49-F238E27FC236}">
                <a16:creationId xmlns:a16="http://schemas.microsoft.com/office/drawing/2014/main" id="{B57F6776-9D5B-42E4-8541-81D26136F0ED}"/>
              </a:ext>
            </a:extLst>
          </p:cNvPr>
          <p:cNvSpPr>
            <a:spLocks noGrp="1"/>
          </p:cNvSpPr>
          <p:nvPr>
            <p:ph type="sldNum" sz="quarter" idx="12"/>
          </p:nvPr>
        </p:nvSpPr>
        <p:spPr/>
        <p:txBody>
          <a:bodyPr/>
          <a:lstStyle/>
          <a:p>
            <a:fld id="{73B850FF-6169-4056-8077-06FFA93A5366}" type="slidenum">
              <a:rPr lang="en-US" smtClean="0"/>
              <a:t>10</a:t>
            </a:fld>
            <a:endParaRPr lang="en-US"/>
          </a:p>
        </p:txBody>
      </p:sp>
    </p:spTree>
    <p:extLst>
      <p:ext uri="{BB962C8B-B14F-4D97-AF65-F5344CB8AC3E}">
        <p14:creationId xmlns:p14="http://schemas.microsoft.com/office/powerpoint/2010/main" val="3291144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9A032-3611-4E5C-8CCE-7AB8D7C0BD12}"/>
              </a:ext>
            </a:extLst>
          </p:cNvPr>
          <p:cNvSpPr>
            <a:spLocks noGrp="1"/>
          </p:cNvSpPr>
          <p:nvPr>
            <p:ph type="title"/>
          </p:nvPr>
        </p:nvSpPr>
        <p:spPr/>
        <p:txBody>
          <a:bodyPr/>
          <a:lstStyle/>
          <a:p>
            <a:r>
              <a:rPr lang="zh-CN" altLang="en-US" dirty="0" smtClean="0"/>
              <a:t>数据采样</a:t>
            </a:r>
            <a:endParaRPr lang="en-US" dirty="0"/>
          </a:p>
        </p:txBody>
      </p:sp>
      <p:sp>
        <p:nvSpPr>
          <p:cNvPr id="3" name="Content Placeholder 2">
            <a:extLst>
              <a:ext uri="{FF2B5EF4-FFF2-40B4-BE49-F238E27FC236}">
                <a16:creationId xmlns:a16="http://schemas.microsoft.com/office/drawing/2014/main" id="{07D97174-73D6-48BF-9D10-7ECFD04540F3}"/>
              </a:ext>
            </a:extLst>
          </p:cNvPr>
          <p:cNvSpPr>
            <a:spLocks noGrp="1"/>
          </p:cNvSpPr>
          <p:nvPr>
            <p:ph idx="1"/>
          </p:nvPr>
        </p:nvSpPr>
        <p:spPr/>
        <p:txBody>
          <a:bodyPr>
            <a:normAutofit/>
          </a:bodyPr>
          <a:lstStyle/>
          <a:p>
            <a:r>
              <a:rPr lang="zh-CN" altLang="en-US" dirty="0" smtClean="0"/>
              <a:t>因为使用的数据高达</a:t>
            </a:r>
            <a:r>
              <a:rPr lang="en-US" altLang="zh-CN" dirty="0" smtClean="0"/>
              <a:t>2000W</a:t>
            </a:r>
            <a:r>
              <a:rPr lang="zh-CN" altLang="en-US" dirty="0" smtClean="0"/>
              <a:t>条，所以对数据进行了随机采样，采样率为</a:t>
            </a:r>
            <a:r>
              <a:rPr lang="en-US" altLang="zh-CN" dirty="0" smtClean="0"/>
              <a:t>10%</a:t>
            </a:r>
          </a:p>
          <a:p>
            <a:r>
              <a:rPr lang="zh-CN" altLang="en-US" dirty="0" smtClean="0"/>
              <a:t>保存采样的数据到</a:t>
            </a:r>
            <a:r>
              <a:rPr lang="en-US" altLang="zh-CN" dirty="0" smtClean="0"/>
              <a:t>CSV</a:t>
            </a:r>
            <a:r>
              <a:rPr lang="zh-CN" altLang="en-US" dirty="0" smtClean="0"/>
              <a:t>文件，为后续的可视化、建模提供支撑</a:t>
            </a:r>
            <a:endParaRPr lang="en-US" altLang="zh-CN" dirty="0" smtClean="0"/>
          </a:p>
        </p:txBody>
      </p:sp>
      <p:sp>
        <p:nvSpPr>
          <p:cNvPr id="4" name="Slide Number Placeholder 3">
            <a:extLst>
              <a:ext uri="{FF2B5EF4-FFF2-40B4-BE49-F238E27FC236}">
                <a16:creationId xmlns:a16="http://schemas.microsoft.com/office/drawing/2014/main" id="{B57F6776-9D5B-42E4-8541-81D26136F0ED}"/>
              </a:ext>
            </a:extLst>
          </p:cNvPr>
          <p:cNvSpPr>
            <a:spLocks noGrp="1"/>
          </p:cNvSpPr>
          <p:nvPr>
            <p:ph type="sldNum" sz="quarter" idx="12"/>
          </p:nvPr>
        </p:nvSpPr>
        <p:spPr/>
        <p:txBody>
          <a:bodyPr/>
          <a:lstStyle/>
          <a:p>
            <a:fld id="{73B850FF-6169-4056-8077-06FFA93A5366}" type="slidenum">
              <a:rPr lang="en-US" smtClean="0"/>
              <a:t>11</a:t>
            </a:fld>
            <a:endParaRPr lang="en-US"/>
          </a:p>
        </p:txBody>
      </p:sp>
    </p:spTree>
    <p:extLst>
      <p:ext uri="{BB962C8B-B14F-4D97-AF65-F5344CB8AC3E}">
        <p14:creationId xmlns:p14="http://schemas.microsoft.com/office/powerpoint/2010/main" val="3219796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4C0F3-1C0B-4F84-BD93-E53A752A47D6}"/>
              </a:ext>
            </a:extLst>
          </p:cNvPr>
          <p:cNvSpPr>
            <a:spLocks noGrp="1"/>
          </p:cNvSpPr>
          <p:nvPr>
            <p:ph type="title"/>
          </p:nvPr>
        </p:nvSpPr>
        <p:spPr>
          <a:xfrm>
            <a:off x="931506" y="2679752"/>
            <a:ext cx="10515600" cy="1325563"/>
          </a:xfrm>
        </p:spPr>
        <p:txBody>
          <a:bodyPr>
            <a:normAutofit/>
          </a:bodyPr>
          <a:lstStyle/>
          <a:p>
            <a:pPr algn="ctr"/>
            <a:r>
              <a:rPr lang="en-US" dirty="0" smtClean="0"/>
              <a:t>Section-3 </a:t>
            </a:r>
            <a:r>
              <a:rPr lang="zh-CN" altLang="en-US" dirty="0" smtClean="0"/>
              <a:t>分析</a:t>
            </a:r>
            <a:r>
              <a:rPr lang="zh-CN" altLang="en-US" dirty="0"/>
              <a:t>及可视化</a:t>
            </a:r>
            <a:endParaRPr lang="en-US" dirty="0"/>
          </a:p>
        </p:txBody>
      </p:sp>
      <p:sp>
        <p:nvSpPr>
          <p:cNvPr id="4" name="Slide Number Placeholder 3">
            <a:extLst>
              <a:ext uri="{FF2B5EF4-FFF2-40B4-BE49-F238E27FC236}">
                <a16:creationId xmlns:a16="http://schemas.microsoft.com/office/drawing/2014/main" id="{B2F318A0-C700-4B88-97A5-6FFF3552D072}"/>
              </a:ext>
            </a:extLst>
          </p:cNvPr>
          <p:cNvSpPr>
            <a:spLocks noGrp="1"/>
          </p:cNvSpPr>
          <p:nvPr>
            <p:ph type="sldNum" sz="quarter" idx="12"/>
          </p:nvPr>
        </p:nvSpPr>
        <p:spPr/>
        <p:txBody>
          <a:bodyPr/>
          <a:lstStyle/>
          <a:p>
            <a:fld id="{73B850FF-6169-4056-8077-06FFA93A5366}" type="slidenum">
              <a:rPr lang="en-US" smtClean="0"/>
              <a:pPr/>
              <a:t>12</a:t>
            </a:fld>
            <a:endParaRPr lang="en-US" dirty="0"/>
          </a:p>
        </p:txBody>
      </p:sp>
    </p:spTree>
    <p:extLst>
      <p:ext uri="{BB962C8B-B14F-4D97-AF65-F5344CB8AC3E}">
        <p14:creationId xmlns:p14="http://schemas.microsoft.com/office/powerpoint/2010/main" val="2676125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9A032-3611-4E5C-8CCE-7AB8D7C0BD12}"/>
              </a:ext>
            </a:extLst>
          </p:cNvPr>
          <p:cNvSpPr>
            <a:spLocks noGrp="1"/>
          </p:cNvSpPr>
          <p:nvPr>
            <p:ph type="title"/>
          </p:nvPr>
        </p:nvSpPr>
        <p:spPr/>
        <p:txBody>
          <a:bodyPr/>
          <a:lstStyle/>
          <a:p>
            <a:r>
              <a:rPr lang="zh-CN" altLang="en-US" dirty="0" smtClean="0"/>
              <a:t>相关性分析</a:t>
            </a:r>
            <a:endParaRPr lang="en-US" dirty="0"/>
          </a:p>
        </p:txBody>
      </p:sp>
      <p:sp>
        <p:nvSpPr>
          <p:cNvPr id="3" name="Content Placeholder 2">
            <a:extLst>
              <a:ext uri="{FF2B5EF4-FFF2-40B4-BE49-F238E27FC236}">
                <a16:creationId xmlns:a16="http://schemas.microsoft.com/office/drawing/2014/main" id="{07D97174-73D6-48BF-9D10-7ECFD04540F3}"/>
              </a:ext>
            </a:extLst>
          </p:cNvPr>
          <p:cNvSpPr>
            <a:spLocks noGrp="1"/>
          </p:cNvSpPr>
          <p:nvPr>
            <p:ph idx="1"/>
          </p:nvPr>
        </p:nvSpPr>
        <p:spPr/>
        <p:txBody>
          <a:bodyPr>
            <a:normAutofit/>
          </a:bodyPr>
          <a:lstStyle/>
          <a:p>
            <a:r>
              <a:rPr lang="zh-CN" altLang="en-US" dirty="0" smtClean="0"/>
              <a:t>使用</a:t>
            </a:r>
            <a:r>
              <a:rPr lang="en-US" altLang="zh-CN" dirty="0" err="1" smtClean="0"/>
              <a:t>pearson</a:t>
            </a:r>
            <a:r>
              <a:rPr lang="zh-CN" altLang="en-US" dirty="0" smtClean="0"/>
              <a:t>进行相关性分析，发现有些</a:t>
            </a:r>
            <a:r>
              <a:rPr lang="en-US" altLang="zh-CN" dirty="0" smtClean="0"/>
              <a:t>Genres</a:t>
            </a:r>
            <a:r>
              <a:rPr lang="zh-CN" altLang="en-US" dirty="0" smtClean="0"/>
              <a:t>之间存在较强相关性，其他维度之间并未明显相关性。</a:t>
            </a:r>
            <a:endParaRPr lang="en-US" altLang="zh-CN" dirty="0" smtClean="0"/>
          </a:p>
          <a:p>
            <a:r>
              <a:rPr lang="zh-CN" altLang="en-US" dirty="0" smtClean="0"/>
              <a:t>通过</a:t>
            </a:r>
            <a:r>
              <a:rPr lang="en-US" altLang="zh-CN" dirty="0" smtClean="0"/>
              <a:t>Genres</a:t>
            </a:r>
            <a:r>
              <a:rPr lang="zh-CN" altLang="en-US" dirty="0" smtClean="0"/>
              <a:t>之间的相关性，我们可以知道有些</a:t>
            </a:r>
            <a:r>
              <a:rPr lang="en-US" altLang="zh-CN" dirty="0" smtClean="0"/>
              <a:t>Genres</a:t>
            </a:r>
            <a:r>
              <a:rPr lang="zh-CN" altLang="en-US" dirty="0" smtClean="0"/>
              <a:t>之间存在强相关，如</a:t>
            </a:r>
            <a:r>
              <a:rPr lang="en-US" altLang="zh-CN" dirty="0" smtClean="0"/>
              <a:t>Children</a:t>
            </a:r>
            <a:r>
              <a:rPr lang="zh-CN" altLang="en-US" dirty="0" smtClean="0"/>
              <a:t>和</a:t>
            </a:r>
            <a:r>
              <a:rPr lang="en-US" altLang="zh-CN" dirty="0" smtClean="0"/>
              <a:t>Animation</a:t>
            </a:r>
            <a:r>
              <a:rPr lang="zh-CN" altLang="en-US" dirty="0" smtClean="0"/>
              <a:t>。因此我们可以推断，很多儿童电影都是动漫。</a:t>
            </a:r>
            <a:endParaRPr lang="en-US" altLang="zh-CN" dirty="0" smtClean="0"/>
          </a:p>
        </p:txBody>
      </p:sp>
      <p:sp>
        <p:nvSpPr>
          <p:cNvPr id="4" name="Slide Number Placeholder 3">
            <a:extLst>
              <a:ext uri="{FF2B5EF4-FFF2-40B4-BE49-F238E27FC236}">
                <a16:creationId xmlns:a16="http://schemas.microsoft.com/office/drawing/2014/main" id="{B57F6776-9D5B-42E4-8541-81D26136F0ED}"/>
              </a:ext>
            </a:extLst>
          </p:cNvPr>
          <p:cNvSpPr>
            <a:spLocks noGrp="1"/>
          </p:cNvSpPr>
          <p:nvPr>
            <p:ph type="sldNum" sz="quarter" idx="12"/>
          </p:nvPr>
        </p:nvSpPr>
        <p:spPr/>
        <p:txBody>
          <a:bodyPr/>
          <a:lstStyle/>
          <a:p>
            <a:fld id="{73B850FF-6169-4056-8077-06FFA93A5366}" type="slidenum">
              <a:rPr lang="en-US" smtClean="0"/>
              <a:t>13</a:t>
            </a:fld>
            <a:endParaRPr lang="en-US"/>
          </a:p>
        </p:txBody>
      </p:sp>
    </p:spTree>
    <p:extLst>
      <p:ext uri="{BB962C8B-B14F-4D97-AF65-F5344CB8AC3E}">
        <p14:creationId xmlns:p14="http://schemas.microsoft.com/office/powerpoint/2010/main" val="23721848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9A032-3611-4E5C-8CCE-7AB8D7C0BD12}"/>
              </a:ext>
            </a:extLst>
          </p:cNvPr>
          <p:cNvSpPr>
            <a:spLocks noGrp="1"/>
          </p:cNvSpPr>
          <p:nvPr>
            <p:ph type="title"/>
          </p:nvPr>
        </p:nvSpPr>
        <p:spPr/>
        <p:txBody>
          <a:bodyPr/>
          <a:lstStyle/>
          <a:p>
            <a:r>
              <a:rPr lang="zh-CN" altLang="en-US" dirty="0" smtClean="0"/>
              <a:t>每月观影数</a:t>
            </a:r>
            <a:endParaRPr lang="en-US" dirty="0"/>
          </a:p>
        </p:txBody>
      </p:sp>
      <p:sp>
        <p:nvSpPr>
          <p:cNvPr id="4" name="Slide Number Placeholder 3">
            <a:extLst>
              <a:ext uri="{FF2B5EF4-FFF2-40B4-BE49-F238E27FC236}">
                <a16:creationId xmlns:a16="http://schemas.microsoft.com/office/drawing/2014/main" id="{B57F6776-9D5B-42E4-8541-81D26136F0ED}"/>
              </a:ext>
            </a:extLst>
          </p:cNvPr>
          <p:cNvSpPr>
            <a:spLocks noGrp="1"/>
          </p:cNvSpPr>
          <p:nvPr>
            <p:ph type="sldNum" sz="quarter" idx="12"/>
          </p:nvPr>
        </p:nvSpPr>
        <p:spPr/>
        <p:txBody>
          <a:bodyPr/>
          <a:lstStyle/>
          <a:p>
            <a:fld id="{73B850FF-6169-4056-8077-06FFA93A5366}" type="slidenum">
              <a:rPr lang="en-US" smtClean="0"/>
              <a:t>14</a:t>
            </a:fld>
            <a:endParaRPr lang="en-US"/>
          </a:p>
        </p:txBody>
      </p:sp>
      <p:pic>
        <p:nvPicPr>
          <p:cNvPr id="7" name="内容占位符 6"/>
          <p:cNvPicPr>
            <a:picLocks noGrp="1" noChangeAspect="1"/>
          </p:cNvPicPr>
          <p:nvPr>
            <p:ph idx="1"/>
          </p:nvPr>
        </p:nvPicPr>
        <p:blipFill>
          <a:blip r:embed="rId2"/>
          <a:stretch>
            <a:fillRect/>
          </a:stretch>
        </p:blipFill>
        <p:spPr>
          <a:xfrm>
            <a:off x="1331083" y="1910080"/>
            <a:ext cx="7853433" cy="4195763"/>
          </a:xfrm>
          <a:prstGeom prst="rect">
            <a:avLst/>
          </a:prstGeom>
        </p:spPr>
      </p:pic>
    </p:spTree>
    <p:extLst>
      <p:ext uri="{BB962C8B-B14F-4D97-AF65-F5344CB8AC3E}">
        <p14:creationId xmlns:p14="http://schemas.microsoft.com/office/powerpoint/2010/main" val="26193921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9A032-3611-4E5C-8CCE-7AB8D7C0BD12}"/>
              </a:ext>
            </a:extLst>
          </p:cNvPr>
          <p:cNvSpPr>
            <a:spLocks noGrp="1"/>
          </p:cNvSpPr>
          <p:nvPr>
            <p:ph type="title"/>
          </p:nvPr>
        </p:nvSpPr>
        <p:spPr/>
        <p:txBody>
          <a:bodyPr/>
          <a:lstStyle/>
          <a:p>
            <a:r>
              <a:rPr lang="zh-CN" altLang="en-US" dirty="0" smtClean="0"/>
              <a:t>每月观影数</a:t>
            </a:r>
            <a:endParaRPr lang="en-US" dirty="0"/>
          </a:p>
        </p:txBody>
      </p:sp>
      <p:sp>
        <p:nvSpPr>
          <p:cNvPr id="4" name="Slide Number Placeholder 3">
            <a:extLst>
              <a:ext uri="{FF2B5EF4-FFF2-40B4-BE49-F238E27FC236}">
                <a16:creationId xmlns:a16="http://schemas.microsoft.com/office/drawing/2014/main" id="{B57F6776-9D5B-42E4-8541-81D26136F0ED}"/>
              </a:ext>
            </a:extLst>
          </p:cNvPr>
          <p:cNvSpPr>
            <a:spLocks noGrp="1"/>
          </p:cNvSpPr>
          <p:nvPr>
            <p:ph type="sldNum" sz="quarter" idx="12"/>
          </p:nvPr>
        </p:nvSpPr>
        <p:spPr/>
        <p:txBody>
          <a:bodyPr/>
          <a:lstStyle/>
          <a:p>
            <a:fld id="{73B850FF-6169-4056-8077-06FFA93A5366}" type="slidenum">
              <a:rPr lang="en-US" smtClean="0"/>
              <a:t>15</a:t>
            </a:fld>
            <a:endParaRPr lang="en-US"/>
          </a:p>
        </p:txBody>
      </p:sp>
      <p:pic>
        <p:nvPicPr>
          <p:cNvPr id="7" name="内容占位符 6"/>
          <p:cNvPicPr>
            <a:picLocks noGrp="1" noChangeAspect="1"/>
          </p:cNvPicPr>
          <p:nvPr>
            <p:ph idx="1"/>
          </p:nvPr>
        </p:nvPicPr>
        <p:blipFill>
          <a:blip r:embed="rId2"/>
          <a:stretch>
            <a:fillRect/>
          </a:stretch>
        </p:blipFill>
        <p:spPr>
          <a:xfrm>
            <a:off x="1331083" y="1910080"/>
            <a:ext cx="7853433" cy="4195763"/>
          </a:xfrm>
          <a:prstGeom prst="rect">
            <a:avLst/>
          </a:prstGeom>
        </p:spPr>
      </p:pic>
    </p:spTree>
    <p:extLst>
      <p:ext uri="{BB962C8B-B14F-4D97-AF65-F5344CB8AC3E}">
        <p14:creationId xmlns:p14="http://schemas.microsoft.com/office/powerpoint/2010/main" val="1018489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9A032-3611-4E5C-8CCE-7AB8D7C0BD12}"/>
              </a:ext>
            </a:extLst>
          </p:cNvPr>
          <p:cNvSpPr>
            <a:spLocks noGrp="1"/>
          </p:cNvSpPr>
          <p:nvPr>
            <p:ph type="title"/>
          </p:nvPr>
        </p:nvSpPr>
        <p:spPr/>
        <p:txBody>
          <a:bodyPr/>
          <a:lstStyle/>
          <a:p>
            <a:r>
              <a:rPr lang="zh-CN" altLang="en-US" dirty="0" smtClean="0"/>
              <a:t>每日观影数</a:t>
            </a:r>
            <a:endParaRPr lang="en-US" dirty="0"/>
          </a:p>
        </p:txBody>
      </p:sp>
      <p:sp>
        <p:nvSpPr>
          <p:cNvPr id="4" name="Slide Number Placeholder 3">
            <a:extLst>
              <a:ext uri="{FF2B5EF4-FFF2-40B4-BE49-F238E27FC236}">
                <a16:creationId xmlns:a16="http://schemas.microsoft.com/office/drawing/2014/main" id="{B57F6776-9D5B-42E4-8541-81D26136F0ED}"/>
              </a:ext>
            </a:extLst>
          </p:cNvPr>
          <p:cNvSpPr>
            <a:spLocks noGrp="1"/>
          </p:cNvSpPr>
          <p:nvPr>
            <p:ph type="sldNum" sz="quarter" idx="12"/>
          </p:nvPr>
        </p:nvSpPr>
        <p:spPr/>
        <p:txBody>
          <a:bodyPr/>
          <a:lstStyle/>
          <a:p>
            <a:fld id="{73B850FF-6169-4056-8077-06FFA93A5366}" type="slidenum">
              <a:rPr lang="en-US" smtClean="0"/>
              <a:t>16</a:t>
            </a:fld>
            <a:endParaRPr lang="en-US"/>
          </a:p>
        </p:txBody>
      </p:sp>
      <p:pic>
        <p:nvPicPr>
          <p:cNvPr id="5" name="图片 4"/>
          <p:cNvPicPr>
            <a:picLocks noChangeAspect="1"/>
          </p:cNvPicPr>
          <p:nvPr/>
        </p:nvPicPr>
        <p:blipFill>
          <a:blip r:embed="rId2"/>
          <a:stretch>
            <a:fillRect/>
          </a:stretch>
        </p:blipFill>
        <p:spPr>
          <a:xfrm>
            <a:off x="1647825" y="1919655"/>
            <a:ext cx="8796337" cy="4540516"/>
          </a:xfrm>
          <a:prstGeom prst="rect">
            <a:avLst/>
          </a:prstGeom>
        </p:spPr>
      </p:pic>
    </p:spTree>
    <p:extLst>
      <p:ext uri="{BB962C8B-B14F-4D97-AF65-F5344CB8AC3E}">
        <p14:creationId xmlns:p14="http://schemas.microsoft.com/office/powerpoint/2010/main" val="41117245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9A032-3611-4E5C-8CCE-7AB8D7C0BD12}"/>
              </a:ext>
            </a:extLst>
          </p:cNvPr>
          <p:cNvSpPr>
            <a:spLocks noGrp="1"/>
          </p:cNvSpPr>
          <p:nvPr>
            <p:ph type="title"/>
          </p:nvPr>
        </p:nvSpPr>
        <p:spPr/>
        <p:txBody>
          <a:bodyPr/>
          <a:lstStyle/>
          <a:p>
            <a:r>
              <a:rPr lang="zh-CN" altLang="en-US" dirty="0" smtClean="0"/>
              <a:t>每小时观影数</a:t>
            </a:r>
            <a:endParaRPr lang="en-US" dirty="0"/>
          </a:p>
        </p:txBody>
      </p:sp>
      <p:sp>
        <p:nvSpPr>
          <p:cNvPr id="4" name="Slide Number Placeholder 3">
            <a:extLst>
              <a:ext uri="{FF2B5EF4-FFF2-40B4-BE49-F238E27FC236}">
                <a16:creationId xmlns:a16="http://schemas.microsoft.com/office/drawing/2014/main" id="{B57F6776-9D5B-42E4-8541-81D26136F0ED}"/>
              </a:ext>
            </a:extLst>
          </p:cNvPr>
          <p:cNvSpPr>
            <a:spLocks noGrp="1"/>
          </p:cNvSpPr>
          <p:nvPr>
            <p:ph type="sldNum" sz="quarter" idx="12"/>
          </p:nvPr>
        </p:nvSpPr>
        <p:spPr/>
        <p:txBody>
          <a:bodyPr/>
          <a:lstStyle/>
          <a:p>
            <a:fld id="{73B850FF-6169-4056-8077-06FFA93A5366}" type="slidenum">
              <a:rPr lang="en-US" smtClean="0"/>
              <a:t>17</a:t>
            </a:fld>
            <a:endParaRPr lang="en-US"/>
          </a:p>
        </p:txBody>
      </p:sp>
      <p:pic>
        <p:nvPicPr>
          <p:cNvPr id="5" name="图片 4"/>
          <p:cNvPicPr>
            <a:picLocks noChangeAspect="1"/>
          </p:cNvPicPr>
          <p:nvPr/>
        </p:nvPicPr>
        <p:blipFill>
          <a:blip r:embed="rId2"/>
          <a:stretch>
            <a:fillRect/>
          </a:stretch>
        </p:blipFill>
        <p:spPr>
          <a:xfrm>
            <a:off x="1323974" y="1691323"/>
            <a:ext cx="8867775" cy="4693805"/>
          </a:xfrm>
          <a:prstGeom prst="rect">
            <a:avLst/>
          </a:prstGeom>
        </p:spPr>
      </p:pic>
    </p:spTree>
    <p:extLst>
      <p:ext uri="{BB962C8B-B14F-4D97-AF65-F5344CB8AC3E}">
        <p14:creationId xmlns:p14="http://schemas.microsoft.com/office/powerpoint/2010/main" val="34279607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9A032-3611-4E5C-8CCE-7AB8D7C0BD12}"/>
              </a:ext>
            </a:extLst>
          </p:cNvPr>
          <p:cNvSpPr>
            <a:spLocks noGrp="1"/>
          </p:cNvSpPr>
          <p:nvPr>
            <p:ph type="title"/>
          </p:nvPr>
        </p:nvSpPr>
        <p:spPr/>
        <p:txBody>
          <a:bodyPr/>
          <a:lstStyle/>
          <a:p>
            <a:r>
              <a:rPr lang="zh-CN" altLang="en-US" dirty="0" smtClean="0"/>
              <a:t>每</a:t>
            </a:r>
            <a:r>
              <a:rPr lang="en-US" altLang="zh-CN" dirty="0" smtClean="0"/>
              <a:t>Genre</a:t>
            </a:r>
            <a:r>
              <a:rPr lang="zh-CN" altLang="en-US" dirty="0" smtClean="0"/>
              <a:t>观影数</a:t>
            </a:r>
            <a:endParaRPr lang="en-US" dirty="0"/>
          </a:p>
        </p:txBody>
      </p:sp>
      <p:sp>
        <p:nvSpPr>
          <p:cNvPr id="4" name="Slide Number Placeholder 3">
            <a:extLst>
              <a:ext uri="{FF2B5EF4-FFF2-40B4-BE49-F238E27FC236}">
                <a16:creationId xmlns:a16="http://schemas.microsoft.com/office/drawing/2014/main" id="{B57F6776-9D5B-42E4-8541-81D26136F0ED}"/>
              </a:ext>
            </a:extLst>
          </p:cNvPr>
          <p:cNvSpPr>
            <a:spLocks noGrp="1"/>
          </p:cNvSpPr>
          <p:nvPr>
            <p:ph type="sldNum" sz="quarter" idx="12"/>
          </p:nvPr>
        </p:nvSpPr>
        <p:spPr/>
        <p:txBody>
          <a:bodyPr/>
          <a:lstStyle/>
          <a:p>
            <a:fld id="{73B850FF-6169-4056-8077-06FFA93A5366}" type="slidenum">
              <a:rPr lang="en-US" smtClean="0"/>
              <a:t>18</a:t>
            </a:fld>
            <a:endParaRPr lang="en-US"/>
          </a:p>
        </p:txBody>
      </p:sp>
      <p:pic>
        <p:nvPicPr>
          <p:cNvPr id="5" name="图片 4"/>
          <p:cNvPicPr>
            <a:picLocks noChangeAspect="1"/>
          </p:cNvPicPr>
          <p:nvPr/>
        </p:nvPicPr>
        <p:blipFill>
          <a:blip r:embed="rId2"/>
          <a:stretch>
            <a:fillRect/>
          </a:stretch>
        </p:blipFill>
        <p:spPr>
          <a:xfrm>
            <a:off x="1090613" y="1506016"/>
            <a:ext cx="8891587" cy="5003891"/>
          </a:xfrm>
          <a:prstGeom prst="rect">
            <a:avLst/>
          </a:prstGeom>
        </p:spPr>
      </p:pic>
    </p:spTree>
    <p:extLst>
      <p:ext uri="{BB962C8B-B14F-4D97-AF65-F5344CB8AC3E}">
        <p14:creationId xmlns:p14="http://schemas.microsoft.com/office/powerpoint/2010/main" val="19413667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9A032-3611-4E5C-8CCE-7AB8D7C0BD12}"/>
              </a:ext>
            </a:extLst>
          </p:cNvPr>
          <p:cNvSpPr>
            <a:spLocks noGrp="1"/>
          </p:cNvSpPr>
          <p:nvPr>
            <p:ph type="title"/>
          </p:nvPr>
        </p:nvSpPr>
        <p:spPr/>
        <p:txBody>
          <a:bodyPr/>
          <a:lstStyle/>
          <a:p>
            <a:r>
              <a:rPr lang="zh-CN" altLang="en-US" dirty="0" smtClean="0"/>
              <a:t>观影数总结</a:t>
            </a:r>
            <a:endParaRPr lang="en-US" dirty="0"/>
          </a:p>
        </p:txBody>
      </p:sp>
      <p:sp>
        <p:nvSpPr>
          <p:cNvPr id="3" name="Content Placeholder 2">
            <a:extLst>
              <a:ext uri="{FF2B5EF4-FFF2-40B4-BE49-F238E27FC236}">
                <a16:creationId xmlns:a16="http://schemas.microsoft.com/office/drawing/2014/main" id="{07D97174-73D6-48BF-9D10-7ECFD04540F3}"/>
              </a:ext>
            </a:extLst>
          </p:cNvPr>
          <p:cNvSpPr>
            <a:spLocks noGrp="1"/>
          </p:cNvSpPr>
          <p:nvPr>
            <p:ph idx="1"/>
          </p:nvPr>
        </p:nvSpPr>
        <p:spPr/>
        <p:txBody>
          <a:bodyPr>
            <a:normAutofit lnSpcReduction="10000"/>
          </a:bodyPr>
          <a:lstStyle/>
          <a:p>
            <a:r>
              <a:rPr lang="zh-CN" altLang="en-US" dirty="0" smtClean="0"/>
              <a:t>用户喜欢在 </a:t>
            </a:r>
            <a:r>
              <a:rPr lang="en-US" altLang="zh-CN" dirty="0" smtClean="0"/>
              <a:t>16</a:t>
            </a:r>
            <a:r>
              <a:rPr lang="zh-CN" altLang="en-US" dirty="0" smtClean="0"/>
              <a:t>：</a:t>
            </a:r>
            <a:r>
              <a:rPr lang="en-US" altLang="zh-CN" dirty="0" smtClean="0"/>
              <a:t>00-00</a:t>
            </a:r>
            <a:r>
              <a:rPr lang="zh-CN" altLang="en-US" dirty="0" smtClean="0"/>
              <a:t>：</a:t>
            </a:r>
            <a:r>
              <a:rPr lang="en-US" altLang="zh-CN" dirty="0" smtClean="0"/>
              <a:t>00</a:t>
            </a:r>
            <a:r>
              <a:rPr lang="zh-CN" altLang="en-US" dirty="0" smtClean="0"/>
              <a:t>期间喜欢看电影，因此我们可以建议电影服务商在这段时间加大服务器负载，建议电视广播公司，把此时间段定为黄金时间，以增大广告收入，宣传效果等。</a:t>
            </a:r>
            <a:endParaRPr lang="en-US" altLang="zh-CN" dirty="0" smtClean="0"/>
          </a:p>
          <a:p>
            <a:r>
              <a:rPr lang="zh-CN" altLang="en-US" dirty="0" smtClean="0"/>
              <a:t>用户更喜欢戏剧、喜剧类的电影，因此我们可以建议电影制造商在去创作一些包含喜剧和戏剧成分的电影。</a:t>
            </a:r>
            <a:endParaRPr lang="en-US" altLang="zh-CN" dirty="0" smtClean="0"/>
          </a:p>
          <a:p>
            <a:r>
              <a:rPr lang="zh-CN" altLang="en-US" dirty="0" smtClean="0"/>
              <a:t>对于每日、每月观影数，并未观察到特别有价值的信息</a:t>
            </a:r>
            <a:endParaRPr lang="en-US" altLang="zh-CN" dirty="0" smtClean="0"/>
          </a:p>
          <a:p>
            <a:r>
              <a:rPr lang="zh-CN" altLang="en-US" dirty="0" smtClean="0"/>
              <a:t>我还对每种风格的评分数据进行了绘图，由于并没有发现有效信息，且图片较大，并未放入。</a:t>
            </a:r>
            <a:endParaRPr lang="en-US" altLang="zh-CN" dirty="0" smtClean="0"/>
          </a:p>
        </p:txBody>
      </p:sp>
      <p:sp>
        <p:nvSpPr>
          <p:cNvPr id="4" name="Slide Number Placeholder 3">
            <a:extLst>
              <a:ext uri="{FF2B5EF4-FFF2-40B4-BE49-F238E27FC236}">
                <a16:creationId xmlns:a16="http://schemas.microsoft.com/office/drawing/2014/main" id="{B57F6776-9D5B-42E4-8541-81D26136F0ED}"/>
              </a:ext>
            </a:extLst>
          </p:cNvPr>
          <p:cNvSpPr>
            <a:spLocks noGrp="1"/>
          </p:cNvSpPr>
          <p:nvPr>
            <p:ph type="sldNum" sz="quarter" idx="12"/>
          </p:nvPr>
        </p:nvSpPr>
        <p:spPr/>
        <p:txBody>
          <a:bodyPr/>
          <a:lstStyle/>
          <a:p>
            <a:fld id="{73B850FF-6169-4056-8077-06FFA93A5366}" type="slidenum">
              <a:rPr lang="en-US" smtClean="0"/>
              <a:t>19</a:t>
            </a:fld>
            <a:endParaRPr lang="en-US"/>
          </a:p>
        </p:txBody>
      </p:sp>
    </p:spTree>
    <p:extLst>
      <p:ext uri="{BB962C8B-B14F-4D97-AF65-F5344CB8AC3E}">
        <p14:creationId xmlns:p14="http://schemas.microsoft.com/office/powerpoint/2010/main" val="4149023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4C0F3-1C0B-4F84-BD93-E53A752A47D6}"/>
              </a:ext>
            </a:extLst>
          </p:cNvPr>
          <p:cNvSpPr>
            <a:spLocks noGrp="1"/>
          </p:cNvSpPr>
          <p:nvPr>
            <p:ph type="title"/>
          </p:nvPr>
        </p:nvSpPr>
        <p:spPr>
          <a:xfrm>
            <a:off x="716902" y="328438"/>
            <a:ext cx="10515600" cy="1325563"/>
          </a:xfrm>
        </p:spPr>
        <p:txBody>
          <a:bodyPr>
            <a:normAutofit/>
          </a:bodyPr>
          <a:lstStyle/>
          <a:p>
            <a:pPr algn="ctr"/>
            <a:r>
              <a:rPr lang="zh-CN" altLang="en-US" dirty="0" smtClean="0"/>
              <a:t>目录</a:t>
            </a:r>
            <a:endParaRPr lang="en-US" dirty="0"/>
          </a:p>
        </p:txBody>
      </p:sp>
      <p:sp>
        <p:nvSpPr>
          <p:cNvPr id="4" name="Slide Number Placeholder 3">
            <a:extLst>
              <a:ext uri="{FF2B5EF4-FFF2-40B4-BE49-F238E27FC236}">
                <a16:creationId xmlns:a16="http://schemas.microsoft.com/office/drawing/2014/main" id="{B2F318A0-C700-4B88-97A5-6FFF3552D072}"/>
              </a:ext>
            </a:extLst>
          </p:cNvPr>
          <p:cNvSpPr>
            <a:spLocks noGrp="1"/>
          </p:cNvSpPr>
          <p:nvPr>
            <p:ph type="sldNum" sz="quarter" idx="12"/>
          </p:nvPr>
        </p:nvSpPr>
        <p:spPr/>
        <p:txBody>
          <a:bodyPr/>
          <a:lstStyle/>
          <a:p>
            <a:fld id="{73B850FF-6169-4056-8077-06FFA93A5366}" type="slidenum">
              <a:rPr lang="en-US" smtClean="0"/>
              <a:pPr/>
              <a:t>2</a:t>
            </a:fld>
            <a:endParaRPr lang="en-US" dirty="0"/>
          </a:p>
        </p:txBody>
      </p:sp>
      <p:sp>
        <p:nvSpPr>
          <p:cNvPr id="9" name="Content Placeholder 2">
            <a:extLst>
              <a:ext uri="{FF2B5EF4-FFF2-40B4-BE49-F238E27FC236}">
                <a16:creationId xmlns:a16="http://schemas.microsoft.com/office/drawing/2014/main" id="{EA1E9F6A-B10A-4F05-8CAB-58DEB1336F92}"/>
              </a:ext>
            </a:extLst>
          </p:cNvPr>
          <p:cNvSpPr>
            <a:spLocks noGrp="1"/>
          </p:cNvSpPr>
          <p:nvPr>
            <p:ph idx="1"/>
          </p:nvPr>
        </p:nvSpPr>
        <p:spPr>
          <a:xfrm>
            <a:off x="838200" y="1949450"/>
            <a:ext cx="10515600" cy="4195763"/>
          </a:xfrm>
        </p:spPr>
        <p:txBody>
          <a:bodyPr>
            <a:normAutofit/>
          </a:bodyPr>
          <a:lstStyle/>
          <a:p>
            <a:r>
              <a:rPr lang="en-US" dirty="0" smtClean="0"/>
              <a:t>1 </a:t>
            </a:r>
            <a:r>
              <a:rPr lang="zh-CN" altLang="en-US" dirty="0" smtClean="0"/>
              <a:t>概述</a:t>
            </a:r>
            <a:endParaRPr lang="en-US" altLang="zh-CN" dirty="0" smtClean="0"/>
          </a:p>
          <a:p>
            <a:r>
              <a:rPr lang="en-US" dirty="0" smtClean="0"/>
              <a:t>2 </a:t>
            </a:r>
            <a:r>
              <a:rPr lang="zh-CN" altLang="en-US" dirty="0" smtClean="0"/>
              <a:t>数据处理</a:t>
            </a:r>
            <a:endParaRPr lang="en-US" dirty="0" smtClean="0"/>
          </a:p>
          <a:p>
            <a:r>
              <a:rPr lang="en-US" dirty="0" smtClean="0"/>
              <a:t>3 </a:t>
            </a:r>
            <a:r>
              <a:rPr lang="zh-CN" altLang="en-US" dirty="0" smtClean="0"/>
              <a:t>分析及可视化</a:t>
            </a:r>
            <a:endParaRPr lang="en-US" altLang="zh-CN" dirty="0" smtClean="0"/>
          </a:p>
          <a:p>
            <a:r>
              <a:rPr lang="en-US" dirty="0" smtClean="0"/>
              <a:t>4 </a:t>
            </a:r>
            <a:r>
              <a:rPr lang="zh-CN" altLang="en-US" dirty="0" smtClean="0"/>
              <a:t>数据拆分</a:t>
            </a:r>
            <a:endParaRPr lang="en-US" altLang="zh-CN" dirty="0"/>
          </a:p>
          <a:p>
            <a:r>
              <a:rPr lang="en-US" dirty="0" smtClean="0"/>
              <a:t>5 </a:t>
            </a:r>
            <a:r>
              <a:rPr lang="zh-CN" altLang="en-US" dirty="0" smtClean="0"/>
              <a:t>建模</a:t>
            </a:r>
            <a:endParaRPr lang="en-US" dirty="0" smtClean="0"/>
          </a:p>
          <a:p>
            <a:r>
              <a:rPr lang="en-US" dirty="0" smtClean="0"/>
              <a:t>6 </a:t>
            </a:r>
            <a:r>
              <a:rPr lang="zh-CN" altLang="en-US" dirty="0" smtClean="0"/>
              <a:t>模型验证</a:t>
            </a:r>
            <a:endParaRPr lang="en-US" altLang="zh-CN" dirty="0" smtClean="0"/>
          </a:p>
          <a:p>
            <a:r>
              <a:rPr lang="en-US" dirty="0" smtClean="0"/>
              <a:t>7 </a:t>
            </a:r>
            <a:r>
              <a:rPr lang="zh-CN" altLang="en-US" dirty="0" smtClean="0"/>
              <a:t>总结</a:t>
            </a:r>
            <a:endParaRPr lang="en-US" dirty="0"/>
          </a:p>
        </p:txBody>
      </p:sp>
    </p:spTree>
    <p:extLst>
      <p:ext uri="{BB962C8B-B14F-4D97-AF65-F5344CB8AC3E}">
        <p14:creationId xmlns:p14="http://schemas.microsoft.com/office/powerpoint/2010/main" val="1452236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9A032-3611-4E5C-8CCE-7AB8D7C0BD12}"/>
              </a:ext>
            </a:extLst>
          </p:cNvPr>
          <p:cNvSpPr>
            <a:spLocks noGrp="1"/>
          </p:cNvSpPr>
          <p:nvPr>
            <p:ph type="title"/>
          </p:nvPr>
        </p:nvSpPr>
        <p:spPr/>
        <p:txBody>
          <a:bodyPr/>
          <a:lstStyle/>
          <a:p>
            <a:r>
              <a:rPr lang="zh-CN" altLang="en-US" dirty="0" smtClean="0"/>
              <a:t>探索</a:t>
            </a:r>
            <a:r>
              <a:rPr lang="en-US" altLang="zh-CN" dirty="0" smtClean="0"/>
              <a:t>——</a:t>
            </a:r>
            <a:r>
              <a:rPr lang="en-US" altLang="zh-CN" dirty="0" err="1" smtClean="0"/>
              <a:t>Kmeans</a:t>
            </a:r>
            <a:endParaRPr lang="en-US" dirty="0"/>
          </a:p>
        </p:txBody>
      </p:sp>
      <p:sp>
        <p:nvSpPr>
          <p:cNvPr id="4" name="Slide Number Placeholder 3">
            <a:extLst>
              <a:ext uri="{FF2B5EF4-FFF2-40B4-BE49-F238E27FC236}">
                <a16:creationId xmlns:a16="http://schemas.microsoft.com/office/drawing/2014/main" id="{B57F6776-9D5B-42E4-8541-81D26136F0ED}"/>
              </a:ext>
            </a:extLst>
          </p:cNvPr>
          <p:cNvSpPr>
            <a:spLocks noGrp="1"/>
          </p:cNvSpPr>
          <p:nvPr>
            <p:ph type="sldNum" sz="quarter" idx="12"/>
          </p:nvPr>
        </p:nvSpPr>
        <p:spPr/>
        <p:txBody>
          <a:bodyPr/>
          <a:lstStyle/>
          <a:p>
            <a:fld id="{73B850FF-6169-4056-8077-06FFA93A5366}" type="slidenum">
              <a:rPr lang="en-US" smtClean="0"/>
              <a:t>20</a:t>
            </a:fld>
            <a:endParaRPr lang="en-US"/>
          </a:p>
        </p:txBody>
      </p:sp>
      <p:pic>
        <p:nvPicPr>
          <p:cNvPr id="3" name="图片 2"/>
          <p:cNvPicPr>
            <a:picLocks noChangeAspect="1"/>
          </p:cNvPicPr>
          <p:nvPr/>
        </p:nvPicPr>
        <p:blipFill>
          <a:blip r:embed="rId2"/>
          <a:stretch>
            <a:fillRect/>
          </a:stretch>
        </p:blipFill>
        <p:spPr>
          <a:xfrm>
            <a:off x="5809048" y="514735"/>
            <a:ext cx="5957888" cy="5417366"/>
          </a:xfrm>
          <a:prstGeom prst="rect">
            <a:avLst/>
          </a:prstGeom>
        </p:spPr>
      </p:pic>
      <p:sp>
        <p:nvSpPr>
          <p:cNvPr id="6" name="Content Placeholder 2">
            <a:extLst>
              <a:ext uri="{FF2B5EF4-FFF2-40B4-BE49-F238E27FC236}">
                <a16:creationId xmlns:a16="http://schemas.microsoft.com/office/drawing/2014/main" id="{07D97174-73D6-48BF-9D10-7ECFD04540F3}"/>
              </a:ext>
            </a:extLst>
          </p:cNvPr>
          <p:cNvSpPr>
            <a:spLocks noGrp="1"/>
          </p:cNvSpPr>
          <p:nvPr>
            <p:ph idx="1"/>
          </p:nvPr>
        </p:nvSpPr>
        <p:spPr>
          <a:xfrm>
            <a:off x="838200" y="1949450"/>
            <a:ext cx="4010025" cy="4287451"/>
          </a:xfrm>
        </p:spPr>
        <p:txBody>
          <a:bodyPr>
            <a:normAutofit/>
          </a:bodyPr>
          <a:lstStyle/>
          <a:p>
            <a:r>
              <a:rPr lang="zh-CN" altLang="en-US" dirty="0" smtClean="0"/>
              <a:t>由于性能有限，只对其</a:t>
            </a:r>
            <a:r>
              <a:rPr lang="en-US" altLang="zh-CN" dirty="0" smtClean="0"/>
              <a:t>30%</a:t>
            </a:r>
            <a:r>
              <a:rPr lang="zh-CN" altLang="en-US" dirty="0" smtClean="0"/>
              <a:t>的样本尝试了聚类分析</a:t>
            </a:r>
            <a:endParaRPr lang="en-US" altLang="zh-CN" dirty="0" smtClean="0"/>
          </a:p>
          <a:p>
            <a:r>
              <a:rPr lang="zh-CN" altLang="en-US" dirty="0" smtClean="0"/>
              <a:t>通过聚类分析，发现当把这些聚为</a:t>
            </a:r>
            <a:r>
              <a:rPr lang="en-US" altLang="zh-CN" dirty="0" smtClean="0"/>
              <a:t>4</a:t>
            </a:r>
            <a:r>
              <a:rPr lang="zh-CN" altLang="en-US" dirty="0" smtClean="0"/>
              <a:t>类时聚类效果最好。</a:t>
            </a:r>
            <a:endParaRPr lang="en-US" altLang="zh-CN" dirty="0" smtClean="0"/>
          </a:p>
          <a:p>
            <a:endParaRPr lang="en-US" altLang="zh-CN" dirty="0" smtClean="0"/>
          </a:p>
        </p:txBody>
      </p:sp>
    </p:spTree>
    <p:extLst>
      <p:ext uri="{BB962C8B-B14F-4D97-AF65-F5344CB8AC3E}">
        <p14:creationId xmlns:p14="http://schemas.microsoft.com/office/powerpoint/2010/main" val="9967754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4C0F3-1C0B-4F84-BD93-E53A752A47D6}"/>
              </a:ext>
            </a:extLst>
          </p:cNvPr>
          <p:cNvSpPr>
            <a:spLocks noGrp="1"/>
          </p:cNvSpPr>
          <p:nvPr>
            <p:ph type="title"/>
          </p:nvPr>
        </p:nvSpPr>
        <p:spPr>
          <a:xfrm>
            <a:off x="931506" y="2679752"/>
            <a:ext cx="10515600" cy="1325563"/>
          </a:xfrm>
        </p:spPr>
        <p:txBody>
          <a:bodyPr>
            <a:normAutofit/>
          </a:bodyPr>
          <a:lstStyle/>
          <a:p>
            <a:pPr algn="ctr"/>
            <a:r>
              <a:rPr lang="en-US" dirty="0" smtClean="0"/>
              <a:t>Section-4 </a:t>
            </a:r>
            <a:r>
              <a:rPr lang="zh-CN" altLang="en-US" dirty="0" smtClean="0"/>
              <a:t>数据拆分</a:t>
            </a:r>
            <a:endParaRPr lang="en-US" dirty="0"/>
          </a:p>
        </p:txBody>
      </p:sp>
      <p:sp>
        <p:nvSpPr>
          <p:cNvPr id="4" name="Slide Number Placeholder 3">
            <a:extLst>
              <a:ext uri="{FF2B5EF4-FFF2-40B4-BE49-F238E27FC236}">
                <a16:creationId xmlns:a16="http://schemas.microsoft.com/office/drawing/2014/main" id="{B2F318A0-C700-4B88-97A5-6FFF3552D072}"/>
              </a:ext>
            </a:extLst>
          </p:cNvPr>
          <p:cNvSpPr>
            <a:spLocks noGrp="1"/>
          </p:cNvSpPr>
          <p:nvPr>
            <p:ph type="sldNum" sz="quarter" idx="12"/>
          </p:nvPr>
        </p:nvSpPr>
        <p:spPr/>
        <p:txBody>
          <a:bodyPr/>
          <a:lstStyle/>
          <a:p>
            <a:fld id="{73B850FF-6169-4056-8077-06FFA93A5366}" type="slidenum">
              <a:rPr lang="en-US" smtClean="0"/>
              <a:pPr/>
              <a:t>21</a:t>
            </a:fld>
            <a:endParaRPr lang="en-US" dirty="0"/>
          </a:p>
        </p:txBody>
      </p:sp>
    </p:spTree>
    <p:extLst>
      <p:ext uri="{BB962C8B-B14F-4D97-AF65-F5344CB8AC3E}">
        <p14:creationId xmlns:p14="http://schemas.microsoft.com/office/powerpoint/2010/main" val="36455058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9A032-3611-4E5C-8CCE-7AB8D7C0BD12}"/>
              </a:ext>
            </a:extLst>
          </p:cNvPr>
          <p:cNvSpPr>
            <a:spLocks noGrp="1"/>
          </p:cNvSpPr>
          <p:nvPr>
            <p:ph type="title"/>
          </p:nvPr>
        </p:nvSpPr>
        <p:spPr/>
        <p:txBody>
          <a:bodyPr/>
          <a:lstStyle/>
          <a:p>
            <a:r>
              <a:rPr lang="zh-CN" altLang="en-US" dirty="0" smtClean="0"/>
              <a:t>样本筛选</a:t>
            </a:r>
            <a:endParaRPr lang="en-US" dirty="0"/>
          </a:p>
        </p:txBody>
      </p:sp>
      <p:sp>
        <p:nvSpPr>
          <p:cNvPr id="3" name="Content Placeholder 2">
            <a:extLst>
              <a:ext uri="{FF2B5EF4-FFF2-40B4-BE49-F238E27FC236}">
                <a16:creationId xmlns:a16="http://schemas.microsoft.com/office/drawing/2014/main" id="{07D97174-73D6-48BF-9D10-7ECFD04540F3}"/>
              </a:ext>
            </a:extLst>
          </p:cNvPr>
          <p:cNvSpPr>
            <a:spLocks noGrp="1"/>
          </p:cNvSpPr>
          <p:nvPr>
            <p:ph idx="1"/>
          </p:nvPr>
        </p:nvSpPr>
        <p:spPr/>
        <p:txBody>
          <a:bodyPr>
            <a:normAutofit/>
          </a:bodyPr>
          <a:lstStyle/>
          <a:p>
            <a:r>
              <a:rPr lang="zh-CN" altLang="en-US" dirty="0" smtClean="0"/>
              <a:t>对于总计观影数少于</a:t>
            </a:r>
            <a:r>
              <a:rPr lang="en-US" altLang="zh-CN" dirty="0" smtClean="0"/>
              <a:t>200</a:t>
            </a:r>
            <a:r>
              <a:rPr lang="zh-CN" altLang="en-US" dirty="0" smtClean="0"/>
              <a:t>的人进行过滤（因为我们的模型并未做余弦相似度分析，加之硬件性能有限）</a:t>
            </a:r>
            <a:endParaRPr lang="en-US" altLang="zh-CN" dirty="0" smtClean="0"/>
          </a:p>
          <a:p>
            <a:pPr marL="0" indent="0">
              <a:buNone/>
            </a:pPr>
            <a:endParaRPr lang="en-US" altLang="zh-CN" dirty="0" smtClean="0"/>
          </a:p>
        </p:txBody>
      </p:sp>
      <p:sp>
        <p:nvSpPr>
          <p:cNvPr id="4" name="Slide Number Placeholder 3">
            <a:extLst>
              <a:ext uri="{FF2B5EF4-FFF2-40B4-BE49-F238E27FC236}">
                <a16:creationId xmlns:a16="http://schemas.microsoft.com/office/drawing/2014/main" id="{B57F6776-9D5B-42E4-8541-81D26136F0ED}"/>
              </a:ext>
            </a:extLst>
          </p:cNvPr>
          <p:cNvSpPr>
            <a:spLocks noGrp="1"/>
          </p:cNvSpPr>
          <p:nvPr>
            <p:ph type="sldNum" sz="quarter" idx="12"/>
          </p:nvPr>
        </p:nvSpPr>
        <p:spPr/>
        <p:txBody>
          <a:bodyPr/>
          <a:lstStyle/>
          <a:p>
            <a:fld id="{73B850FF-6169-4056-8077-06FFA93A5366}" type="slidenum">
              <a:rPr lang="en-US" smtClean="0"/>
              <a:t>22</a:t>
            </a:fld>
            <a:endParaRPr lang="en-US"/>
          </a:p>
        </p:txBody>
      </p:sp>
    </p:spTree>
    <p:extLst>
      <p:ext uri="{BB962C8B-B14F-4D97-AF65-F5344CB8AC3E}">
        <p14:creationId xmlns:p14="http://schemas.microsoft.com/office/powerpoint/2010/main" val="29332515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9A032-3611-4E5C-8CCE-7AB8D7C0BD12}"/>
              </a:ext>
            </a:extLst>
          </p:cNvPr>
          <p:cNvSpPr>
            <a:spLocks noGrp="1"/>
          </p:cNvSpPr>
          <p:nvPr>
            <p:ph type="title"/>
          </p:nvPr>
        </p:nvSpPr>
        <p:spPr/>
        <p:txBody>
          <a:bodyPr/>
          <a:lstStyle/>
          <a:p>
            <a:r>
              <a:rPr lang="zh-CN" altLang="en-US" dirty="0" smtClean="0"/>
              <a:t>维度筛选</a:t>
            </a:r>
            <a:endParaRPr lang="en-US" dirty="0"/>
          </a:p>
        </p:txBody>
      </p:sp>
      <p:sp>
        <p:nvSpPr>
          <p:cNvPr id="3" name="Content Placeholder 2">
            <a:extLst>
              <a:ext uri="{FF2B5EF4-FFF2-40B4-BE49-F238E27FC236}">
                <a16:creationId xmlns:a16="http://schemas.microsoft.com/office/drawing/2014/main" id="{07D97174-73D6-48BF-9D10-7ECFD04540F3}"/>
              </a:ext>
            </a:extLst>
          </p:cNvPr>
          <p:cNvSpPr>
            <a:spLocks noGrp="1"/>
          </p:cNvSpPr>
          <p:nvPr>
            <p:ph idx="1"/>
          </p:nvPr>
        </p:nvSpPr>
        <p:spPr/>
        <p:txBody>
          <a:bodyPr>
            <a:normAutofit/>
          </a:bodyPr>
          <a:lstStyle/>
          <a:p>
            <a:r>
              <a:rPr lang="zh-CN" altLang="en-US" dirty="0" smtClean="0"/>
              <a:t>因为我们的第二个模型是基于</a:t>
            </a:r>
            <a:r>
              <a:rPr lang="en-US" altLang="zh-CN" dirty="0" smtClean="0"/>
              <a:t>Genres</a:t>
            </a:r>
            <a:r>
              <a:rPr lang="zh-CN" altLang="en-US" dirty="0" smtClean="0"/>
              <a:t>进行协同过滤分析的，所以我只保留了</a:t>
            </a:r>
            <a:r>
              <a:rPr lang="en-US" altLang="zh-CN" dirty="0" smtClean="0"/>
              <a:t>Genres</a:t>
            </a:r>
            <a:r>
              <a:rPr lang="zh-CN" altLang="en-US" dirty="0" smtClean="0"/>
              <a:t>这些维度</a:t>
            </a:r>
            <a:endParaRPr lang="en-US" altLang="zh-CN" dirty="0" smtClean="0"/>
          </a:p>
        </p:txBody>
      </p:sp>
      <p:sp>
        <p:nvSpPr>
          <p:cNvPr id="4" name="Slide Number Placeholder 3">
            <a:extLst>
              <a:ext uri="{FF2B5EF4-FFF2-40B4-BE49-F238E27FC236}">
                <a16:creationId xmlns:a16="http://schemas.microsoft.com/office/drawing/2014/main" id="{B57F6776-9D5B-42E4-8541-81D26136F0ED}"/>
              </a:ext>
            </a:extLst>
          </p:cNvPr>
          <p:cNvSpPr>
            <a:spLocks noGrp="1"/>
          </p:cNvSpPr>
          <p:nvPr>
            <p:ph type="sldNum" sz="quarter" idx="12"/>
          </p:nvPr>
        </p:nvSpPr>
        <p:spPr/>
        <p:txBody>
          <a:bodyPr/>
          <a:lstStyle/>
          <a:p>
            <a:fld id="{73B850FF-6169-4056-8077-06FFA93A5366}" type="slidenum">
              <a:rPr lang="en-US" smtClean="0"/>
              <a:t>23</a:t>
            </a:fld>
            <a:endParaRPr lang="en-US"/>
          </a:p>
        </p:txBody>
      </p:sp>
    </p:spTree>
    <p:extLst>
      <p:ext uri="{BB962C8B-B14F-4D97-AF65-F5344CB8AC3E}">
        <p14:creationId xmlns:p14="http://schemas.microsoft.com/office/powerpoint/2010/main" val="29808889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9A032-3611-4E5C-8CCE-7AB8D7C0BD12}"/>
              </a:ext>
            </a:extLst>
          </p:cNvPr>
          <p:cNvSpPr>
            <a:spLocks noGrp="1"/>
          </p:cNvSpPr>
          <p:nvPr>
            <p:ph type="title"/>
          </p:nvPr>
        </p:nvSpPr>
        <p:spPr/>
        <p:txBody>
          <a:bodyPr/>
          <a:lstStyle/>
          <a:p>
            <a:r>
              <a:rPr lang="zh-CN" altLang="en-US" dirty="0" smtClean="0"/>
              <a:t>训练集</a:t>
            </a:r>
            <a:r>
              <a:rPr lang="en-US" altLang="zh-CN" dirty="0" smtClean="0"/>
              <a:t>-</a:t>
            </a:r>
            <a:r>
              <a:rPr lang="zh-CN" altLang="en-US" dirty="0" smtClean="0"/>
              <a:t>测试集</a:t>
            </a:r>
            <a:r>
              <a:rPr lang="en-US" altLang="zh-CN" dirty="0" smtClean="0"/>
              <a:t>-</a:t>
            </a:r>
            <a:r>
              <a:rPr lang="zh-CN" altLang="en-US" dirty="0" smtClean="0"/>
              <a:t>划分</a:t>
            </a:r>
            <a:endParaRPr lang="en-US" dirty="0"/>
          </a:p>
        </p:txBody>
      </p:sp>
      <p:sp>
        <p:nvSpPr>
          <p:cNvPr id="3" name="Content Placeholder 2">
            <a:extLst>
              <a:ext uri="{FF2B5EF4-FFF2-40B4-BE49-F238E27FC236}">
                <a16:creationId xmlns:a16="http://schemas.microsoft.com/office/drawing/2014/main" id="{07D97174-73D6-48BF-9D10-7ECFD04540F3}"/>
              </a:ext>
            </a:extLst>
          </p:cNvPr>
          <p:cNvSpPr>
            <a:spLocks noGrp="1"/>
          </p:cNvSpPr>
          <p:nvPr>
            <p:ph idx="1"/>
          </p:nvPr>
        </p:nvSpPr>
        <p:spPr/>
        <p:txBody>
          <a:bodyPr>
            <a:normAutofit/>
          </a:bodyPr>
          <a:lstStyle/>
          <a:p>
            <a:r>
              <a:rPr lang="zh-CN" altLang="en-US" dirty="0" smtClean="0"/>
              <a:t>因为要验证模型的有效性，我按照</a:t>
            </a:r>
            <a:r>
              <a:rPr lang="en-US" altLang="zh-CN" dirty="0" smtClean="0"/>
              <a:t>7:3</a:t>
            </a:r>
            <a:r>
              <a:rPr lang="zh-CN" altLang="en-US" dirty="0" smtClean="0"/>
              <a:t>的方式划分了训练集和测试集，并为他们保存了数据字典。</a:t>
            </a:r>
            <a:endParaRPr lang="en-US" altLang="zh-CN" dirty="0" smtClean="0"/>
          </a:p>
          <a:p>
            <a:r>
              <a:rPr lang="zh-CN" altLang="en-US" dirty="0" smtClean="0"/>
              <a:t>他们具有相同的用户</a:t>
            </a:r>
            <a:r>
              <a:rPr lang="en-US" altLang="zh-CN" dirty="0" smtClean="0"/>
              <a:t>ID</a:t>
            </a:r>
            <a:r>
              <a:rPr lang="zh-CN" altLang="en-US" dirty="0" smtClean="0"/>
              <a:t>，只是每个用户的</a:t>
            </a:r>
            <a:r>
              <a:rPr lang="en-US" altLang="zh-CN" dirty="0" err="1" smtClean="0"/>
              <a:t>movieID</a:t>
            </a:r>
            <a:r>
              <a:rPr lang="zh-CN" altLang="en-US" dirty="0" smtClean="0"/>
              <a:t>以</a:t>
            </a:r>
            <a:r>
              <a:rPr lang="en-US" altLang="zh-CN" dirty="0" smtClean="0"/>
              <a:t>7:3 </a:t>
            </a:r>
            <a:r>
              <a:rPr lang="zh-CN" altLang="en-US" dirty="0" smtClean="0"/>
              <a:t>的方式分配给了训练集和测试集，这样能更好的评估我们模型的性能。</a:t>
            </a:r>
            <a:endParaRPr lang="en-US" altLang="zh-CN" dirty="0" smtClean="0"/>
          </a:p>
        </p:txBody>
      </p:sp>
      <p:sp>
        <p:nvSpPr>
          <p:cNvPr id="4" name="Slide Number Placeholder 3">
            <a:extLst>
              <a:ext uri="{FF2B5EF4-FFF2-40B4-BE49-F238E27FC236}">
                <a16:creationId xmlns:a16="http://schemas.microsoft.com/office/drawing/2014/main" id="{B57F6776-9D5B-42E4-8541-81D26136F0ED}"/>
              </a:ext>
            </a:extLst>
          </p:cNvPr>
          <p:cNvSpPr>
            <a:spLocks noGrp="1"/>
          </p:cNvSpPr>
          <p:nvPr>
            <p:ph type="sldNum" sz="quarter" idx="12"/>
          </p:nvPr>
        </p:nvSpPr>
        <p:spPr/>
        <p:txBody>
          <a:bodyPr/>
          <a:lstStyle/>
          <a:p>
            <a:fld id="{73B850FF-6169-4056-8077-06FFA93A5366}" type="slidenum">
              <a:rPr lang="en-US" smtClean="0"/>
              <a:t>24</a:t>
            </a:fld>
            <a:endParaRPr lang="en-US"/>
          </a:p>
        </p:txBody>
      </p:sp>
    </p:spTree>
    <p:extLst>
      <p:ext uri="{BB962C8B-B14F-4D97-AF65-F5344CB8AC3E}">
        <p14:creationId xmlns:p14="http://schemas.microsoft.com/office/powerpoint/2010/main" val="9228922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4C0F3-1C0B-4F84-BD93-E53A752A47D6}"/>
              </a:ext>
            </a:extLst>
          </p:cNvPr>
          <p:cNvSpPr>
            <a:spLocks noGrp="1"/>
          </p:cNvSpPr>
          <p:nvPr>
            <p:ph type="title"/>
          </p:nvPr>
        </p:nvSpPr>
        <p:spPr>
          <a:xfrm>
            <a:off x="931506" y="2679752"/>
            <a:ext cx="10515600" cy="1325563"/>
          </a:xfrm>
        </p:spPr>
        <p:txBody>
          <a:bodyPr>
            <a:normAutofit/>
          </a:bodyPr>
          <a:lstStyle/>
          <a:p>
            <a:pPr algn="ctr"/>
            <a:r>
              <a:rPr lang="en-US" dirty="0" smtClean="0"/>
              <a:t>Section-5 </a:t>
            </a:r>
            <a:r>
              <a:rPr lang="zh-CN" altLang="en-US" dirty="0" smtClean="0"/>
              <a:t>建模</a:t>
            </a:r>
            <a:endParaRPr lang="en-US" dirty="0"/>
          </a:p>
        </p:txBody>
      </p:sp>
      <p:sp>
        <p:nvSpPr>
          <p:cNvPr id="4" name="Slide Number Placeholder 3">
            <a:extLst>
              <a:ext uri="{FF2B5EF4-FFF2-40B4-BE49-F238E27FC236}">
                <a16:creationId xmlns:a16="http://schemas.microsoft.com/office/drawing/2014/main" id="{B2F318A0-C700-4B88-97A5-6FFF3552D072}"/>
              </a:ext>
            </a:extLst>
          </p:cNvPr>
          <p:cNvSpPr>
            <a:spLocks noGrp="1"/>
          </p:cNvSpPr>
          <p:nvPr>
            <p:ph type="sldNum" sz="quarter" idx="12"/>
          </p:nvPr>
        </p:nvSpPr>
        <p:spPr/>
        <p:txBody>
          <a:bodyPr/>
          <a:lstStyle/>
          <a:p>
            <a:fld id="{73B850FF-6169-4056-8077-06FFA93A5366}" type="slidenum">
              <a:rPr lang="en-US" smtClean="0"/>
              <a:pPr/>
              <a:t>25</a:t>
            </a:fld>
            <a:endParaRPr lang="en-US" dirty="0"/>
          </a:p>
        </p:txBody>
      </p:sp>
    </p:spTree>
    <p:extLst>
      <p:ext uri="{BB962C8B-B14F-4D97-AF65-F5344CB8AC3E}">
        <p14:creationId xmlns:p14="http://schemas.microsoft.com/office/powerpoint/2010/main" val="20394336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9A032-3611-4E5C-8CCE-7AB8D7C0BD12}"/>
              </a:ext>
            </a:extLst>
          </p:cNvPr>
          <p:cNvSpPr>
            <a:spLocks noGrp="1"/>
          </p:cNvSpPr>
          <p:nvPr>
            <p:ph type="title"/>
          </p:nvPr>
        </p:nvSpPr>
        <p:spPr/>
        <p:txBody>
          <a:bodyPr/>
          <a:lstStyle/>
          <a:p>
            <a:r>
              <a:rPr lang="zh-CN" altLang="en-US" dirty="0" smtClean="0"/>
              <a:t>建模思路</a:t>
            </a:r>
            <a:endParaRPr lang="en-US" dirty="0"/>
          </a:p>
        </p:txBody>
      </p:sp>
      <p:sp>
        <p:nvSpPr>
          <p:cNvPr id="3" name="Content Placeholder 2">
            <a:extLst>
              <a:ext uri="{FF2B5EF4-FFF2-40B4-BE49-F238E27FC236}">
                <a16:creationId xmlns:a16="http://schemas.microsoft.com/office/drawing/2014/main" id="{07D97174-73D6-48BF-9D10-7ECFD04540F3}"/>
              </a:ext>
            </a:extLst>
          </p:cNvPr>
          <p:cNvSpPr>
            <a:spLocks noGrp="1"/>
          </p:cNvSpPr>
          <p:nvPr>
            <p:ph idx="1"/>
          </p:nvPr>
        </p:nvSpPr>
        <p:spPr/>
        <p:txBody>
          <a:bodyPr>
            <a:normAutofit/>
          </a:bodyPr>
          <a:lstStyle/>
          <a:p>
            <a:r>
              <a:rPr lang="zh-CN" altLang="en-US" dirty="0" smtClean="0"/>
              <a:t>我们的数据集的维度信息为</a:t>
            </a:r>
            <a:r>
              <a:rPr lang="en-US" altLang="zh-CN" dirty="0" smtClean="0"/>
              <a:t>Genres</a:t>
            </a:r>
            <a:r>
              <a:rPr lang="zh-CN" altLang="en-US" dirty="0" smtClean="0"/>
              <a:t>，索引为</a:t>
            </a:r>
            <a:r>
              <a:rPr lang="en-US" altLang="zh-CN" dirty="0" err="1" smtClean="0"/>
              <a:t>UserId</a:t>
            </a:r>
            <a:r>
              <a:rPr lang="zh-CN" altLang="en-US" dirty="0" smtClean="0"/>
              <a:t>，所以我们可以建立两种模型</a:t>
            </a:r>
            <a:endParaRPr lang="en-US" altLang="zh-CN" dirty="0" smtClean="0"/>
          </a:p>
          <a:p>
            <a:r>
              <a:rPr lang="en-US" altLang="zh-CN" dirty="0" smtClean="0"/>
              <a:t>1. </a:t>
            </a:r>
            <a:r>
              <a:rPr lang="en-US" altLang="zh-CN" dirty="0" err="1" smtClean="0"/>
              <a:t>UserCF</a:t>
            </a:r>
            <a:r>
              <a:rPr lang="zh-CN" altLang="en-US" dirty="0" smtClean="0"/>
              <a:t>模型</a:t>
            </a:r>
            <a:endParaRPr lang="en-US" altLang="zh-CN" dirty="0" smtClean="0"/>
          </a:p>
          <a:p>
            <a:r>
              <a:rPr lang="en-US" altLang="zh-CN" dirty="0" smtClean="0"/>
              <a:t>2. </a:t>
            </a:r>
            <a:r>
              <a:rPr lang="en-US" altLang="zh-CN" dirty="0" err="1" smtClean="0"/>
              <a:t>GenresCF</a:t>
            </a:r>
            <a:r>
              <a:rPr lang="zh-CN" altLang="en-US" dirty="0" smtClean="0"/>
              <a:t>模型</a:t>
            </a:r>
            <a:endParaRPr lang="en-US" altLang="zh-CN" dirty="0" smtClean="0"/>
          </a:p>
        </p:txBody>
      </p:sp>
      <p:sp>
        <p:nvSpPr>
          <p:cNvPr id="4" name="Slide Number Placeholder 3">
            <a:extLst>
              <a:ext uri="{FF2B5EF4-FFF2-40B4-BE49-F238E27FC236}">
                <a16:creationId xmlns:a16="http://schemas.microsoft.com/office/drawing/2014/main" id="{B57F6776-9D5B-42E4-8541-81D26136F0ED}"/>
              </a:ext>
            </a:extLst>
          </p:cNvPr>
          <p:cNvSpPr>
            <a:spLocks noGrp="1"/>
          </p:cNvSpPr>
          <p:nvPr>
            <p:ph type="sldNum" sz="quarter" idx="12"/>
          </p:nvPr>
        </p:nvSpPr>
        <p:spPr/>
        <p:txBody>
          <a:bodyPr/>
          <a:lstStyle/>
          <a:p>
            <a:fld id="{73B850FF-6169-4056-8077-06FFA93A5366}" type="slidenum">
              <a:rPr lang="en-US" smtClean="0"/>
              <a:t>26</a:t>
            </a:fld>
            <a:endParaRPr lang="en-US"/>
          </a:p>
        </p:txBody>
      </p:sp>
    </p:spTree>
    <p:extLst>
      <p:ext uri="{BB962C8B-B14F-4D97-AF65-F5344CB8AC3E}">
        <p14:creationId xmlns:p14="http://schemas.microsoft.com/office/powerpoint/2010/main" val="37169581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9A032-3611-4E5C-8CCE-7AB8D7C0BD12}"/>
              </a:ext>
            </a:extLst>
          </p:cNvPr>
          <p:cNvSpPr>
            <a:spLocks noGrp="1"/>
          </p:cNvSpPr>
          <p:nvPr>
            <p:ph type="title"/>
          </p:nvPr>
        </p:nvSpPr>
        <p:spPr/>
        <p:txBody>
          <a:bodyPr/>
          <a:lstStyle/>
          <a:p>
            <a:r>
              <a:rPr lang="en-US" altLang="zh-CN" dirty="0" err="1"/>
              <a:t>UserCF</a:t>
            </a:r>
            <a:r>
              <a:rPr lang="zh-CN" altLang="en-US" dirty="0"/>
              <a:t>模型</a:t>
            </a:r>
            <a:endParaRPr lang="en-US" altLang="zh-CN" dirty="0"/>
          </a:p>
        </p:txBody>
      </p:sp>
      <p:sp>
        <p:nvSpPr>
          <p:cNvPr id="3" name="Content Placeholder 2">
            <a:extLst>
              <a:ext uri="{FF2B5EF4-FFF2-40B4-BE49-F238E27FC236}">
                <a16:creationId xmlns:a16="http://schemas.microsoft.com/office/drawing/2014/main" id="{07D97174-73D6-48BF-9D10-7ECFD04540F3}"/>
              </a:ext>
            </a:extLst>
          </p:cNvPr>
          <p:cNvSpPr>
            <a:spLocks noGrp="1"/>
          </p:cNvSpPr>
          <p:nvPr>
            <p:ph idx="1"/>
          </p:nvPr>
        </p:nvSpPr>
        <p:spPr/>
        <p:txBody>
          <a:bodyPr>
            <a:normAutofit/>
          </a:bodyPr>
          <a:lstStyle/>
          <a:p>
            <a:r>
              <a:rPr lang="zh-CN" altLang="en-US" dirty="0" smtClean="0"/>
              <a:t>通过基于</a:t>
            </a:r>
            <a:r>
              <a:rPr lang="en-US" altLang="zh-CN" dirty="0" smtClean="0"/>
              <a:t>User</a:t>
            </a:r>
            <a:r>
              <a:rPr lang="zh-CN" altLang="en-US" dirty="0" smtClean="0"/>
              <a:t>的协同过滤，找到和用户</a:t>
            </a:r>
            <a:r>
              <a:rPr lang="en-US" altLang="zh-CN" dirty="0" smtClean="0"/>
              <a:t>A</a:t>
            </a:r>
            <a:r>
              <a:rPr lang="zh-CN" altLang="en-US" dirty="0" smtClean="0"/>
              <a:t>具有相同品味的用户</a:t>
            </a:r>
            <a:r>
              <a:rPr lang="en-US" altLang="zh-CN" dirty="0" smtClean="0"/>
              <a:t>B</a:t>
            </a:r>
            <a:r>
              <a:rPr lang="zh-CN" altLang="en-US" dirty="0" smtClean="0"/>
              <a:t>，通过取用户</a:t>
            </a:r>
            <a:r>
              <a:rPr lang="en-US" altLang="zh-CN" dirty="0" smtClean="0"/>
              <a:t>B</a:t>
            </a:r>
            <a:r>
              <a:rPr lang="zh-CN" altLang="en-US" dirty="0" smtClean="0"/>
              <a:t>的观影记录，来推荐给用户</a:t>
            </a:r>
            <a:r>
              <a:rPr lang="en-US" altLang="zh-CN" dirty="0" smtClean="0"/>
              <a:t>A</a:t>
            </a:r>
          </a:p>
          <a:p>
            <a:r>
              <a:rPr lang="zh-CN" altLang="en-US" dirty="0" smtClean="0"/>
              <a:t>这种模型存在上映新电影时，冷启动的问题，不过可以根据通过模型二解决</a:t>
            </a:r>
            <a:endParaRPr lang="en-US" altLang="zh-CN" dirty="0" smtClean="0"/>
          </a:p>
        </p:txBody>
      </p:sp>
      <p:sp>
        <p:nvSpPr>
          <p:cNvPr id="4" name="Slide Number Placeholder 3">
            <a:extLst>
              <a:ext uri="{FF2B5EF4-FFF2-40B4-BE49-F238E27FC236}">
                <a16:creationId xmlns:a16="http://schemas.microsoft.com/office/drawing/2014/main" id="{B57F6776-9D5B-42E4-8541-81D26136F0ED}"/>
              </a:ext>
            </a:extLst>
          </p:cNvPr>
          <p:cNvSpPr>
            <a:spLocks noGrp="1"/>
          </p:cNvSpPr>
          <p:nvPr>
            <p:ph type="sldNum" sz="quarter" idx="12"/>
          </p:nvPr>
        </p:nvSpPr>
        <p:spPr/>
        <p:txBody>
          <a:bodyPr/>
          <a:lstStyle/>
          <a:p>
            <a:fld id="{73B850FF-6169-4056-8077-06FFA93A5366}" type="slidenum">
              <a:rPr lang="en-US" smtClean="0"/>
              <a:t>27</a:t>
            </a:fld>
            <a:endParaRPr lang="en-US"/>
          </a:p>
        </p:txBody>
      </p:sp>
    </p:spTree>
    <p:extLst>
      <p:ext uri="{BB962C8B-B14F-4D97-AF65-F5344CB8AC3E}">
        <p14:creationId xmlns:p14="http://schemas.microsoft.com/office/powerpoint/2010/main" val="2016790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9A032-3611-4E5C-8CCE-7AB8D7C0BD12}"/>
              </a:ext>
            </a:extLst>
          </p:cNvPr>
          <p:cNvSpPr>
            <a:spLocks noGrp="1"/>
          </p:cNvSpPr>
          <p:nvPr>
            <p:ph type="title"/>
          </p:nvPr>
        </p:nvSpPr>
        <p:spPr/>
        <p:txBody>
          <a:bodyPr/>
          <a:lstStyle/>
          <a:p>
            <a:r>
              <a:rPr lang="en-US" altLang="zh-CN" dirty="0" err="1" smtClean="0"/>
              <a:t>GenresCF</a:t>
            </a:r>
            <a:r>
              <a:rPr lang="zh-CN" altLang="en-US" dirty="0" smtClean="0"/>
              <a:t>模型</a:t>
            </a:r>
            <a:endParaRPr lang="en-US" altLang="zh-CN" dirty="0"/>
          </a:p>
        </p:txBody>
      </p:sp>
      <p:sp>
        <p:nvSpPr>
          <p:cNvPr id="3" name="Content Placeholder 2">
            <a:extLst>
              <a:ext uri="{FF2B5EF4-FFF2-40B4-BE49-F238E27FC236}">
                <a16:creationId xmlns:a16="http://schemas.microsoft.com/office/drawing/2014/main" id="{07D97174-73D6-48BF-9D10-7ECFD04540F3}"/>
              </a:ext>
            </a:extLst>
          </p:cNvPr>
          <p:cNvSpPr>
            <a:spLocks noGrp="1"/>
          </p:cNvSpPr>
          <p:nvPr>
            <p:ph idx="1"/>
          </p:nvPr>
        </p:nvSpPr>
        <p:spPr/>
        <p:txBody>
          <a:bodyPr>
            <a:normAutofit/>
          </a:bodyPr>
          <a:lstStyle/>
          <a:p>
            <a:r>
              <a:rPr lang="zh-CN" altLang="en-US" dirty="0"/>
              <a:t>通过</a:t>
            </a:r>
            <a:r>
              <a:rPr lang="zh-CN" altLang="en-US" dirty="0" smtClean="0"/>
              <a:t>基于</a:t>
            </a:r>
            <a:r>
              <a:rPr lang="en-US" altLang="zh-CN" dirty="0" smtClean="0"/>
              <a:t>Genres</a:t>
            </a:r>
            <a:r>
              <a:rPr lang="zh-CN" altLang="en-US" dirty="0" smtClean="0"/>
              <a:t>的</a:t>
            </a:r>
            <a:r>
              <a:rPr lang="zh-CN" altLang="en-US" dirty="0"/>
              <a:t>协同过滤</a:t>
            </a:r>
            <a:r>
              <a:rPr lang="zh-CN" altLang="en-US" dirty="0" smtClean="0"/>
              <a:t>，挖掘出用户</a:t>
            </a:r>
            <a:r>
              <a:rPr lang="en-US" altLang="zh-CN" dirty="0" smtClean="0"/>
              <a:t>A</a:t>
            </a:r>
            <a:r>
              <a:rPr lang="zh-CN" altLang="en-US" dirty="0" smtClean="0"/>
              <a:t>关于</a:t>
            </a:r>
            <a:r>
              <a:rPr lang="en-US" altLang="zh-CN" dirty="0" smtClean="0"/>
              <a:t>Genres</a:t>
            </a:r>
            <a:r>
              <a:rPr lang="zh-CN" altLang="en-US" dirty="0" smtClean="0"/>
              <a:t>的喜欢信息，根据其喜好信息，推荐符合其喜好的电影给他。</a:t>
            </a:r>
            <a:endParaRPr lang="en-US" altLang="zh-CN" dirty="0" smtClean="0"/>
          </a:p>
          <a:p>
            <a:r>
              <a:rPr lang="zh-CN" altLang="en-US" dirty="0" smtClean="0"/>
              <a:t>这个模型存在当新用户注册是，冷启动的问题，不过可以通过让用户在注册时填写爱好信息来解决。</a:t>
            </a:r>
            <a:endParaRPr lang="en-US" altLang="zh-CN" dirty="0"/>
          </a:p>
        </p:txBody>
      </p:sp>
      <p:sp>
        <p:nvSpPr>
          <p:cNvPr id="4" name="Slide Number Placeholder 3">
            <a:extLst>
              <a:ext uri="{FF2B5EF4-FFF2-40B4-BE49-F238E27FC236}">
                <a16:creationId xmlns:a16="http://schemas.microsoft.com/office/drawing/2014/main" id="{B57F6776-9D5B-42E4-8541-81D26136F0ED}"/>
              </a:ext>
            </a:extLst>
          </p:cNvPr>
          <p:cNvSpPr>
            <a:spLocks noGrp="1"/>
          </p:cNvSpPr>
          <p:nvPr>
            <p:ph type="sldNum" sz="quarter" idx="12"/>
          </p:nvPr>
        </p:nvSpPr>
        <p:spPr/>
        <p:txBody>
          <a:bodyPr/>
          <a:lstStyle/>
          <a:p>
            <a:fld id="{73B850FF-6169-4056-8077-06FFA93A5366}" type="slidenum">
              <a:rPr lang="en-US" smtClean="0"/>
              <a:t>28</a:t>
            </a:fld>
            <a:endParaRPr lang="en-US"/>
          </a:p>
        </p:txBody>
      </p:sp>
    </p:spTree>
    <p:extLst>
      <p:ext uri="{BB962C8B-B14F-4D97-AF65-F5344CB8AC3E}">
        <p14:creationId xmlns:p14="http://schemas.microsoft.com/office/powerpoint/2010/main" val="24261765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4C0F3-1C0B-4F84-BD93-E53A752A47D6}"/>
              </a:ext>
            </a:extLst>
          </p:cNvPr>
          <p:cNvSpPr>
            <a:spLocks noGrp="1"/>
          </p:cNvSpPr>
          <p:nvPr>
            <p:ph type="title"/>
          </p:nvPr>
        </p:nvSpPr>
        <p:spPr>
          <a:xfrm>
            <a:off x="931506" y="2679752"/>
            <a:ext cx="10515600" cy="1325563"/>
          </a:xfrm>
        </p:spPr>
        <p:txBody>
          <a:bodyPr>
            <a:normAutofit/>
          </a:bodyPr>
          <a:lstStyle/>
          <a:p>
            <a:pPr algn="ctr"/>
            <a:r>
              <a:rPr lang="en-US" dirty="0" smtClean="0"/>
              <a:t>Section-6 </a:t>
            </a:r>
            <a:r>
              <a:rPr lang="zh-CN" altLang="en-US" dirty="0" smtClean="0"/>
              <a:t>模型验证</a:t>
            </a:r>
            <a:endParaRPr lang="en-US" dirty="0"/>
          </a:p>
        </p:txBody>
      </p:sp>
      <p:sp>
        <p:nvSpPr>
          <p:cNvPr id="4" name="Slide Number Placeholder 3">
            <a:extLst>
              <a:ext uri="{FF2B5EF4-FFF2-40B4-BE49-F238E27FC236}">
                <a16:creationId xmlns:a16="http://schemas.microsoft.com/office/drawing/2014/main" id="{B2F318A0-C700-4B88-97A5-6FFF3552D072}"/>
              </a:ext>
            </a:extLst>
          </p:cNvPr>
          <p:cNvSpPr>
            <a:spLocks noGrp="1"/>
          </p:cNvSpPr>
          <p:nvPr>
            <p:ph type="sldNum" sz="quarter" idx="12"/>
          </p:nvPr>
        </p:nvSpPr>
        <p:spPr/>
        <p:txBody>
          <a:bodyPr/>
          <a:lstStyle/>
          <a:p>
            <a:fld id="{73B850FF-6169-4056-8077-06FFA93A5366}" type="slidenum">
              <a:rPr lang="en-US" smtClean="0"/>
              <a:pPr/>
              <a:t>29</a:t>
            </a:fld>
            <a:endParaRPr lang="en-US" dirty="0"/>
          </a:p>
        </p:txBody>
      </p:sp>
    </p:spTree>
    <p:extLst>
      <p:ext uri="{BB962C8B-B14F-4D97-AF65-F5344CB8AC3E}">
        <p14:creationId xmlns:p14="http://schemas.microsoft.com/office/powerpoint/2010/main" val="40012951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4C0F3-1C0B-4F84-BD93-E53A752A47D6}"/>
              </a:ext>
            </a:extLst>
          </p:cNvPr>
          <p:cNvSpPr>
            <a:spLocks noGrp="1"/>
          </p:cNvSpPr>
          <p:nvPr>
            <p:ph type="title"/>
          </p:nvPr>
        </p:nvSpPr>
        <p:spPr>
          <a:xfrm>
            <a:off x="931506" y="2679752"/>
            <a:ext cx="10515600" cy="1325563"/>
          </a:xfrm>
        </p:spPr>
        <p:txBody>
          <a:bodyPr>
            <a:normAutofit/>
          </a:bodyPr>
          <a:lstStyle/>
          <a:p>
            <a:pPr algn="ctr"/>
            <a:r>
              <a:rPr lang="en-US" dirty="0" smtClean="0"/>
              <a:t>Section-1 </a:t>
            </a:r>
            <a:r>
              <a:rPr lang="zh-CN" altLang="en-US" dirty="0" smtClean="0"/>
              <a:t>概述</a:t>
            </a:r>
            <a:endParaRPr lang="en-US" dirty="0"/>
          </a:p>
        </p:txBody>
      </p:sp>
      <p:sp>
        <p:nvSpPr>
          <p:cNvPr id="4" name="Slide Number Placeholder 3">
            <a:extLst>
              <a:ext uri="{FF2B5EF4-FFF2-40B4-BE49-F238E27FC236}">
                <a16:creationId xmlns:a16="http://schemas.microsoft.com/office/drawing/2014/main" id="{B2F318A0-C700-4B88-97A5-6FFF3552D072}"/>
              </a:ext>
            </a:extLst>
          </p:cNvPr>
          <p:cNvSpPr>
            <a:spLocks noGrp="1"/>
          </p:cNvSpPr>
          <p:nvPr>
            <p:ph type="sldNum" sz="quarter" idx="12"/>
          </p:nvPr>
        </p:nvSpPr>
        <p:spPr/>
        <p:txBody>
          <a:bodyPr/>
          <a:lstStyle/>
          <a:p>
            <a:fld id="{73B850FF-6169-4056-8077-06FFA93A5366}" type="slidenum">
              <a:rPr lang="en-US" smtClean="0"/>
              <a:pPr/>
              <a:t>3</a:t>
            </a:fld>
            <a:endParaRPr lang="en-US" dirty="0"/>
          </a:p>
        </p:txBody>
      </p:sp>
    </p:spTree>
    <p:extLst>
      <p:ext uri="{BB962C8B-B14F-4D97-AF65-F5344CB8AC3E}">
        <p14:creationId xmlns:p14="http://schemas.microsoft.com/office/powerpoint/2010/main" val="19154196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9A032-3611-4E5C-8CCE-7AB8D7C0BD12}"/>
              </a:ext>
            </a:extLst>
          </p:cNvPr>
          <p:cNvSpPr>
            <a:spLocks noGrp="1"/>
          </p:cNvSpPr>
          <p:nvPr>
            <p:ph type="title"/>
          </p:nvPr>
        </p:nvSpPr>
        <p:spPr/>
        <p:txBody>
          <a:bodyPr/>
          <a:lstStyle/>
          <a:p>
            <a:r>
              <a:rPr lang="zh-CN" altLang="en-US" dirty="0" smtClean="0"/>
              <a:t>词语</a:t>
            </a:r>
            <a:r>
              <a:rPr lang="en-US" altLang="zh-CN" dirty="0" smtClean="0"/>
              <a:t>-</a:t>
            </a:r>
            <a:r>
              <a:rPr lang="zh-CN" altLang="en-US" dirty="0" smtClean="0"/>
              <a:t>推荐验证</a:t>
            </a:r>
            <a:endParaRPr lang="en-US" altLang="zh-CN" dirty="0"/>
          </a:p>
        </p:txBody>
      </p:sp>
      <p:sp>
        <p:nvSpPr>
          <p:cNvPr id="3" name="Content Placeholder 2">
            <a:extLst>
              <a:ext uri="{FF2B5EF4-FFF2-40B4-BE49-F238E27FC236}">
                <a16:creationId xmlns:a16="http://schemas.microsoft.com/office/drawing/2014/main" id="{07D97174-73D6-48BF-9D10-7ECFD04540F3}"/>
              </a:ext>
            </a:extLst>
          </p:cNvPr>
          <p:cNvSpPr>
            <a:spLocks noGrp="1"/>
          </p:cNvSpPr>
          <p:nvPr>
            <p:ph idx="1"/>
          </p:nvPr>
        </p:nvSpPr>
        <p:spPr>
          <a:xfrm>
            <a:off x="495300" y="2527935"/>
            <a:ext cx="4714875" cy="4195763"/>
          </a:xfrm>
        </p:spPr>
        <p:txBody>
          <a:bodyPr>
            <a:normAutofit/>
          </a:bodyPr>
          <a:lstStyle/>
          <a:p>
            <a:r>
              <a:rPr lang="zh-CN" altLang="en-US" dirty="0" smtClean="0"/>
              <a:t>通过可视化的词云，再结合模型给出的电影清单的</a:t>
            </a:r>
            <a:r>
              <a:rPr lang="en-US" altLang="zh-CN" dirty="0" smtClean="0"/>
              <a:t>Genres</a:t>
            </a:r>
            <a:r>
              <a:rPr lang="zh-CN" altLang="en-US" dirty="0" smtClean="0"/>
              <a:t>信息，来判断模型好坏。</a:t>
            </a:r>
            <a:endParaRPr lang="en-US" altLang="zh-CN" dirty="0"/>
          </a:p>
        </p:txBody>
      </p:sp>
      <p:sp>
        <p:nvSpPr>
          <p:cNvPr id="4" name="Slide Number Placeholder 3">
            <a:extLst>
              <a:ext uri="{FF2B5EF4-FFF2-40B4-BE49-F238E27FC236}">
                <a16:creationId xmlns:a16="http://schemas.microsoft.com/office/drawing/2014/main" id="{B57F6776-9D5B-42E4-8541-81D26136F0ED}"/>
              </a:ext>
            </a:extLst>
          </p:cNvPr>
          <p:cNvSpPr>
            <a:spLocks noGrp="1"/>
          </p:cNvSpPr>
          <p:nvPr>
            <p:ph type="sldNum" sz="quarter" idx="12"/>
          </p:nvPr>
        </p:nvSpPr>
        <p:spPr/>
        <p:txBody>
          <a:bodyPr/>
          <a:lstStyle/>
          <a:p>
            <a:fld id="{73B850FF-6169-4056-8077-06FFA93A5366}" type="slidenum">
              <a:rPr lang="en-US" smtClean="0"/>
              <a:t>30</a:t>
            </a:fld>
            <a:endParaRPr lang="en-US"/>
          </a:p>
        </p:txBody>
      </p:sp>
      <p:pic>
        <p:nvPicPr>
          <p:cNvPr id="5" name="图片 4"/>
          <p:cNvPicPr>
            <a:picLocks noChangeAspect="1"/>
          </p:cNvPicPr>
          <p:nvPr/>
        </p:nvPicPr>
        <p:blipFill>
          <a:blip r:embed="rId2"/>
          <a:stretch>
            <a:fillRect/>
          </a:stretch>
        </p:blipFill>
        <p:spPr>
          <a:xfrm>
            <a:off x="5732332" y="1777840"/>
            <a:ext cx="6074908" cy="3251359"/>
          </a:xfrm>
          <a:prstGeom prst="rect">
            <a:avLst/>
          </a:prstGeom>
        </p:spPr>
      </p:pic>
    </p:spTree>
    <p:extLst>
      <p:ext uri="{BB962C8B-B14F-4D97-AF65-F5344CB8AC3E}">
        <p14:creationId xmlns:p14="http://schemas.microsoft.com/office/powerpoint/2010/main" val="15834803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9A032-3611-4E5C-8CCE-7AB8D7C0BD12}"/>
              </a:ext>
            </a:extLst>
          </p:cNvPr>
          <p:cNvSpPr>
            <a:spLocks noGrp="1"/>
          </p:cNvSpPr>
          <p:nvPr>
            <p:ph type="title"/>
          </p:nvPr>
        </p:nvSpPr>
        <p:spPr/>
        <p:txBody>
          <a:bodyPr>
            <a:normAutofit/>
          </a:bodyPr>
          <a:lstStyle/>
          <a:p>
            <a:r>
              <a:rPr lang="en-US" altLang="zh-CN" dirty="0" smtClean="0"/>
              <a:t>P-R</a:t>
            </a:r>
            <a:r>
              <a:rPr lang="zh-CN" altLang="en-US" dirty="0" smtClean="0"/>
              <a:t>图</a:t>
            </a:r>
            <a:r>
              <a:rPr lang="en-US" altLang="zh-CN" dirty="0" smtClean="0"/>
              <a:t>_</a:t>
            </a:r>
            <a:r>
              <a:rPr lang="en-US" altLang="zh-CN" dirty="0" err="1" smtClean="0"/>
              <a:t>UserCF</a:t>
            </a:r>
            <a:endParaRPr lang="en-US" altLang="zh-CN" dirty="0"/>
          </a:p>
        </p:txBody>
      </p:sp>
      <p:sp>
        <p:nvSpPr>
          <p:cNvPr id="4" name="Slide Number Placeholder 3">
            <a:extLst>
              <a:ext uri="{FF2B5EF4-FFF2-40B4-BE49-F238E27FC236}">
                <a16:creationId xmlns:a16="http://schemas.microsoft.com/office/drawing/2014/main" id="{B57F6776-9D5B-42E4-8541-81D26136F0ED}"/>
              </a:ext>
            </a:extLst>
          </p:cNvPr>
          <p:cNvSpPr>
            <a:spLocks noGrp="1"/>
          </p:cNvSpPr>
          <p:nvPr>
            <p:ph type="sldNum" sz="quarter" idx="12"/>
          </p:nvPr>
        </p:nvSpPr>
        <p:spPr/>
        <p:txBody>
          <a:bodyPr/>
          <a:lstStyle/>
          <a:p>
            <a:fld id="{73B850FF-6169-4056-8077-06FFA93A5366}" type="slidenum">
              <a:rPr lang="en-US" smtClean="0"/>
              <a:t>31</a:t>
            </a:fld>
            <a:endParaRPr lang="en-US"/>
          </a:p>
        </p:txBody>
      </p:sp>
      <p:pic>
        <p:nvPicPr>
          <p:cNvPr id="7" name="内容占位符 6"/>
          <p:cNvPicPr>
            <a:picLocks noGrp="1" noChangeAspect="1"/>
          </p:cNvPicPr>
          <p:nvPr>
            <p:ph idx="1"/>
          </p:nvPr>
        </p:nvPicPr>
        <p:blipFill>
          <a:blip r:embed="rId2"/>
          <a:stretch>
            <a:fillRect/>
          </a:stretch>
        </p:blipFill>
        <p:spPr>
          <a:xfrm>
            <a:off x="2250048" y="1805305"/>
            <a:ext cx="6567953" cy="4195763"/>
          </a:xfrm>
          <a:prstGeom prst="rect">
            <a:avLst/>
          </a:prstGeom>
        </p:spPr>
      </p:pic>
    </p:spTree>
    <p:extLst>
      <p:ext uri="{BB962C8B-B14F-4D97-AF65-F5344CB8AC3E}">
        <p14:creationId xmlns:p14="http://schemas.microsoft.com/office/powerpoint/2010/main" val="21327393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9A032-3611-4E5C-8CCE-7AB8D7C0BD12}"/>
              </a:ext>
            </a:extLst>
          </p:cNvPr>
          <p:cNvSpPr>
            <a:spLocks noGrp="1"/>
          </p:cNvSpPr>
          <p:nvPr>
            <p:ph type="title"/>
          </p:nvPr>
        </p:nvSpPr>
        <p:spPr/>
        <p:txBody>
          <a:bodyPr>
            <a:normAutofit/>
          </a:bodyPr>
          <a:lstStyle/>
          <a:p>
            <a:r>
              <a:rPr lang="en-US" altLang="zh-CN" dirty="0" smtClean="0"/>
              <a:t>P-R</a:t>
            </a:r>
            <a:r>
              <a:rPr lang="zh-CN" altLang="en-US" dirty="0" smtClean="0"/>
              <a:t>图</a:t>
            </a:r>
            <a:r>
              <a:rPr lang="en-US" altLang="zh-CN" dirty="0" smtClean="0"/>
              <a:t>_</a:t>
            </a:r>
            <a:r>
              <a:rPr lang="en-US" altLang="zh-CN" dirty="0" err="1" smtClean="0"/>
              <a:t>GenresCF</a:t>
            </a:r>
            <a:endParaRPr lang="en-US" altLang="zh-CN" dirty="0"/>
          </a:p>
        </p:txBody>
      </p:sp>
      <p:sp>
        <p:nvSpPr>
          <p:cNvPr id="4" name="Slide Number Placeholder 3">
            <a:extLst>
              <a:ext uri="{FF2B5EF4-FFF2-40B4-BE49-F238E27FC236}">
                <a16:creationId xmlns:a16="http://schemas.microsoft.com/office/drawing/2014/main" id="{B57F6776-9D5B-42E4-8541-81D26136F0ED}"/>
              </a:ext>
            </a:extLst>
          </p:cNvPr>
          <p:cNvSpPr>
            <a:spLocks noGrp="1"/>
          </p:cNvSpPr>
          <p:nvPr>
            <p:ph type="sldNum" sz="quarter" idx="12"/>
          </p:nvPr>
        </p:nvSpPr>
        <p:spPr/>
        <p:txBody>
          <a:bodyPr/>
          <a:lstStyle/>
          <a:p>
            <a:fld id="{73B850FF-6169-4056-8077-06FFA93A5366}" type="slidenum">
              <a:rPr lang="en-US" smtClean="0"/>
              <a:t>32</a:t>
            </a:fld>
            <a:endParaRPr lang="en-US"/>
          </a:p>
        </p:txBody>
      </p:sp>
      <p:pic>
        <p:nvPicPr>
          <p:cNvPr id="5" name="图片 4"/>
          <p:cNvPicPr>
            <a:picLocks noChangeAspect="1"/>
          </p:cNvPicPr>
          <p:nvPr/>
        </p:nvPicPr>
        <p:blipFill>
          <a:blip r:embed="rId2"/>
          <a:stretch>
            <a:fillRect/>
          </a:stretch>
        </p:blipFill>
        <p:spPr>
          <a:xfrm>
            <a:off x="2152650" y="1691323"/>
            <a:ext cx="6381750" cy="4339921"/>
          </a:xfrm>
          <a:prstGeom prst="rect">
            <a:avLst/>
          </a:prstGeom>
        </p:spPr>
      </p:pic>
    </p:spTree>
    <p:extLst>
      <p:ext uri="{BB962C8B-B14F-4D97-AF65-F5344CB8AC3E}">
        <p14:creationId xmlns:p14="http://schemas.microsoft.com/office/powerpoint/2010/main" val="12619469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4C0F3-1C0B-4F84-BD93-E53A752A47D6}"/>
              </a:ext>
            </a:extLst>
          </p:cNvPr>
          <p:cNvSpPr>
            <a:spLocks noGrp="1"/>
          </p:cNvSpPr>
          <p:nvPr>
            <p:ph type="title"/>
          </p:nvPr>
        </p:nvSpPr>
        <p:spPr/>
        <p:txBody>
          <a:bodyPr>
            <a:normAutofit/>
          </a:bodyPr>
          <a:lstStyle/>
          <a:p>
            <a:r>
              <a:rPr lang="zh-CN" altLang="en-US" dirty="0" smtClean="0"/>
              <a:t>模型验证总结</a:t>
            </a:r>
            <a:endParaRPr lang="en-US" dirty="0"/>
          </a:p>
        </p:txBody>
      </p:sp>
      <p:sp>
        <p:nvSpPr>
          <p:cNvPr id="3" name="Content Placeholder 2">
            <a:extLst>
              <a:ext uri="{FF2B5EF4-FFF2-40B4-BE49-F238E27FC236}">
                <a16:creationId xmlns:a16="http://schemas.microsoft.com/office/drawing/2014/main" id="{EA1E9F6A-B10A-4F05-8CAB-58DEB1336F92}"/>
              </a:ext>
            </a:extLst>
          </p:cNvPr>
          <p:cNvSpPr>
            <a:spLocks noGrp="1"/>
          </p:cNvSpPr>
          <p:nvPr>
            <p:ph idx="1"/>
          </p:nvPr>
        </p:nvSpPr>
        <p:spPr/>
        <p:txBody>
          <a:bodyPr>
            <a:normAutofit/>
          </a:bodyPr>
          <a:lstStyle/>
          <a:p>
            <a:r>
              <a:rPr lang="zh-CN" altLang="en-US" dirty="0" smtClean="0"/>
              <a:t>通过词云，和推荐电影信息分析，我们得知，我们的推荐模型性能还可以</a:t>
            </a:r>
            <a:endParaRPr lang="en-US" altLang="zh-CN" dirty="0" smtClean="0"/>
          </a:p>
          <a:p>
            <a:r>
              <a:rPr lang="zh-CN" altLang="en-US" dirty="0" smtClean="0"/>
              <a:t>通过</a:t>
            </a:r>
            <a:r>
              <a:rPr lang="en-US" altLang="zh-CN" dirty="0" smtClean="0"/>
              <a:t>P_R</a:t>
            </a:r>
            <a:r>
              <a:rPr lang="zh-CN" altLang="en-US" dirty="0" smtClean="0"/>
              <a:t>图，我们得知</a:t>
            </a:r>
            <a:r>
              <a:rPr lang="en-US" altLang="zh-CN" dirty="0" err="1" smtClean="0"/>
              <a:t>User_CF</a:t>
            </a:r>
            <a:r>
              <a:rPr lang="zh-CN" altLang="en-US" dirty="0" smtClean="0"/>
              <a:t>是相对比较稳定，整体性能高于</a:t>
            </a:r>
            <a:r>
              <a:rPr lang="en-US" altLang="zh-CN" dirty="0" err="1" smtClean="0"/>
              <a:t>GenresCF</a:t>
            </a:r>
            <a:r>
              <a:rPr lang="zh-CN" altLang="en-US" dirty="0" smtClean="0"/>
              <a:t>。但是由于</a:t>
            </a:r>
            <a:r>
              <a:rPr lang="en-US" altLang="zh-CN" dirty="0" err="1" smtClean="0"/>
              <a:t>User_CF</a:t>
            </a:r>
            <a:r>
              <a:rPr lang="zh-CN" altLang="en-US" dirty="0" smtClean="0"/>
              <a:t>所需计算资源较多，在牺牲一定的性能的情况下，我们可以考虑</a:t>
            </a:r>
            <a:r>
              <a:rPr lang="en-US" altLang="zh-CN" dirty="0" err="1" smtClean="0"/>
              <a:t>GenresCF</a:t>
            </a:r>
            <a:r>
              <a:rPr lang="en-US" altLang="zh-CN" dirty="0" smtClean="0"/>
              <a:t>.</a:t>
            </a:r>
            <a:endParaRPr lang="en-US" altLang="zh-CN" dirty="0"/>
          </a:p>
        </p:txBody>
      </p:sp>
      <p:sp>
        <p:nvSpPr>
          <p:cNvPr id="4" name="Slide Number Placeholder 3">
            <a:extLst>
              <a:ext uri="{FF2B5EF4-FFF2-40B4-BE49-F238E27FC236}">
                <a16:creationId xmlns:a16="http://schemas.microsoft.com/office/drawing/2014/main" id="{B2F318A0-C700-4B88-97A5-6FFF3552D072}"/>
              </a:ext>
            </a:extLst>
          </p:cNvPr>
          <p:cNvSpPr>
            <a:spLocks noGrp="1"/>
          </p:cNvSpPr>
          <p:nvPr>
            <p:ph type="sldNum" sz="quarter" idx="12"/>
          </p:nvPr>
        </p:nvSpPr>
        <p:spPr/>
        <p:txBody>
          <a:bodyPr/>
          <a:lstStyle/>
          <a:p>
            <a:fld id="{73B850FF-6169-4056-8077-06FFA93A5366}" type="slidenum">
              <a:rPr lang="en-US" smtClean="0"/>
              <a:pPr/>
              <a:t>33</a:t>
            </a:fld>
            <a:endParaRPr lang="en-US" dirty="0"/>
          </a:p>
        </p:txBody>
      </p:sp>
    </p:spTree>
    <p:extLst>
      <p:ext uri="{BB962C8B-B14F-4D97-AF65-F5344CB8AC3E}">
        <p14:creationId xmlns:p14="http://schemas.microsoft.com/office/powerpoint/2010/main" val="34861336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4C0F3-1C0B-4F84-BD93-E53A752A47D6}"/>
              </a:ext>
            </a:extLst>
          </p:cNvPr>
          <p:cNvSpPr>
            <a:spLocks noGrp="1"/>
          </p:cNvSpPr>
          <p:nvPr>
            <p:ph type="title"/>
          </p:nvPr>
        </p:nvSpPr>
        <p:spPr>
          <a:xfrm>
            <a:off x="931506" y="2679752"/>
            <a:ext cx="10515600" cy="1325563"/>
          </a:xfrm>
        </p:spPr>
        <p:txBody>
          <a:bodyPr>
            <a:normAutofit/>
          </a:bodyPr>
          <a:lstStyle/>
          <a:p>
            <a:pPr algn="ctr"/>
            <a:r>
              <a:rPr lang="en-US" dirty="0" smtClean="0"/>
              <a:t>Section-7 </a:t>
            </a:r>
            <a:r>
              <a:rPr lang="zh-CN" altLang="en-US" dirty="0" smtClean="0"/>
              <a:t>总结</a:t>
            </a:r>
            <a:endParaRPr lang="en-US" dirty="0"/>
          </a:p>
        </p:txBody>
      </p:sp>
      <p:sp>
        <p:nvSpPr>
          <p:cNvPr id="4" name="Slide Number Placeholder 3">
            <a:extLst>
              <a:ext uri="{FF2B5EF4-FFF2-40B4-BE49-F238E27FC236}">
                <a16:creationId xmlns:a16="http://schemas.microsoft.com/office/drawing/2014/main" id="{B2F318A0-C700-4B88-97A5-6FFF3552D072}"/>
              </a:ext>
            </a:extLst>
          </p:cNvPr>
          <p:cNvSpPr>
            <a:spLocks noGrp="1"/>
          </p:cNvSpPr>
          <p:nvPr>
            <p:ph type="sldNum" sz="quarter" idx="12"/>
          </p:nvPr>
        </p:nvSpPr>
        <p:spPr/>
        <p:txBody>
          <a:bodyPr/>
          <a:lstStyle/>
          <a:p>
            <a:fld id="{73B850FF-6169-4056-8077-06FFA93A5366}" type="slidenum">
              <a:rPr lang="en-US" smtClean="0"/>
              <a:pPr/>
              <a:t>34</a:t>
            </a:fld>
            <a:endParaRPr lang="en-US" dirty="0"/>
          </a:p>
        </p:txBody>
      </p:sp>
    </p:spTree>
    <p:extLst>
      <p:ext uri="{BB962C8B-B14F-4D97-AF65-F5344CB8AC3E}">
        <p14:creationId xmlns:p14="http://schemas.microsoft.com/office/powerpoint/2010/main" val="13405303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4C0F3-1C0B-4F84-BD93-E53A752A47D6}"/>
              </a:ext>
            </a:extLst>
          </p:cNvPr>
          <p:cNvSpPr>
            <a:spLocks noGrp="1"/>
          </p:cNvSpPr>
          <p:nvPr>
            <p:ph type="title"/>
          </p:nvPr>
        </p:nvSpPr>
        <p:spPr/>
        <p:txBody>
          <a:bodyPr>
            <a:normAutofit/>
          </a:bodyPr>
          <a:lstStyle/>
          <a:p>
            <a:r>
              <a:rPr lang="zh-CN" altLang="en-US" dirty="0" smtClean="0"/>
              <a:t>数据基础分析方面</a:t>
            </a:r>
            <a:endParaRPr lang="en-US" dirty="0"/>
          </a:p>
        </p:txBody>
      </p:sp>
      <p:sp>
        <p:nvSpPr>
          <p:cNvPr id="3" name="Content Placeholder 2">
            <a:extLst>
              <a:ext uri="{FF2B5EF4-FFF2-40B4-BE49-F238E27FC236}">
                <a16:creationId xmlns:a16="http://schemas.microsoft.com/office/drawing/2014/main" id="{EA1E9F6A-B10A-4F05-8CAB-58DEB1336F92}"/>
              </a:ext>
            </a:extLst>
          </p:cNvPr>
          <p:cNvSpPr>
            <a:spLocks noGrp="1"/>
          </p:cNvSpPr>
          <p:nvPr>
            <p:ph idx="1"/>
          </p:nvPr>
        </p:nvSpPr>
        <p:spPr/>
        <p:txBody>
          <a:bodyPr>
            <a:normAutofit/>
          </a:bodyPr>
          <a:lstStyle/>
          <a:p>
            <a:r>
              <a:rPr lang="zh-CN" altLang="en-US" dirty="0" smtClean="0"/>
              <a:t>仍然可以做很多的基础分析，例如，我们已经知道了用户在</a:t>
            </a:r>
            <a:r>
              <a:rPr lang="en-US" altLang="zh-CN" dirty="0" smtClean="0"/>
              <a:t>16-23</a:t>
            </a:r>
            <a:r>
              <a:rPr lang="zh-CN" altLang="en-US" dirty="0" smtClean="0"/>
              <a:t>点之间观影最多，我们可以可视化在这个时间段，哪些类型的电影更受欢迎。</a:t>
            </a:r>
            <a:endParaRPr lang="en-US" altLang="zh-CN" dirty="0" smtClean="0"/>
          </a:p>
          <a:p>
            <a:r>
              <a:rPr lang="zh-CN" altLang="en-US" dirty="0" smtClean="0"/>
              <a:t>我们可以尝试其他类型的算法进行聚类分析，例如</a:t>
            </a:r>
            <a:r>
              <a:rPr lang="en-US" altLang="zh-CN" dirty="0" smtClean="0"/>
              <a:t>DBSCAN</a:t>
            </a:r>
            <a:endParaRPr lang="en-US" altLang="zh-CN" dirty="0"/>
          </a:p>
        </p:txBody>
      </p:sp>
      <p:sp>
        <p:nvSpPr>
          <p:cNvPr id="4" name="Slide Number Placeholder 3">
            <a:extLst>
              <a:ext uri="{FF2B5EF4-FFF2-40B4-BE49-F238E27FC236}">
                <a16:creationId xmlns:a16="http://schemas.microsoft.com/office/drawing/2014/main" id="{B2F318A0-C700-4B88-97A5-6FFF3552D072}"/>
              </a:ext>
            </a:extLst>
          </p:cNvPr>
          <p:cNvSpPr>
            <a:spLocks noGrp="1"/>
          </p:cNvSpPr>
          <p:nvPr>
            <p:ph type="sldNum" sz="quarter" idx="12"/>
          </p:nvPr>
        </p:nvSpPr>
        <p:spPr/>
        <p:txBody>
          <a:bodyPr/>
          <a:lstStyle/>
          <a:p>
            <a:fld id="{73B850FF-6169-4056-8077-06FFA93A5366}" type="slidenum">
              <a:rPr lang="en-US" smtClean="0"/>
              <a:pPr/>
              <a:t>35</a:t>
            </a:fld>
            <a:endParaRPr lang="en-US" dirty="0"/>
          </a:p>
        </p:txBody>
      </p:sp>
    </p:spTree>
    <p:extLst>
      <p:ext uri="{BB962C8B-B14F-4D97-AF65-F5344CB8AC3E}">
        <p14:creationId xmlns:p14="http://schemas.microsoft.com/office/powerpoint/2010/main" val="32352722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4C0F3-1C0B-4F84-BD93-E53A752A47D6}"/>
              </a:ext>
            </a:extLst>
          </p:cNvPr>
          <p:cNvSpPr>
            <a:spLocks noGrp="1"/>
          </p:cNvSpPr>
          <p:nvPr>
            <p:ph type="title"/>
          </p:nvPr>
        </p:nvSpPr>
        <p:spPr/>
        <p:txBody>
          <a:bodyPr>
            <a:normAutofit/>
          </a:bodyPr>
          <a:lstStyle/>
          <a:p>
            <a:r>
              <a:rPr lang="zh-CN" altLang="en-US" dirty="0" smtClean="0"/>
              <a:t>模型方面</a:t>
            </a:r>
            <a:endParaRPr lang="en-US" dirty="0"/>
          </a:p>
        </p:txBody>
      </p:sp>
      <p:sp>
        <p:nvSpPr>
          <p:cNvPr id="3" name="Content Placeholder 2">
            <a:extLst>
              <a:ext uri="{FF2B5EF4-FFF2-40B4-BE49-F238E27FC236}">
                <a16:creationId xmlns:a16="http://schemas.microsoft.com/office/drawing/2014/main" id="{EA1E9F6A-B10A-4F05-8CAB-58DEB1336F92}"/>
              </a:ext>
            </a:extLst>
          </p:cNvPr>
          <p:cNvSpPr>
            <a:spLocks noGrp="1"/>
          </p:cNvSpPr>
          <p:nvPr>
            <p:ph idx="1"/>
          </p:nvPr>
        </p:nvSpPr>
        <p:spPr/>
        <p:txBody>
          <a:bodyPr>
            <a:normAutofit/>
          </a:bodyPr>
          <a:lstStyle/>
          <a:p>
            <a:r>
              <a:rPr lang="zh-CN" altLang="en-US" dirty="0" smtClean="0"/>
              <a:t>我们可以</a:t>
            </a:r>
            <a:r>
              <a:rPr lang="en-US" altLang="zh-CN" dirty="0" err="1" smtClean="0"/>
              <a:t>OneHot</a:t>
            </a:r>
            <a:r>
              <a:rPr lang="zh-CN" altLang="en-US" dirty="0" smtClean="0"/>
              <a:t>电影，在进行</a:t>
            </a:r>
            <a:r>
              <a:rPr lang="en-US" altLang="zh-CN" dirty="0" err="1" smtClean="0"/>
              <a:t>UserCF</a:t>
            </a:r>
            <a:r>
              <a:rPr lang="zh-CN" altLang="en-US" dirty="0" smtClean="0"/>
              <a:t>和</a:t>
            </a:r>
            <a:r>
              <a:rPr lang="en-US" altLang="zh-CN" dirty="0" err="1" smtClean="0"/>
              <a:t>MovieCF</a:t>
            </a:r>
            <a:r>
              <a:rPr lang="zh-CN" altLang="en-US" dirty="0" smtClean="0"/>
              <a:t>建模</a:t>
            </a:r>
            <a:endParaRPr lang="en-US" altLang="zh-CN" dirty="0" smtClean="0"/>
          </a:p>
          <a:p>
            <a:r>
              <a:rPr lang="zh-CN" altLang="en-US" dirty="0" smtClean="0"/>
              <a:t>我们可以引入神经网络，基于神经网络提取的用户特征，然后根据用户特征进行协同过滤分析</a:t>
            </a:r>
            <a:endParaRPr lang="en-US" altLang="zh-CN" dirty="0" smtClean="0"/>
          </a:p>
          <a:p>
            <a:r>
              <a:rPr lang="zh-CN" altLang="en-US" dirty="0" smtClean="0"/>
              <a:t>在此场景下，更适合余弦相似度，应尝试使用余弦相似度进行协同过滤。</a:t>
            </a:r>
            <a:endParaRPr lang="en-US" altLang="zh-CN" dirty="0" smtClean="0"/>
          </a:p>
          <a:p>
            <a:r>
              <a:rPr lang="zh-CN" altLang="en-US" dirty="0" smtClean="0"/>
              <a:t>应该尝试更多的评价指标，例如</a:t>
            </a:r>
            <a:r>
              <a:rPr lang="en-US" altLang="zh-CN" dirty="0" smtClean="0"/>
              <a:t>F1-score</a:t>
            </a:r>
            <a:r>
              <a:rPr lang="zh-CN" altLang="en-US" dirty="0" smtClean="0"/>
              <a:t>，覆盖率，信息熵等。</a:t>
            </a:r>
            <a:endParaRPr lang="en-US" altLang="zh-CN" dirty="0" smtClean="0"/>
          </a:p>
        </p:txBody>
      </p:sp>
      <p:sp>
        <p:nvSpPr>
          <p:cNvPr id="4" name="Slide Number Placeholder 3">
            <a:extLst>
              <a:ext uri="{FF2B5EF4-FFF2-40B4-BE49-F238E27FC236}">
                <a16:creationId xmlns:a16="http://schemas.microsoft.com/office/drawing/2014/main" id="{B2F318A0-C700-4B88-97A5-6FFF3552D072}"/>
              </a:ext>
            </a:extLst>
          </p:cNvPr>
          <p:cNvSpPr>
            <a:spLocks noGrp="1"/>
          </p:cNvSpPr>
          <p:nvPr>
            <p:ph type="sldNum" sz="quarter" idx="12"/>
          </p:nvPr>
        </p:nvSpPr>
        <p:spPr/>
        <p:txBody>
          <a:bodyPr/>
          <a:lstStyle/>
          <a:p>
            <a:fld id="{73B850FF-6169-4056-8077-06FFA93A5366}" type="slidenum">
              <a:rPr lang="en-US" smtClean="0"/>
              <a:pPr/>
              <a:t>36</a:t>
            </a:fld>
            <a:endParaRPr lang="en-US" dirty="0"/>
          </a:p>
        </p:txBody>
      </p:sp>
    </p:spTree>
    <p:extLst>
      <p:ext uri="{BB962C8B-B14F-4D97-AF65-F5344CB8AC3E}">
        <p14:creationId xmlns:p14="http://schemas.microsoft.com/office/powerpoint/2010/main" val="15400216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4C0F3-1C0B-4F84-BD93-E53A752A47D6}"/>
              </a:ext>
            </a:extLst>
          </p:cNvPr>
          <p:cNvSpPr>
            <a:spLocks noGrp="1"/>
          </p:cNvSpPr>
          <p:nvPr>
            <p:ph type="title"/>
          </p:nvPr>
        </p:nvSpPr>
        <p:spPr/>
        <p:txBody>
          <a:bodyPr>
            <a:normAutofit/>
          </a:bodyPr>
          <a:lstStyle/>
          <a:p>
            <a:r>
              <a:rPr lang="zh-CN" altLang="en-US" dirty="0" smtClean="0"/>
              <a:t>个人方面</a:t>
            </a:r>
            <a:endParaRPr lang="en-US" dirty="0"/>
          </a:p>
        </p:txBody>
      </p:sp>
      <p:sp>
        <p:nvSpPr>
          <p:cNvPr id="3" name="Content Placeholder 2">
            <a:extLst>
              <a:ext uri="{FF2B5EF4-FFF2-40B4-BE49-F238E27FC236}">
                <a16:creationId xmlns:a16="http://schemas.microsoft.com/office/drawing/2014/main" id="{EA1E9F6A-B10A-4F05-8CAB-58DEB1336F92}"/>
              </a:ext>
            </a:extLst>
          </p:cNvPr>
          <p:cNvSpPr>
            <a:spLocks noGrp="1"/>
          </p:cNvSpPr>
          <p:nvPr>
            <p:ph idx="1"/>
          </p:nvPr>
        </p:nvSpPr>
        <p:spPr/>
        <p:txBody>
          <a:bodyPr>
            <a:normAutofit/>
          </a:bodyPr>
          <a:lstStyle/>
          <a:p>
            <a:r>
              <a:rPr lang="zh-CN" altLang="en-US" dirty="0" smtClean="0"/>
              <a:t>刚刚接触推荐系统，对推荐系统有了整体上的认识，并产生了浓厚的兴趣。</a:t>
            </a:r>
            <a:endParaRPr lang="en-US" altLang="zh-CN" dirty="0" smtClean="0"/>
          </a:p>
          <a:p>
            <a:r>
              <a:rPr lang="zh-CN" altLang="en-US" dirty="0" smtClean="0"/>
              <a:t>结合实践去学习，更加夯实了自己的业务能力。</a:t>
            </a:r>
            <a:endParaRPr lang="en-US" altLang="zh-CN" dirty="0" smtClean="0"/>
          </a:p>
          <a:p>
            <a:r>
              <a:rPr lang="zh-CN" altLang="en-US" dirty="0" smtClean="0"/>
              <a:t>有了新的启发点，例如把推荐系统应用到姿态感知上。</a:t>
            </a:r>
            <a:endParaRPr lang="en-US" altLang="zh-CN" dirty="0" smtClean="0"/>
          </a:p>
        </p:txBody>
      </p:sp>
      <p:sp>
        <p:nvSpPr>
          <p:cNvPr id="4" name="Slide Number Placeholder 3">
            <a:extLst>
              <a:ext uri="{FF2B5EF4-FFF2-40B4-BE49-F238E27FC236}">
                <a16:creationId xmlns:a16="http://schemas.microsoft.com/office/drawing/2014/main" id="{B2F318A0-C700-4B88-97A5-6FFF3552D072}"/>
              </a:ext>
            </a:extLst>
          </p:cNvPr>
          <p:cNvSpPr>
            <a:spLocks noGrp="1"/>
          </p:cNvSpPr>
          <p:nvPr>
            <p:ph type="sldNum" sz="quarter" idx="12"/>
          </p:nvPr>
        </p:nvSpPr>
        <p:spPr/>
        <p:txBody>
          <a:bodyPr/>
          <a:lstStyle/>
          <a:p>
            <a:fld id="{73B850FF-6169-4056-8077-06FFA93A5366}" type="slidenum">
              <a:rPr lang="en-US" smtClean="0"/>
              <a:pPr/>
              <a:t>37</a:t>
            </a:fld>
            <a:endParaRPr lang="en-US" dirty="0"/>
          </a:p>
        </p:txBody>
      </p:sp>
    </p:spTree>
    <p:extLst>
      <p:ext uri="{BB962C8B-B14F-4D97-AF65-F5344CB8AC3E}">
        <p14:creationId xmlns:p14="http://schemas.microsoft.com/office/powerpoint/2010/main" val="30816612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4C0F3-1C0B-4F84-BD93-E53A752A47D6}"/>
              </a:ext>
            </a:extLst>
          </p:cNvPr>
          <p:cNvSpPr>
            <a:spLocks noGrp="1"/>
          </p:cNvSpPr>
          <p:nvPr>
            <p:ph type="title"/>
          </p:nvPr>
        </p:nvSpPr>
        <p:spPr>
          <a:xfrm>
            <a:off x="931506" y="2679752"/>
            <a:ext cx="10515600" cy="1325563"/>
          </a:xfrm>
        </p:spPr>
        <p:txBody>
          <a:bodyPr>
            <a:normAutofit/>
          </a:bodyPr>
          <a:lstStyle/>
          <a:p>
            <a:pPr algn="ctr"/>
            <a:r>
              <a:rPr lang="zh-CN" altLang="en-US" smtClean="0"/>
              <a:t>感谢查阅！</a:t>
            </a:r>
            <a:endParaRPr lang="en-US" dirty="0"/>
          </a:p>
        </p:txBody>
      </p:sp>
      <p:sp>
        <p:nvSpPr>
          <p:cNvPr id="4" name="Slide Number Placeholder 3">
            <a:extLst>
              <a:ext uri="{FF2B5EF4-FFF2-40B4-BE49-F238E27FC236}">
                <a16:creationId xmlns:a16="http://schemas.microsoft.com/office/drawing/2014/main" id="{B2F318A0-C700-4B88-97A5-6FFF3552D072}"/>
              </a:ext>
            </a:extLst>
          </p:cNvPr>
          <p:cNvSpPr>
            <a:spLocks noGrp="1"/>
          </p:cNvSpPr>
          <p:nvPr>
            <p:ph type="sldNum" sz="quarter" idx="12"/>
          </p:nvPr>
        </p:nvSpPr>
        <p:spPr/>
        <p:txBody>
          <a:bodyPr/>
          <a:lstStyle/>
          <a:p>
            <a:fld id="{73B850FF-6169-4056-8077-06FFA93A5366}" type="slidenum">
              <a:rPr lang="en-US" smtClean="0"/>
              <a:pPr/>
              <a:t>38</a:t>
            </a:fld>
            <a:endParaRPr lang="en-US" dirty="0"/>
          </a:p>
        </p:txBody>
      </p:sp>
    </p:spTree>
    <p:extLst>
      <p:ext uri="{BB962C8B-B14F-4D97-AF65-F5344CB8AC3E}">
        <p14:creationId xmlns:p14="http://schemas.microsoft.com/office/powerpoint/2010/main" val="8864445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9A032-3611-4E5C-8CCE-7AB8D7C0BD12}"/>
              </a:ext>
            </a:extLst>
          </p:cNvPr>
          <p:cNvSpPr>
            <a:spLocks noGrp="1"/>
          </p:cNvSpPr>
          <p:nvPr>
            <p:ph type="title"/>
          </p:nvPr>
        </p:nvSpPr>
        <p:spPr/>
        <p:txBody>
          <a:bodyPr/>
          <a:lstStyle/>
          <a:p>
            <a:r>
              <a:rPr lang="zh-CN" altLang="en-US" dirty="0" smtClean="0"/>
              <a:t>数据集</a:t>
            </a:r>
            <a:endParaRPr lang="en-US" dirty="0"/>
          </a:p>
        </p:txBody>
      </p:sp>
      <p:sp>
        <p:nvSpPr>
          <p:cNvPr id="3" name="Content Placeholder 2">
            <a:extLst>
              <a:ext uri="{FF2B5EF4-FFF2-40B4-BE49-F238E27FC236}">
                <a16:creationId xmlns:a16="http://schemas.microsoft.com/office/drawing/2014/main" id="{07D97174-73D6-48BF-9D10-7ECFD04540F3}"/>
              </a:ext>
            </a:extLst>
          </p:cNvPr>
          <p:cNvSpPr>
            <a:spLocks noGrp="1"/>
          </p:cNvSpPr>
          <p:nvPr>
            <p:ph idx="1"/>
          </p:nvPr>
        </p:nvSpPr>
        <p:spPr/>
        <p:txBody>
          <a:bodyPr>
            <a:normAutofit/>
          </a:bodyPr>
          <a:lstStyle/>
          <a:p>
            <a:r>
              <a:rPr lang="zh-CN" altLang="en-US" dirty="0" smtClean="0"/>
              <a:t>包含：</a:t>
            </a:r>
            <a:r>
              <a:rPr lang="en-US" altLang="zh-CN" dirty="0" smtClean="0"/>
              <a:t>20000263</a:t>
            </a:r>
            <a:r>
              <a:rPr lang="zh-CN" altLang="en-US" dirty="0" smtClean="0"/>
              <a:t>评分、</a:t>
            </a:r>
            <a:r>
              <a:rPr lang="en-US" altLang="zh-CN" dirty="0" smtClean="0"/>
              <a:t>465564</a:t>
            </a:r>
            <a:r>
              <a:rPr lang="zh-CN" altLang="en-US" dirty="0" smtClean="0"/>
              <a:t>标签、</a:t>
            </a:r>
            <a:r>
              <a:rPr lang="en-US" altLang="zh-CN" dirty="0" smtClean="0"/>
              <a:t>27278</a:t>
            </a:r>
            <a:r>
              <a:rPr lang="zh-CN" altLang="en-US" dirty="0" smtClean="0"/>
              <a:t>个电影</a:t>
            </a:r>
            <a:endParaRPr lang="en-US" altLang="zh-CN" dirty="0" smtClean="0"/>
          </a:p>
          <a:p>
            <a:r>
              <a:rPr lang="zh-CN" altLang="en-US" dirty="0" smtClean="0"/>
              <a:t>六个</a:t>
            </a:r>
            <a:r>
              <a:rPr lang="en-US" altLang="zh-CN" dirty="0" smtClean="0"/>
              <a:t>CSV</a:t>
            </a:r>
            <a:r>
              <a:rPr lang="zh-CN" altLang="en-US" dirty="0" smtClean="0"/>
              <a:t>文件：</a:t>
            </a:r>
            <a:endParaRPr lang="en-US" altLang="zh-CN" dirty="0" smtClean="0"/>
          </a:p>
          <a:p>
            <a:pPr lvl="1"/>
            <a:r>
              <a:rPr lang="en-US" altLang="zh-CN" dirty="0" smtClean="0"/>
              <a:t>tag.csv: </a:t>
            </a:r>
            <a:r>
              <a:rPr lang="en-US" altLang="zh-CN" dirty="0" err="1" smtClean="0"/>
              <a:t>userId</a:t>
            </a:r>
            <a:r>
              <a:rPr lang="en-US" altLang="zh-CN" dirty="0" smtClean="0"/>
              <a:t>, </a:t>
            </a:r>
            <a:r>
              <a:rPr lang="en-US" altLang="zh-CN" dirty="0" err="1" smtClean="0"/>
              <a:t>movieId</a:t>
            </a:r>
            <a:r>
              <a:rPr lang="en-US" altLang="zh-CN" dirty="0" smtClean="0"/>
              <a:t>, </a:t>
            </a:r>
            <a:r>
              <a:rPr lang="en-US" altLang="zh-CN" dirty="0" err="1" smtClean="0"/>
              <a:t>tagId</a:t>
            </a:r>
            <a:r>
              <a:rPr lang="en-US" altLang="zh-CN" dirty="0" smtClean="0"/>
              <a:t>, timestamp</a:t>
            </a:r>
          </a:p>
          <a:p>
            <a:pPr lvl="1"/>
            <a:r>
              <a:rPr lang="en-US" altLang="zh-CN" dirty="0" smtClean="0"/>
              <a:t>rating.csv: </a:t>
            </a:r>
            <a:r>
              <a:rPr lang="en-US" altLang="zh-CN" dirty="0" err="1" smtClean="0"/>
              <a:t>userId</a:t>
            </a:r>
            <a:r>
              <a:rPr lang="en-US" altLang="zh-CN" dirty="0" smtClean="0"/>
              <a:t>, </a:t>
            </a:r>
            <a:r>
              <a:rPr lang="en-US" altLang="zh-CN" dirty="0" err="1" smtClean="0"/>
              <a:t>movieId</a:t>
            </a:r>
            <a:r>
              <a:rPr lang="en-US" altLang="zh-CN" dirty="0" smtClean="0"/>
              <a:t>, rating, timestamp</a:t>
            </a:r>
          </a:p>
          <a:p>
            <a:pPr lvl="1"/>
            <a:r>
              <a:rPr lang="en-US" altLang="zh-CN" dirty="0" smtClean="0"/>
              <a:t>movie.csv: </a:t>
            </a:r>
            <a:r>
              <a:rPr lang="en-US" altLang="zh-CN" dirty="0" err="1" smtClean="0"/>
              <a:t>movieId</a:t>
            </a:r>
            <a:r>
              <a:rPr lang="en-US" altLang="zh-CN" dirty="0" smtClean="0"/>
              <a:t>, title, genres</a:t>
            </a:r>
          </a:p>
          <a:p>
            <a:pPr lvl="1"/>
            <a:r>
              <a:rPr lang="en-US" altLang="zh-CN" dirty="0" smtClean="0"/>
              <a:t>link.csv: </a:t>
            </a:r>
            <a:r>
              <a:rPr lang="en-US" altLang="zh-CN" dirty="0" err="1" smtClean="0"/>
              <a:t>movieId</a:t>
            </a:r>
            <a:r>
              <a:rPr lang="en-US" altLang="zh-CN" dirty="0" smtClean="0"/>
              <a:t>, </a:t>
            </a:r>
            <a:r>
              <a:rPr lang="en-US" altLang="zh-CN" dirty="0" err="1" smtClean="0"/>
              <a:t>imbdId</a:t>
            </a:r>
            <a:r>
              <a:rPr lang="en-US" altLang="zh-CN" dirty="0" smtClean="0"/>
              <a:t>, </a:t>
            </a:r>
            <a:r>
              <a:rPr lang="en-US" altLang="zh-CN" dirty="0" err="1" smtClean="0"/>
              <a:t>tmbdId</a:t>
            </a:r>
            <a:endParaRPr lang="en-US" altLang="zh-CN" dirty="0" smtClean="0"/>
          </a:p>
          <a:p>
            <a:pPr lvl="1"/>
            <a:r>
              <a:rPr lang="en-US" altLang="zh-CN" dirty="0" smtClean="0"/>
              <a:t>genome_scores.csv: </a:t>
            </a:r>
            <a:r>
              <a:rPr lang="en-US" altLang="zh-CN" dirty="0" err="1" smtClean="0"/>
              <a:t>movieId</a:t>
            </a:r>
            <a:r>
              <a:rPr lang="en-US" altLang="zh-CN" dirty="0" smtClean="0"/>
              <a:t>, </a:t>
            </a:r>
            <a:r>
              <a:rPr lang="en-US" altLang="zh-CN" dirty="0" err="1" smtClean="0"/>
              <a:t>tagId</a:t>
            </a:r>
            <a:r>
              <a:rPr lang="en-US" altLang="zh-CN" dirty="0" smtClean="0"/>
              <a:t>, relevance</a:t>
            </a:r>
            <a:endParaRPr lang="en-US" dirty="0" smtClean="0"/>
          </a:p>
          <a:p>
            <a:pPr lvl="1"/>
            <a:r>
              <a:rPr lang="en-US" altLang="zh-CN" dirty="0" smtClean="0"/>
              <a:t>genome_tags.csv: </a:t>
            </a:r>
            <a:r>
              <a:rPr lang="en-US" altLang="zh-CN" dirty="0" err="1" smtClean="0"/>
              <a:t>tagId</a:t>
            </a:r>
            <a:r>
              <a:rPr lang="en-US" altLang="zh-CN" dirty="0" smtClean="0"/>
              <a:t>, tag</a:t>
            </a:r>
            <a:endParaRPr lang="en-US" dirty="0"/>
          </a:p>
        </p:txBody>
      </p:sp>
      <p:sp>
        <p:nvSpPr>
          <p:cNvPr id="4" name="Slide Number Placeholder 3">
            <a:extLst>
              <a:ext uri="{FF2B5EF4-FFF2-40B4-BE49-F238E27FC236}">
                <a16:creationId xmlns:a16="http://schemas.microsoft.com/office/drawing/2014/main" id="{B57F6776-9D5B-42E4-8541-81D26136F0ED}"/>
              </a:ext>
            </a:extLst>
          </p:cNvPr>
          <p:cNvSpPr>
            <a:spLocks noGrp="1"/>
          </p:cNvSpPr>
          <p:nvPr>
            <p:ph type="sldNum" sz="quarter" idx="12"/>
          </p:nvPr>
        </p:nvSpPr>
        <p:spPr/>
        <p:txBody>
          <a:bodyPr/>
          <a:lstStyle/>
          <a:p>
            <a:fld id="{73B850FF-6169-4056-8077-06FFA93A5366}" type="slidenum">
              <a:rPr lang="en-US" smtClean="0"/>
              <a:t>4</a:t>
            </a:fld>
            <a:endParaRPr lang="en-US"/>
          </a:p>
        </p:txBody>
      </p:sp>
    </p:spTree>
    <p:extLst>
      <p:ext uri="{BB962C8B-B14F-4D97-AF65-F5344CB8AC3E}">
        <p14:creationId xmlns:p14="http://schemas.microsoft.com/office/powerpoint/2010/main" val="19394751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9A032-3611-4E5C-8CCE-7AB8D7C0BD12}"/>
              </a:ext>
            </a:extLst>
          </p:cNvPr>
          <p:cNvSpPr>
            <a:spLocks noGrp="1"/>
          </p:cNvSpPr>
          <p:nvPr>
            <p:ph type="title"/>
          </p:nvPr>
        </p:nvSpPr>
        <p:spPr/>
        <p:txBody>
          <a:bodyPr/>
          <a:lstStyle/>
          <a:p>
            <a:r>
              <a:rPr lang="zh-CN" altLang="en-US" dirty="0" smtClean="0"/>
              <a:t>项目流程</a:t>
            </a:r>
            <a:endParaRPr lang="en-US" dirty="0"/>
          </a:p>
        </p:txBody>
      </p:sp>
      <p:sp>
        <p:nvSpPr>
          <p:cNvPr id="3" name="Content Placeholder 2">
            <a:extLst>
              <a:ext uri="{FF2B5EF4-FFF2-40B4-BE49-F238E27FC236}">
                <a16:creationId xmlns:a16="http://schemas.microsoft.com/office/drawing/2014/main" id="{07D97174-73D6-48BF-9D10-7ECFD04540F3}"/>
              </a:ext>
            </a:extLst>
          </p:cNvPr>
          <p:cNvSpPr>
            <a:spLocks noGrp="1"/>
          </p:cNvSpPr>
          <p:nvPr>
            <p:ph idx="1"/>
          </p:nvPr>
        </p:nvSpPr>
        <p:spPr/>
        <p:txBody>
          <a:bodyPr>
            <a:normAutofit fontScale="92500" lnSpcReduction="20000"/>
          </a:bodyPr>
          <a:lstStyle/>
          <a:p>
            <a:r>
              <a:rPr lang="en-US" dirty="0" smtClean="0"/>
              <a:t>1. </a:t>
            </a:r>
            <a:r>
              <a:rPr lang="zh-CN" altLang="en-US" dirty="0" smtClean="0"/>
              <a:t>先进行数据处理，为后面的数据可视化，以及建模提供基础（</a:t>
            </a:r>
            <a:r>
              <a:rPr lang="en-US" altLang="zh-CN" dirty="0" err="1" smtClean="0"/>
              <a:t>DataProcess.ipynb</a:t>
            </a:r>
            <a:r>
              <a:rPr lang="zh-CN" altLang="en-US" dirty="0" smtClean="0"/>
              <a:t>）</a:t>
            </a:r>
            <a:endParaRPr lang="en-US" altLang="zh-CN" dirty="0" smtClean="0"/>
          </a:p>
          <a:p>
            <a:r>
              <a:rPr lang="en-US" dirty="0" smtClean="0"/>
              <a:t>2. </a:t>
            </a:r>
            <a:r>
              <a:rPr lang="zh-CN" altLang="en-US" dirty="0" smtClean="0"/>
              <a:t>数据可视化，对数据进行基础的分析，以及探索（</a:t>
            </a:r>
            <a:r>
              <a:rPr lang="en-US" altLang="zh-CN" dirty="0" err="1" smtClean="0"/>
              <a:t>visualizationDataset.ipynb</a:t>
            </a:r>
            <a:r>
              <a:rPr lang="zh-CN" altLang="en-US" dirty="0" smtClean="0"/>
              <a:t>）</a:t>
            </a:r>
            <a:endParaRPr lang="en-US" altLang="zh-CN" dirty="0" smtClean="0"/>
          </a:p>
          <a:p>
            <a:r>
              <a:rPr lang="en-US" dirty="0" smtClean="0"/>
              <a:t>3. </a:t>
            </a:r>
            <a:r>
              <a:rPr lang="zh-CN" altLang="en-US" dirty="0" smtClean="0"/>
              <a:t>数据拆分，对预处理好的数据进行拆分，选取需要的部分（</a:t>
            </a:r>
            <a:r>
              <a:rPr lang="en-US" altLang="zh-CN" dirty="0" err="1" smtClean="0"/>
              <a:t>recommendation.ipynb</a:t>
            </a:r>
            <a:r>
              <a:rPr lang="zh-CN" altLang="en-US" dirty="0" smtClean="0"/>
              <a:t>）</a:t>
            </a:r>
            <a:endParaRPr lang="en-US" altLang="zh-CN" dirty="0" smtClean="0"/>
          </a:p>
          <a:p>
            <a:r>
              <a:rPr lang="en-US" dirty="0" smtClean="0"/>
              <a:t>4. </a:t>
            </a:r>
            <a:r>
              <a:rPr lang="zh-CN" altLang="en-US" dirty="0" smtClean="0"/>
              <a:t>特征提取，根据协同过滤建立两种模型（</a:t>
            </a:r>
            <a:r>
              <a:rPr lang="en-US" altLang="zh-CN" dirty="0" err="1" smtClean="0"/>
              <a:t>recommendation.ipynb</a:t>
            </a:r>
            <a:r>
              <a:rPr lang="en-US" altLang="zh-CN" dirty="0" smtClean="0"/>
              <a:t> </a:t>
            </a:r>
            <a:r>
              <a:rPr lang="zh-CN" altLang="en-US" dirty="0" smtClean="0"/>
              <a:t>）</a:t>
            </a:r>
            <a:endParaRPr lang="en-US" altLang="zh-CN" dirty="0" smtClean="0"/>
          </a:p>
          <a:p>
            <a:r>
              <a:rPr lang="en-US" altLang="zh-CN" dirty="0" smtClean="0"/>
              <a:t>5. </a:t>
            </a:r>
            <a:r>
              <a:rPr lang="zh-CN" altLang="en-US" dirty="0" smtClean="0"/>
              <a:t>根据</a:t>
            </a:r>
            <a:r>
              <a:rPr lang="en-US" altLang="zh-CN" dirty="0" err="1" smtClean="0"/>
              <a:t>UserId</a:t>
            </a:r>
            <a:r>
              <a:rPr lang="zh-CN" altLang="en-US" dirty="0" smtClean="0"/>
              <a:t>生成的用户词云，人为推测模型性能</a:t>
            </a:r>
            <a:endParaRPr lang="en-US" altLang="zh-CN" dirty="0" smtClean="0"/>
          </a:p>
          <a:p>
            <a:r>
              <a:rPr lang="en-US" dirty="0"/>
              <a:t>6</a:t>
            </a:r>
            <a:r>
              <a:rPr lang="en-US" dirty="0" smtClean="0"/>
              <a:t>. </a:t>
            </a:r>
            <a:r>
              <a:rPr lang="zh-CN" altLang="en-US" dirty="0" smtClean="0"/>
              <a:t>模型评估（</a:t>
            </a:r>
            <a:r>
              <a:rPr lang="en-US" altLang="zh-CN" dirty="0" smtClean="0"/>
              <a:t>P-R</a:t>
            </a:r>
            <a:r>
              <a:rPr lang="zh-CN" altLang="en-US" dirty="0" smtClean="0"/>
              <a:t>图），</a:t>
            </a:r>
            <a:r>
              <a:rPr lang="zh-CN" altLang="en-US" dirty="0"/>
              <a:t>调参（</a:t>
            </a:r>
            <a:r>
              <a:rPr lang="en-US" altLang="zh-CN" dirty="0" err="1"/>
              <a:t>recommendation.ipynb</a:t>
            </a:r>
            <a:r>
              <a:rPr lang="en-US" altLang="zh-CN" dirty="0"/>
              <a:t> </a:t>
            </a:r>
            <a:r>
              <a:rPr lang="zh-CN" altLang="en-US" dirty="0"/>
              <a:t>）</a:t>
            </a:r>
            <a:endParaRPr lang="en-US" dirty="0" smtClean="0"/>
          </a:p>
          <a:p>
            <a:endParaRPr lang="en-US" dirty="0"/>
          </a:p>
        </p:txBody>
      </p:sp>
      <p:sp>
        <p:nvSpPr>
          <p:cNvPr id="4" name="Slide Number Placeholder 3">
            <a:extLst>
              <a:ext uri="{FF2B5EF4-FFF2-40B4-BE49-F238E27FC236}">
                <a16:creationId xmlns:a16="http://schemas.microsoft.com/office/drawing/2014/main" id="{B57F6776-9D5B-42E4-8541-81D26136F0ED}"/>
              </a:ext>
            </a:extLst>
          </p:cNvPr>
          <p:cNvSpPr>
            <a:spLocks noGrp="1"/>
          </p:cNvSpPr>
          <p:nvPr>
            <p:ph type="sldNum" sz="quarter" idx="12"/>
          </p:nvPr>
        </p:nvSpPr>
        <p:spPr/>
        <p:txBody>
          <a:bodyPr/>
          <a:lstStyle/>
          <a:p>
            <a:fld id="{73B850FF-6169-4056-8077-06FFA93A5366}" type="slidenum">
              <a:rPr lang="en-US" smtClean="0"/>
              <a:t>5</a:t>
            </a:fld>
            <a:endParaRPr lang="en-US"/>
          </a:p>
        </p:txBody>
      </p:sp>
    </p:spTree>
    <p:extLst>
      <p:ext uri="{BB962C8B-B14F-4D97-AF65-F5344CB8AC3E}">
        <p14:creationId xmlns:p14="http://schemas.microsoft.com/office/powerpoint/2010/main" val="13849026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4C0F3-1C0B-4F84-BD93-E53A752A47D6}"/>
              </a:ext>
            </a:extLst>
          </p:cNvPr>
          <p:cNvSpPr>
            <a:spLocks noGrp="1"/>
          </p:cNvSpPr>
          <p:nvPr>
            <p:ph type="title"/>
          </p:nvPr>
        </p:nvSpPr>
        <p:spPr>
          <a:xfrm>
            <a:off x="931506" y="2679752"/>
            <a:ext cx="10515600" cy="1325563"/>
          </a:xfrm>
        </p:spPr>
        <p:txBody>
          <a:bodyPr>
            <a:normAutofit/>
          </a:bodyPr>
          <a:lstStyle/>
          <a:p>
            <a:pPr algn="ctr"/>
            <a:r>
              <a:rPr lang="en-US" dirty="0" smtClean="0"/>
              <a:t>Section-2 </a:t>
            </a:r>
            <a:r>
              <a:rPr lang="zh-CN" altLang="en-US" dirty="0" smtClean="0"/>
              <a:t>数据处理</a:t>
            </a:r>
            <a:endParaRPr lang="en-US" dirty="0"/>
          </a:p>
        </p:txBody>
      </p:sp>
      <p:sp>
        <p:nvSpPr>
          <p:cNvPr id="4" name="Slide Number Placeholder 3">
            <a:extLst>
              <a:ext uri="{FF2B5EF4-FFF2-40B4-BE49-F238E27FC236}">
                <a16:creationId xmlns:a16="http://schemas.microsoft.com/office/drawing/2014/main" id="{B2F318A0-C700-4B88-97A5-6FFF3552D072}"/>
              </a:ext>
            </a:extLst>
          </p:cNvPr>
          <p:cNvSpPr>
            <a:spLocks noGrp="1"/>
          </p:cNvSpPr>
          <p:nvPr>
            <p:ph type="sldNum" sz="quarter" idx="12"/>
          </p:nvPr>
        </p:nvSpPr>
        <p:spPr/>
        <p:txBody>
          <a:bodyPr/>
          <a:lstStyle/>
          <a:p>
            <a:fld id="{73B850FF-6169-4056-8077-06FFA93A5366}" type="slidenum">
              <a:rPr lang="en-US" smtClean="0"/>
              <a:pPr/>
              <a:t>6</a:t>
            </a:fld>
            <a:endParaRPr lang="en-US" dirty="0"/>
          </a:p>
        </p:txBody>
      </p:sp>
    </p:spTree>
    <p:extLst>
      <p:ext uri="{BB962C8B-B14F-4D97-AF65-F5344CB8AC3E}">
        <p14:creationId xmlns:p14="http://schemas.microsoft.com/office/powerpoint/2010/main" val="1195589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9A032-3611-4E5C-8CCE-7AB8D7C0BD12}"/>
              </a:ext>
            </a:extLst>
          </p:cNvPr>
          <p:cNvSpPr>
            <a:spLocks noGrp="1"/>
          </p:cNvSpPr>
          <p:nvPr>
            <p:ph type="title"/>
          </p:nvPr>
        </p:nvSpPr>
        <p:spPr/>
        <p:txBody>
          <a:bodyPr/>
          <a:lstStyle/>
          <a:p>
            <a:r>
              <a:rPr lang="zh-CN" altLang="en-US" dirty="0" smtClean="0"/>
              <a:t>数据读取</a:t>
            </a:r>
            <a:endParaRPr lang="en-US" dirty="0"/>
          </a:p>
        </p:txBody>
      </p:sp>
      <p:sp>
        <p:nvSpPr>
          <p:cNvPr id="3" name="Content Placeholder 2">
            <a:extLst>
              <a:ext uri="{FF2B5EF4-FFF2-40B4-BE49-F238E27FC236}">
                <a16:creationId xmlns:a16="http://schemas.microsoft.com/office/drawing/2014/main" id="{07D97174-73D6-48BF-9D10-7ECFD04540F3}"/>
              </a:ext>
            </a:extLst>
          </p:cNvPr>
          <p:cNvSpPr>
            <a:spLocks noGrp="1"/>
          </p:cNvSpPr>
          <p:nvPr>
            <p:ph idx="1"/>
          </p:nvPr>
        </p:nvSpPr>
        <p:spPr/>
        <p:txBody>
          <a:bodyPr>
            <a:normAutofit/>
          </a:bodyPr>
          <a:lstStyle/>
          <a:p>
            <a:r>
              <a:rPr lang="zh-CN" altLang="en-US" dirty="0" smtClean="0"/>
              <a:t>读取六个</a:t>
            </a:r>
            <a:r>
              <a:rPr lang="en-US" altLang="zh-CN" dirty="0" smtClean="0"/>
              <a:t>CSV</a:t>
            </a:r>
            <a:r>
              <a:rPr lang="zh-CN" altLang="en-US" dirty="0" smtClean="0"/>
              <a:t>文件</a:t>
            </a:r>
            <a:endParaRPr lang="en-US" altLang="zh-CN" dirty="0" smtClean="0"/>
          </a:p>
          <a:p>
            <a:r>
              <a:rPr lang="zh-CN" altLang="en-US" dirty="0" smtClean="0"/>
              <a:t>其中</a:t>
            </a:r>
            <a:r>
              <a:rPr lang="en-US" altLang="zh-CN" dirty="0" smtClean="0"/>
              <a:t>link.csv</a:t>
            </a:r>
            <a:r>
              <a:rPr lang="zh-CN" altLang="en-US" dirty="0" smtClean="0"/>
              <a:t>用不到，因为我们不需要其</a:t>
            </a:r>
            <a:r>
              <a:rPr lang="en-US" altLang="zh-CN" dirty="0" smtClean="0"/>
              <a:t>movie</a:t>
            </a:r>
            <a:r>
              <a:rPr lang="zh-CN" altLang="en-US" dirty="0" smtClean="0"/>
              <a:t>网址</a:t>
            </a:r>
            <a:endParaRPr lang="en-US" altLang="zh-CN" dirty="0"/>
          </a:p>
        </p:txBody>
      </p:sp>
      <p:sp>
        <p:nvSpPr>
          <p:cNvPr id="4" name="Slide Number Placeholder 3">
            <a:extLst>
              <a:ext uri="{FF2B5EF4-FFF2-40B4-BE49-F238E27FC236}">
                <a16:creationId xmlns:a16="http://schemas.microsoft.com/office/drawing/2014/main" id="{B57F6776-9D5B-42E4-8541-81D26136F0ED}"/>
              </a:ext>
            </a:extLst>
          </p:cNvPr>
          <p:cNvSpPr>
            <a:spLocks noGrp="1"/>
          </p:cNvSpPr>
          <p:nvPr>
            <p:ph type="sldNum" sz="quarter" idx="12"/>
          </p:nvPr>
        </p:nvSpPr>
        <p:spPr/>
        <p:txBody>
          <a:bodyPr/>
          <a:lstStyle/>
          <a:p>
            <a:fld id="{73B850FF-6169-4056-8077-06FFA93A5366}" type="slidenum">
              <a:rPr lang="en-US" smtClean="0"/>
              <a:t>7</a:t>
            </a:fld>
            <a:endParaRPr lang="en-US"/>
          </a:p>
        </p:txBody>
      </p:sp>
    </p:spTree>
    <p:extLst>
      <p:ext uri="{BB962C8B-B14F-4D97-AF65-F5344CB8AC3E}">
        <p14:creationId xmlns:p14="http://schemas.microsoft.com/office/powerpoint/2010/main" val="544706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9A032-3611-4E5C-8CCE-7AB8D7C0BD12}"/>
              </a:ext>
            </a:extLst>
          </p:cNvPr>
          <p:cNvSpPr>
            <a:spLocks noGrp="1"/>
          </p:cNvSpPr>
          <p:nvPr>
            <p:ph type="title"/>
          </p:nvPr>
        </p:nvSpPr>
        <p:spPr/>
        <p:txBody>
          <a:bodyPr/>
          <a:lstStyle/>
          <a:p>
            <a:r>
              <a:rPr lang="zh-CN" altLang="en-US" dirty="0" smtClean="0"/>
              <a:t>数据连接</a:t>
            </a:r>
            <a:endParaRPr lang="en-US" dirty="0"/>
          </a:p>
        </p:txBody>
      </p:sp>
      <p:sp>
        <p:nvSpPr>
          <p:cNvPr id="3" name="Content Placeholder 2">
            <a:extLst>
              <a:ext uri="{FF2B5EF4-FFF2-40B4-BE49-F238E27FC236}">
                <a16:creationId xmlns:a16="http://schemas.microsoft.com/office/drawing/2014/main" id="{07D97174-73D6-48BF-9D10-7ECFD04540F3}"/>
              </a:ext>
            </a:extLst>
          </p:cNvPr>
          <p:cNvSpPr>
            <a:spLocks noGrp="1"/>
          </p:cNvSpPr>
          <p:nvPr>
            <p:ph idx="1"/>
          </p:nvPr>
        </p:nvSpPr>
        <p:spPr/>
        <p:txBody>
          <a:bodyPr>
            <a:normAutofit/>
          </a:bodyPr>
          <a:lstStyle/>
          <a:p>
            <a:r>
              <a:rPr lang="zh-CN" altLang="en-US" dirty="0" smtClean="0"/>
              <a:t>通过内连接，选取合适的主键，合并所有的</a:t>
            </a:r>
            <a:r>
              <a:rPr lang="en-US" altLang="zh-CN" dirty="0" smtClean="0"/>
              <a:t>CSV</a:t>
            </a:r>
            <a:r>
              <a:rPr lang="zh-CN" altLang="en-US" dirty="0" smtClean="0"/>
              <a:t>文件（除</a:t>
            </a:r>
            <a:r>
              <a:rPr lang="en-US" altLang="zh-CN" dirty="0" smtClean="0"/>
              <a:t>link.csv</a:t>
            </a:r>
            <a:r>
              <a:rPr lang="zh-CN" altLang="en-US" dirty="0" smtClean="0"/>
              <a:t>），以供后续使用</a:t>
            </a:r>
            <a:endParaRPr lang="en-US" altLang="zh-CN" dirty="0" smtClean="0"/>
          </a:p>
          <a:p>
            <a:r>
              <a:rPr lang="zh-CN" altLang="en-US" dirty="0" smtClean="0"/>
              <a:t>因为本项目目前没用到标签信息，基本只使用了</a:t>
            </a:r>
            <a:r>
              <a:rPr lang="en-US" altLang="zh-CN" dirty="0" smtClean="0"/>
              <a:t>movie</a:t>
            </a:r>
            <a:r>
              <a:rPr lang="zh-CN" altLang="en-US" dirty="0" smtClean="0"/>
              <a:t>和</a:t>
            </a:r>
            <a:r>
              <a:rPr lang="en-US" altLang="zh-CN" dirty="0" smtClean="0"/>
              <a:t>rating</a:t>
            </a:r>
            <a:r>
              <a:rPr lang="zh-CN" altLang="en-US" dirty="0" smtClean="0"/>
              <a:t>两个文件的合并</a:t>
            </a:r>
            <a:endParaRPr lang="en-US" altLang="zh-CN" dirty="0"/>
          </a:p>
        </p:txBody>
      </p:sp>
      <p:sp>
        <p:nvSpPr>
          <p:cNvPr id="4" name="Slide Number Placeholder 3">
            <a:extLst>
              <a:ext uri="{FF2B5EF4-FFF2-40B4-BE49-F238E27FC236}">
                <a16:creationId xmlns:a16="http://schemas.microsoft.com/office/drawing/2014/main" id="{B57F6776-9D5B-42E4-8541-81D26136F0ED}"/>
              </a:ext>
            </a:extLst>
          </p:cNvPr>
          <p:cNvSpPr>
            <a:spLocks noGrp="1"/>
          </p:cNvSpPr>
          <p:nvPr>
            <p:ph type="sldNum" sz="quarter" idx="12"/>
          </p:nvPr>
        </p:nvSpPr>
        <p:spPr/>
        <p:txBody>
          <a:bodyPr/>
          <a:lstStyle/>
          <a:p>
            <a:fld id="{73B850FF-6169-4056-8077-06FFA93A5366}" type="slidenum">
              <a:rPr lang="en-US" smtClean="0"/>
              <a:t>8</a:t>
            </a:fld>
            <a:endParaRPr lang="en-US"/>
          </a:p>
        </p:txBody>
      </p:sp>
    </p:spTree>
    <p:extLst>
      <p:ext uri="{BB962C8B-B14F-4D97-AF65-F5344CB8AC3E}">
        <p14:creationId xmlns:p14="http://schemas.microsoft.com/office/powerpoint/2010/main" val="2490006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9A032-3611-4E5C-8CCE-7AB8D7C0BD12}"/>
              </a:ext>
            </a:extLst>
          </p:cNvPr>
          <p:cNvSpPr>
            <a:spLocks noGrp="1"/>
          </p:cNvSpPr>
          <p:nvPr>
            <p:ph type="title"/>
          </p:nvPr>
        </p:nvSpPr>
        <p:spPr/>
        <p:txBody>
          <a:bodyPr/>
          <a:lstStyle/>
          <a:p>
            <a:r>
              <a:rPr lang="zh-CN" altLang="en-US" dirty="0" smtClean="0"/>
              <a:t>数据清洗</a:t>
            </a:r>
            <a:endParaRPr lang="en-US" dirty="0"/>
          </a:p>
        </p:txBody>
      </p:sp>
      <p:sp>
        <p:nvSpPr>
          <p:cNvPr id="3" name="Content Placeholder 2">
            <a:extLst>
              <a:ext uri="{FF2B5EF4-FFF2-40B4-BE49-F238E27FC236}">
                <a16:creationId xmlns:a16="http://schemas.microsoft.com/office/drawing/2014/main" id="{07D97174-73D6-48BF-9D10-7ECFD04540F3}"/>
              </a:ext>
            </a:extLst>
          </p:cNvPr>
          <p:cNvSpPr>
            <a:spLocks noGrp="1"/>
          </p:cNvSpPr>
          <p:nvPr>
            <p:ph idx="1"/>
          </p:nvPr>
        </p:nvSpPr>
        <p:spPr/>
        <p:txBody>
          <a:bodyPr>
            <a:normAutofit/>
          </a:bodyPr>
          <a:lstStyle/>
          <a:p>
            <a:r>
              <a:rPr lang="zh-CN" altLang="en-US" dirty="0" smtClean="0"/>
              <a:t>数据中不存在空值</a:t>
            </a:r>
            <a:endParaRPr lang="en-US" altLang="zh-CN" dirty="0" smtClean="0"/>
          </a:p>
          <a:p>
            <a:r>
              <a:rPr lang="zh-CN" altLang="en-US" dirty="0" smtClean="0"/>
              <a:t>因为对数据整体利用与离群值无关，并未对离群值进行处理</a:t>
            </a:r>
            <a:endParaRPr lang="en-US" altLang="zh-CN" dirty="0" smtClean="0"/>
          </a:p>
        </p:txBody>
      </p:sp>
      <p:sp>
        <p:nvSpPr>
          <p:cNvPr id="4" name="Slide Number Placeholder 3">
            <a:extLst>
              <a:ext uri="{FF2B5EF4-FFF2-40B4-BE49-F238E27FC236}">
                <a16:creationId xmlns:a16="http://schemas.microsoft.com/office/drawing/2014/main" id="{B57F6776-9D5B-42E4-8541-81D26136F0ED}"/>
              </a:ext>
            </a:extLst>
          </p:cNvPr>
          <p:cNvSpPr>
            <a:spLocks noGrp="1"/>
          </p:cNvSpPr>
          <p:nvPr>
            <p:ph type="sldNum" sz="quarter" idx="12"/>
          </p:nvPr>
        </p:nvSpPr>
        <p:spPr/>
        <p:txBody>
          <a:bodyPr/>
          <a:lstStyle/>
          <a:p>
            <a:fld id="{73B850FF-6169-4056-8077-06FFA93A5366}" type="slidenum">
              <a:rPr lang="en-US" smtClean="0"/>
              <a:t>9</a:t>
            </a:fld>
            <a:endParaRPr lang="en-US"/>
          </a:p>
        </p:txBody>
      </p:sp>
    </p:spTree>
    <p:extLst>
      <p:ext uri="{BB962C8B-B14F-4D97-AF65-F5344CB8AC3E}">
        <p14:creationId xmlns:p14="http://schemas.microsoft.com/office/powerpoint/2010/main" val="2151200741"/>
      </p:ext>
    </p:extLst>
  </p:cSld>
  <p:clrMapOvr>
    <a:masterClrMapping/>
  </p:clrMapOvr>
</p:sld>
</file>

<file path=ppt/theme/theme1.xml><?xml version="1.0" encoding="utf-8"?>
<a:theme xmlns:a="http://schemas.openxmlformats.org/drawingml/2006/main" name="BlockprintVTI">
  <a:themeElements>
    <a:clrScheme name="Custom 69">
      <a:dk1>
        <a:sysClr val="windowText" lastClr="000000"/>
      </a:dk1>
      <a:lt1>
        <a:sysClr val="window" lastClr="FFFFFF"/>
      </a:lt1>
      <a:dk2>
        <a:srgbClr val="44131A"/>
      </a:dk2>
      <a:lt2>
        <a:srgbClr val="F2ECEA"/>
      </a:lt2>
      <a:accent1>
        <a:srgbClr val="A62C52"/>
      </a:accent1>
      <a:accent2>
        <a:srgbClr val="A7928D"/>
      </a:accent2>
      <a:accent3>
        <a:srgbClr val="307C71"/>
      </a:accent3>
      <a:accent4>
        <a:srgbClr val="41575D"/>
      </a:accent4>
      <a:accent5>
        <a:srgbClr val="8FA3A3"/>
      </a:accent5>
      <a:accent6>
        <a:srgbClr val="CA8370"/>
      </a:accent6>
      <a:hlink>
        <a:srgbClr val="D13D6E"/>
      </a:hlink>
      <a:folHlink>
        <a:srgbClr val="6C9D92"/>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2865</TotalTime>
  <Words>1206</Words>
  <Application>Microsoft Office PowerPoint</Application>
  <PresentationFormat>宽屏</PresentationFormat>
  <Paragraphs>141</Paragraphs>
  <Slides>38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38</vt:i4>
      </vt:variant>
    </vt:vector>
  </HeadingPairs>
  <TitlesOfParts>
    <vt:vector size="43" baseType="lpstr">
      <vt:lpstr>Avenir Next LT Pro</vt:lpstr>
      <vt:lpstr>AvenirNext LT Pro Medium</vt:lpstr>
      <vt:lpstr>Arial</vt:lpstr>
      <vt:lpstr>Calibri</vt:lpstr>
      <vt:lpstr>BlockprintVTI</vt:lpstr>
      <vt:lpstr>电影推荐系统 </vt:lpstr>
      <vt:lpstr>目录</vt:lpstr>
      <vt:lpstr>Section-1 概述</vt:lpstr>
      <vt:lpstr>数据集</vt:lpstr>
      <vt:lpstr>项目流程</vt:lpstr>
      <vt:lpstr>Section-2 数据处理</vt:lpstr>
      <vt:lpstr>数据读取</vt:lpstr>
      <vt:lpstr>数据连接</vt:lpstr>
      <vt:lpstr>数据清洗</vt:lpstr>
      <vt:lpstr>数据编码</vt:lpstr>
      <vt:lpstr>数据采样</vt:lpstr>
      <vt:lpstr>Section-3 分析及可视化</vt:lpstr>
      <vt:lpstr>相关性分析</vt:lpstr>
      <vt:lpstr>每月观影数</vt:lpstr>
      <vt:lpstr>每月观影数</vt:lpstr>
      <vt:lpstr>每日观影数</vt:lpstr>
      <vt:lpstr>每小时观影数</vt:lpstr>
      <vt:lpstr>每Genre观影数</vt:lpstr>
      <vt:lpstr>观影数总结</vt:lpstr>
      <vt:lpstr>探索——Kmeans</vt:lpstr>
      <vt:lpstr>Section-4 数据拆分</vt:lpstr>
      <vt:lpstr>样本筛选</vt:lpstr>
      <vt:lpstr>维度筛选</vt:lpstr>
      <vt:lpstr>训练集-测试集-划分</vt:lpstr>
      <vt:lpstr>Section-5 建模</vt:lpstr>
      <vt:lpstr>建模思路</vt:lpstr>
      <vt:lpstr>UserCF模型</vt:lpstr>
      <vt:lpstr>GenresCF模型</vt:lpstr>
      <vt:lpstr>Section-6 模型验证</vt:lpstr>
      <vt:lpstr>词语-推荐验证</vt:lpstr>
      <vt:lpstr>P-R图_UserCF</vt:lpstr>
      <vt:lpstr>P-R图_GenresCF</vt:lpstr>
      <vt:lpstr>模型验证总结</vt:lpstr>
      <vt:lpstr>Section-7 总结</vt:lpstr>
      <vt:lpstr>数据基础分析方面</vt:lpstr>
      <vt:lpstr>模型方面</vt:lpstr>
      <vt:lpstr>个人方面</vt:lpstr>
      <vt:lpstr>感谢查阅！</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Studies of different approaches and strategies for Cross-Domain Weakly Supervised Object Detection</dc:title>
  <dc:creator>Stefano Tata</dc:creator>
  <cp:lastModifiedBy>拾夕</cp:lastModifiedBy>
  <cp:revision>108</cp:revision>
  <dcterms:created xsi:type="dcterms:W3CDTF">2021-02-15T10:48:29Z</dcterms:created>
  <dcterms:modified xsi:type="dcterms:W3CDTF">2021-08-02T21:37:47Z</dcterms:modified>
</cp:coreProperties>
</file>