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5"/>
  </p:notesMasterIdLst>
  <p:sldIdLst>
    <p:sldId id="256" r:id="rId2"/>
    <p:sldId id="289" r:id="rId3"/>
    <p:sldId id="272" r:id="rId4"/>
  </p:sldIdLst>
  <p:sldSz cx="9144000" cy="5143500" type="screen16x9"/>
  <p:notesSz cx="6858000" cy="9144000"/>
  <p:embeddedFontLst>
    <p:embeddedFont>
      <p:font typeface="나눔고딕" panose="020B0600000101010101" charset="-127"/>
      <p:regular r:id="rId6"/>
      <p:bold r:id="rId7"/>
    </p:embeddedFont>
    <p:embeddedFont>
      <p:font typeface="나눔고딕 ExtraBold" panose="020B0600000101010101" charset="-127"/>
      <p:bold r:id="rId8"/>
    </p:embeddedFont>
    <p:embeddedFont>
      <p:font typeface="나눔스퀘어라운드 ExtraBold" panose="020B0600000101010101" charset="-127"/>
      <p:bold r:id="rId9"/>
    </p:embeddedFont>
    <p:embeddedFont>
      <p:font typeface="Encode Sans Semi Condensed Light" panose="020B0600000101010101" charset="0"/>
      <p:regular r:id="rId10"/>
      <p:bold r:id="rId11"/>
    </p:embeddedFont>
    <p:embeddedFont>
      <p:font typeface="Encode Sans Semi Condensed SemiBold" panose="00000706000000000000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황 정식" initials="황정" lastIdx="1" clrIdx="0">
    <p:extLst>
      <p:ext uri="{19B8F6BF-5375-455C-9EA6-DF929625EA0E}">
        <p15:presenceInfo xmlns:p15="http://schemas.microsoft.com/office/powerpoint/2012/main" userId="황 정식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9900"/>
    <a:srgbClr val="003399"/>
    <a:srgbClr val="0066FF"/>
    <a:srgbClr val="3333FF"/>
    <a:srgbClr val="6699FF"/>
    <a:srgbClr val="6666FF"/>
    <a:srgbClr val="0099FF"/>
    <a:srgbClr val="99CCFF"/>
    <a:srgbClr val="6DB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733CE0-5CC8-49EC-A5A2-AC90B53F43E9}">
  <a:tblStyle styleId="{21733CE0-5CC8-49EC-A5A2-AC90B53F43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8" autoAdjust="0"/>
    <p:restoredTop sz="84021" autoAdjust="0"/>
  </p:normalViewPr>
  <p:slideViewPr>
    <p:cSldViewPr snapToGrid="0">
      <p:cViewPr varScale="1">
        <p:scale>
          <a:sx n="144" d="100"/>
          <a:sy n="144" d="100"/>
        </p:scale>
        <p:origin x="966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843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0800000">
            <a:off x="6904227" y="249339"/>
            <a:ext cx="2034302" cy="2271600"/>
            <a:chOff x="208025" y="2621275"/>
            <a:chExt cx="2034302" cy="2271600"/>
          </a:xfrm>
        </p:grpSpPr>
        <p:sp>
          <p:nvSpPr>
            <p:cNvPr id="11" name="Google Shape;11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208025" y="2621275"/>
            <a:ext cx="2034302" cy="2271600"/>
            <a:chOff x="208025" y="2621275"/>
            <a:chExt cx="2034302" cy="2271600"/>
          </a:xfrm>
        </p:grpSpPr>
        <p:sp>
          <p:nvSpPr>
            <p:cNvPr id="14" name="Google Shape;14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10800000" flipH="1">
            <a:off x="624300" y="1092075"/>
            <a:ext cx="7895400" cy="29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288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0" y="277661"/>
            <a:ext cx="7817376" cy="1293452"/>
            <a:chOff x="0" y="277661"/>
            <a:chExt cx="7817376" cy="1293452"/>
          </a:xfrm>
        </p:grpSpPr>
        <p:sp>
          <p:nvSpPr>
            <p:cNvPr id="39" name="Google Shape;39;p5"/>
            <p:cNvSpPr/>
            <p:nvPr/>
          </p:nvSpPr>
          <p:spPr>
            <a:xfrm rot="-5400000" flipH="1">
              <a:off x="112050" y="481364"/>
              <a:ext cx="9777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10800000">
              <a:off x="278209" y="1169850"/>
              <a:ext cx="927900" cy="2979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" name="Google Shape;41;p5"/>
            <p:cNvGrpSpPr/>
            <p:nvPr/>
          </p:nvGrpSpPr>
          <p:grpSpPr>
            <a:xfrm>
              <a:off x="284659" y="277661"/>
              <a:ext cx="7532717" cy="895903"/>
              <a:chOff x="0" y="266575"/>
              <a:chExt cx="6046490" cy="1687200"/>
            </a:xfrm>
          </p:grpSpPr>
          <p:sp>
            <p:nvSpPr>
              <p:cNvPr id="42" name="Google Shape;42;p5"/>
              <p:cNvSpPr/>
              <p:nvPr/>
            </p:nvSpPr>
            <p:spPr>
              <a:xfrm rot="10800000" flipH="1">
                <a:off x="0" y="266575"/>
                <a:ext cx="5867700" cy="16872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 rot="10800000">
                <a:off x="5864390" y="266658"/>
                <a:ext cx="182100" cy="1684500"/>
              </a:xfrm>
              <a:prstGeom prst="triangle">
                <a:avLst>
                  <a:gd name="adj" fmla="val 10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" name="Google Shape;44;p5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45" name="Google Shape;45;p5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48" name="Google Shape;48;p5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220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/>
          <p:nvPr/>
        </p:nvSpPr>
        <p:spPr>
          <a:xfrm rot="-5400000" flipH="1">
            <a:off x="112050" y="481364"/>
            <a:ext cx="977700" cy="1201800"/>
          </a:xfrm>
          <a:prstGeom prst="parallelogram">
            <a:avLst>
              <a:gd name="adj" fmla="val 10943"/>
            </a:avLst>
          </a:prstGeom>
          <a:gradFill>
            <a:gsLst>
              <a:gs pos="0">
                <a:schemeClr val="accent1"/>
              </a:gs>
              <a:gs pos="2900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"/>
          <p:cNvSpPr/>
          <p:nvPr/>
        </p:nvSpPr>
        <p:spPr>
          <a:xfrm rot="10800000">
            <a:off x="278209" y="1169850"/>
            <a:ext cx="927900" cy="2979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accent2"/>
              </a:gs>
            </a:gsLst>
            <a:lin ang="59999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8"/>
          <p:cNvGrpSpPr/>
          <p:nvPr/>
        </p:nvGrpSpPr>
        <p:grpSpPr>
          <a:xfrm>
            <a:off x="284659" y="277661"/>
            <a:ext cx="7532717" cy="895903"/>
            <a:chOff x="0" y="266575"/>
            <a:chExt cx="6046490" cy="1687200"/>
          </a:xfrm>
        </p:grpSpPr>
        <p:sp>
          <p:nvSpPr>
            <p:cNvPr id="90" name="Google Shape;90;p8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rot="10800000">
              <a:off x="5864390" y="266658"/>
              <a:ext cx="1821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8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93" name="Google Shape;93;p8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8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96" name="Google Shape;96;p8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8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8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804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0125" y="1553800"/>
            <a:ext cx="69153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ctrTitle"/>
          </p:nvPr>
        </p:nvSpPr>
        <p:spPr>
          <a:xfrm>
            <a:off x="87405" y="0"/>
            <a:ext cx="8639735" cy="105144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1">
                    <a:lumMod val="40000"/>
                    <a:lumOff val="60000"/>
                  </a:schemeClr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Kevin</a:t>
            </a:r>
            <a:r>
              <a:rPr lang="ko-KR" altLang="en-US" sz="3200">
                <a:solidFill>
                  <a:schemeClr val="accent1">
                    <a:lumMod val="40000"/>
                    <a:lumOff val="60000"/>
                  </a:schemeClr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의 알기 쉬운 </a:t>
            </a:r>
            <a:endParaRPr sz="3200">
              <a:solidFill>
                <a:schemeClr val="accent1">
                  <a:lumMod val="40000"/>
                  <a:lumOff val="60000"/>
                </a:schemeClr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4" name="Google Shape;126;p11">
            <a:extLst>
              <a:ext uri="{FF2B5EF4-FFF2-40B4-BE49-F238E27FC236}">
                <a16:creationId xmlns:a16="http://schemas.microsoft.com/office/drawing/2014/main" id="{7014F73D-F994-4842-AC03-FB3329414776}"/>
              </a:ext>
            </a:extLst>
          </p:cNvPr>
          <p:cNvSpPr txBox="1">
            <a:spLocks/>
          </p:cNvSpPr>
          <p:nvPr/>
        </p:nvSpPr>
        <p:spPr>
          <a:xfrm>
            <a:off x="2393157" y="4092060"/>
            <a:ext cx="6750843" cy="105144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algn="l"/>
            <a:r>
              <a:rPr lang="en-US" sz="3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나눔스퀘어라운드 ExtraBold" panose="020B0600000101010101" charset="-127"/>
                <a:ea typeface="나눔스퀘어라운드 ExtraBold" panose="020B0600000101010101" charset="-127"/>
              </a:rPr>
              <a:t>Spring Reactive Web Applications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15B79C-E878-4CB4-AA38-2CA58A694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268" y="114341"/>
            <a:ext cx="2919413" cy="888335"/>
          </a:xfrm>
          <a:prstGeom prst="rect">
            <a:avLst/>
          </a:prstGeom>
        </p:spPr>
      </p:pic>
      <p:pic>
        <p:nvPicPr>
          <p:cNvPr id="11" name="그림 10" descr="실내, 앉아있는, 컴퓨터, 작은이(가) 표시된 사진&#10;&#10;자동 생성된 설명">
            <a:extLst>
              <a:ext uri="{FF2B5EF4-FFF2-40B4-BE49-F238E27FC236}">
                <a16:creationId xmlns:a16="http://schemas.microsoft.com/office/drawing/2014/main" id="{41CBB6E7-9A32-4310-B735-13A43B1EB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62840"/>
            <a:ext cx="578857" cy="580660"/>
          </a:xfrm>
          <a:prstGeom prst="rect">
            <a:avLst/>
          </a:prstGeom>
        </p:spPr>
      </p:pic>
      <p:sp>
        <p:nvSpPr>
          <p:cNvPr id="2" name="Google Shape;126;p11">
            <a:extLst>
              <a:ext uri="{FF2B5EF4-FFF2-40B4-BE49-F238E27FC236}">
                <a16:creationId xmlns:a16="http://schemas.microsoft.com/office/drawing/2014/main" id="{B154FAC8-F82E-49B1-8799-6998C9411213}"/>
              </a:ext>
            </a:extLst>
          </p:cNvPr>
          <p:cNvSpPr txBox="1">
            <a:spLocks/>
          </p:cNvSpPr>
          <p:nvPr/>
        </p:nvSpPr>
        <p:spPr>
          <a:xfrm>
            <a:off x="665629" y="1117017"/>
            <a:ext cx="7853083" cy="2866047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r>
              <a:rPr lang="en-US" altLang="ko-KR" sz="4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Project Reactor </a:t>
            </a:r>
            <a:r>
              <a:rPr lang="ko-KR" altLang="en-US" sz="4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개요  </a:t>
            </a:r>
            <a:endParaRPr lang="en-US" altLang="ko-KR" sz="44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03695" y="277650"/>
            <a:ext cx="722164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리액터</a:t>
            </a: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(Reactor)</a:t>
            </a:r>
            <a:r>
              <a:rPr lang="ko-KR" altLang="en-US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란</a:t>
            </a: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sz="24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Google Shape;168;p16">
            <a:extLst>
              <a:ext uri="{FF2B5EF4-FFF2-40B4-BE49-F238E27FC236}">
                <a16:creationId xmlns:a16="http://schemas.microsoft.com/office/drawing/2014/main" id="{5C13A6F9-6C8E-40A8-907B-B623652C0971}"/>
              </a:ext>
            </a:extLst>
          </p:cNvPr>
          <p:cNvSpPr txBox="1">
            <a:spLocks/>
          </p:cNvSpPr>
          <p:nvPr/>
        </p:nvSpPr>
        <p:spPr>
          <a:xfrm>
            <a:off x="1206100" y="1523863"/>
            <a:ext cx="70269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ko-KR" altLang="en-US" sz="2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리액티브 프로그래밍을 위한 리액티브 라이브러리이다</a:t>
            </a:r>
            <a:r>
              <a:rPr lang="en-US" altLang="ko-KR" sz="2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2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Google Shape;168;p16">
            <a:extLst>
              <a:ext uri="{FF2B5EF4-FFF2-40B4-BE49-F238E27FC236}">
                <a16:creationId xmlns:a16="http://schemas.microsoft.com/office/drawing/2014/main" id="{4232D891-6E6E-47F2-8D85-F59AD6B8B8C7}"/>
              </a:ext>
            </a:extLst>
          </p:cNvPr>
          <p:cNvSpPr txBox="1">
            <a:spLocks/>
          </p:cNvSpPr>
          <p:nvPr/>
        </p:nvSpPr>
        <p:spPr>
          <a:xfrm>
            <a:off x="1206100" y="2172287"/>
            <a:ext cx="70269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2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Reactive Streams </a:t>
            </a:r>
            <a:r>
              <a:rPr lang="ko-KR" altLang="en-US" sz="2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스</a:t>
            </a:r>
            <a:r>
              <a:rPr lang="ko-KR" altLang="en-US" sz="2000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펙</a:t>
            </a:r>
            <a:r>
              <a:rPr lang="ko-KR" altLang="en-US" sz="2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을 구현한 구현체 중 하나이다</a:t>
            </a:r>
            <a:r>
              <a:rPr lang="en-US" altLang="ko-KR" sz="2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2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" name="Google Shape;168;p16">
            <a:extLst>
              <a:ext uri="{FF2B5EF4-FFF2-40B4-BE49-F238E27FC236}">
                <a16:creationId xmlns:a16="http://schemas.microsoft.com/office/drawing/2014/main" id="{39AC2179-3ACB-4D51-A352-DC500A794DC1}"/>
              </a:ext>
            </a:extLst>
          </p:cNvPr>
          <p:cNvSpPr txBox="1">
            <a:spLocks/>
          </p:cNvSpPr>
          <p:nvPr/>
        </p:nvSpPr>
        <p:spPr>
          <a:xfrm>
            <a:off x="1206100" y="2832236"/>
            <a:ext cx="7026900" cy="132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2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Spring </a:t>
            </a:r>
            <a:r>
              <a:rPr lang="ko-KR" altLang="en-US" sz="2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에코 시스템에서 </a:t>
            </a:r>
            <a:r>
              <a:rPr lang="en-US" altLang="ko-KR" sz="2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Reactive Stack</a:t>
            </a:r>
            <a:r>
              <a:rPr lang="ko-KR" altLang="en-US" sz="2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기반이 되</a:t>
            </a:r>
            <a:r>
              <a:rPr lang="ko-KR" altLang="en-US" sz="2000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며</a:t>
            </a:r>
            <a:r>
              <a:rPr lang="ko-KR" altLang="en-US" sz="2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Spring WebFlux </a:t>
            </a:r>
            <a:r>
              <a:rPr lang="ko-KR" altLang="en-US" sz="2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프레임워크에 </a:t>
            </a:r>
            <a:r>
              <a:rPr lang="ko-KR" altLang="en-US" sz="2000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포함</a:t>
            </a:r>
            <a:r>
              <a:rPr lang="ko-KR" altLang="en-US" sz="2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 되어 있다</a:t>
            </a:r>
            <a:r>
              <a:rPr lang="en-US" altLang="ko-KR" sz="2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2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592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167;p16">
            <a:extLst>
              <a:ext uri="{FF2B5EF4-FFF2-40B4-BE49-F238E27FC236}">
                <a16:creationId xmlns:a16="http://schemas.microsoft.com/office/drawing/2014/main" id="{B2EBB1B7-B1EB-4221-805C-D37E52189F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277813"/>
            <a:ext cx="6840538" cy="8953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나눔고딕 ExtraBold" panose="020B0600000101010101" charset="-127"/>
                <a:ea typeface="나눔고딕 ExtraBold" panose="020B0600000101010101" charset="-127"/>
              </a:rPr>
              <a:t>Reactor</a:t>
            </a:r>
            <a:r>
              <a:rPr lang="ko-KR" altLang="en-US" sz="2400" b="1">
                <a:latin typeface="나눔고딕 ExtraBold" panose="020B0600000101010101" charset="-127"/>
                <a:ea typeface="나눔고딕 ExtraBold" panose="020B0600000101010101" charset="-127"/>
              </a:rPr>
              <a:t> 특징</a:t>
            </a:r>
            <a:endParaRPr sz="2400" b="1"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2EE1E3-C63D-4E30-B2B5-86000467B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275969"/>
            <a:ext cx="6070600" cy="358971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646745F-B517-46B9-B8F3-49994EFEF674}"/>
              </a:ext>
            </a:extLst>
          </p:cNvPr>
          <p:cNvSpPr txBox="1"/>
          <p:nvPr/>
        </p:nvSpPr>
        <p:spPr>
          <a:xfrm>
            <a:off x="1382404" y="4883606"/>
            <a:ext cx="6059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000">
                <a:latin typeface="나눔고딕" panose="020D0604000000000000" pitchFamily="50" charset="-127"/>
                <a:ea typeface="나눔고딕" panose="020D0604000000000000" pitchFamily="50" charset="-127"/>
              </a:rPr>
              <a:t>참고 사이트</a:t>
            </a:r>
            <a:r>
              <a:rPr lang="en-US" altLang="ko-KR" sz="1000">
                <a:latin typeface="나눔고딕" panose="020D0604000000000000" pitchFamily="50" charset="-127"/>
                <a:ea typeface="나눔고딕" panose="020D0604000000000000" pitchFamily="50" charset="-127"/>
              </a:rPr>
              <a:t>: https://projectreactor.io]</a:t>
            </a:r>
            <a:endParaRPr lang="ko-KR" altLang="en-US" sz="1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479C39-62FA-44B8-94FC-33CCED0064DA}"/>
              </a:ext>
            </a:extLst>
          </p:cNvPr>
          <p:cNvSpPr/>
          <p:nvPr/>
        </p:nvSpPr>
        <p:spPr>
          <a:xfrm>
            <a:off x="5632450" y="1733550"/>
            <a:ext cx="1035050" cy="2476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C45004F-BB92-4360-9AB3-81A877E8EE6D}"/>
              </a:ext>
            </a:extLst>
          </p:cNvPr>
          <p:cNvSpPr/>
          <p:nvPr/>
        </p:nvSpPr>
        <p:spPr>
          <a:xfrm>
            <a:off x="4089400" y="1981200"/>
            <a:ext cx="812800" cy="2476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09BE61-3D56-4CDD-8F83-F780D0050E69}"/>
              </a:ext>
            </a:extLst>
          </p:cNvPr>
          <p:cNvSpPr/>
          <p:nvPr/>
        </p:nvSpPr>
        <p:spPr>
          <a:xfrm>
            <a:off x="2324100" y="3663949"/>
            <a:ext cx="654050" cy="2035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B046311-7FC2-4E94-BD8B-764F4DE6A3DD}"/>
              </a:ext>
            </a:extLst>
          </p:cNvPr>
          <p:cNvSpPr/>
          <p:nvPr/>
        </p:nvSpPr>
        <p:spPr>
          <a:xfrm>
            <a:off x="5721350" y="3460368"/>
            <a:ext cx="1250950" cy="2476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72253E-F13F-4746-9EBE-B300C1B4CC68}"/>
              </a:ext>
            </a:extLst>
          </p:cNvPr>
          <p:cNvSpPr/>
          <p:nvPr/>
        </p:nvSpPr>
        <p:spPr>
          <a:xfrm>
            <a:off x="1997074" y="4112037"/>
            <a:ext cx="1108075" cy="1361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9896B92-FE7F-4A63-94E7-D159AF777215}"/>
              </a:ext>
            </a:extLst>
          </p:cNvPr>
          <p:cNvSpPr/>
          <p:nvPr/>
        </p:nvSpPr>
        <p:spPr>
          <a:xfrm>
            <a:off x="4495801" y="3854830"/>
            <a:ext cx="501650" cy="1329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0D7AC8A-D443-4725-9D8D-D37FB0CCD8F8}"/>
              </a:ext>
            </a:extLst>
          </p:cNvPr>
          <p:cNvSpPr/>
          <p:nvPr/>
        </p:nvSpPr>
        <p:spPr>
          <a:xfrm>
            <a:off x="3702844" y="3979067"/>
            <a:ext cx="570706" cy="1329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5C7C02A-78CD-4C62-B1F4-E7CA3D96CC47}"/>
              </a:ext>
            </a:extLst>
          </p:cNvPr>
          <p:cNvSpPr/>
          <p:nvPr/>
        </p:nvSpPr>
        <p:spPr>
          <a:xfrm>
            <a:off x="5613400" y="3699254"/>
            <a:ext cx="1676400" cy="1682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16D5E56-96C8-4C7E-9C40-2EA55865EA1E}"/>
              </a:ext>
            </a:extLst>
          </p:cNvPr>
          <p:cNvSpPr/>
          <p:nvPr/>
        </p:nvSpPr>
        <p:spPr>
          <a:xfrm>
            <a:off x="5721350" y="3979067"/>
            <a:ext cx="1498600" cy="1682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37" grpId="0" animBg="1"/>
      <p:bldP spid="37" grpId="1" animBg="1"/>
      <p:bldP spid="40" grpId="0" animBg="1"/>
      <p:bldP spid="40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</p:bldLst>
  </p:timing>
</p:sld>
</file>

<file path=ppt/theme/theme1.xml><?xml version="1.0" encoding="utf-8"?>
<a:theme xmlns:a="http://schemas.openxmlformats.org/drawingml/2006/main" name="Ferdinand template">
  <a:themeElements>
    <a:clrScheme name="Custom 347">
      <a:dk1>
        <a:srgbClr val="343A4E"/>
      </a:dk1>
      <a:lt1>
        <a:srgbClr val="FFFFFF"/>
      </a:lt1>
      <a:dk2>
        <a:srgbClr val="707A96"/>
      </a:dk2>
      <a:lt2>
        <a:srgbClr val="EEEFF3"/>
      </a:lt2>
      <a:accent1>
        <a:srgbClr val="ACD701"/>
      </a:accent1>
      <a:accent2>
        <a:srgbClr val="69B636"/>
      </a:accent2>
      <a:accent3>
        <a:srgbClr val="32A318"/>
      </a:accent3>
      <a:accent4>
        <a:srgbClr val="9EACD1"/>
      </a:accent4>
      <a:accent5>
        <a:srgbClr val="707A96"/>
      </a:accent5>
      <a:accent6>
        <a:srgbClr val="394057"/>
      </a:accent6>
      <a:hlink>
        <a:srgbClr val="0E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58</Words>
  <Application>Microsoft Office PowerPoint</Application>
  <PresentationFormat>화면 슬라이드 쇼(16:9)</PresentationFormat>
  <Paragraphs>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나눔스퀘어라운드 ExtraBold</vt:lpstr>
      <vt:lpstr>Arial</vt:lpstr>
      <vt:lpstr>Encode Sans Semi Condensed Light</vt:lpstr>
      <vt:lpstr>Encode Sans Semi Condensed SemiBold</vt:lpstr>
      <vt:lpstr>나눔고딕</vt:lpstr>
      <vt:lpstr>나눔고딕 ExtraBold</vt:lpstr>
      <vt:lpstr>Ferdinand template</vt:lpstr>
      <vt:lpstr>Kevin의 알기 쉬운 </vt:lpstr>
      <vt:lpstr>리액터(Reactor)란?</vt:lpstr>
      <vt:lpstr>Reactor 특징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Reactive Web Applications</dc:title>
  <cp:lastModifiedBy>황정식</cp:lastModifiedBy>
  <cp:revision>117</cp:revision>
  <dcterms:modified xsi:type="dcterms:W3CDTF">2021-08-11T03:32:25Z</dcterms:modified>
</cp:coreProperties>
</file>