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72" r:id="rId3"/>
    <p:sldId id="273" r:id="rId4"/>
    <p:sldId id="263" r:id="rId5"/>
    <p:sldId id="267" r:id="rId6"/>
    <p:sldId id="268" r:id="rId7"/>
    <p:sldId id="269" r:id="rId8"/>
    <p:sldId id="270" r:id="rId9"/>
    <p:sldId id="271" r:id="rId10"/>
    <p:sldId id="274" r:id="rId11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164DACB-13BE-4553-B98F-4DD5C34D084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0030EC5-71E1-456B-9FA3-12D0A87DC55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0440FE2-1899-401B-A8BF-AD0E37A4B1C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43C8198-D656-4EC2-9338-2DAD309F9D0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0FD8299-36D9-4A48-9959-5BA7EE8443A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507BA27-8D48-497E-A2DF-166482F5B79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5E77941-F1D9-4BE1-B1A0-8752F4E8A71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B089E05-7F35-458F-B815-046394FA5AF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C85F2FA-521B-4D08-A3E6-27674FDDE97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146E38C-5F60-4781-AEA9-961F412B528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D3EAF6C-70B1-4441-B8DF-E683E1BD1CB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3B930FC-CBB3-45F5-B558-99106D6A9C8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EA3937F-DA92-4FD2-A3ED-A9EBB5CABBE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49FDAFB-221C-47C0-B6EA-3A61A2A1FE2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EF51D0C-69B3-4184-9D03-3A59BB40852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E5673B1-37A9-4D38-9BA8-F263DB2D171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C84BC4E-7E4B-4B37-81D1-0AE7E46A4F0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3D56693-AC32-4D86-989D-948CB6D1EAF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87674B-A79D-4077-8AB5-85D808E607C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5C2209-E6AB-49FD-BA6E-FEFF22C16BF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5584CC6-63F5-4F63-A781-7D96DDA9FF8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49514FF-1E05-4807-AC1C-DDD776924CA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594951A-A69F-4254-A037-F7D2B3475A5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6D7CF7B-B86B-4E2F-A3E7-7929394BB13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43"/>
          <p:cNvGrpSpPr/>
          <p:nvPr/>
        </p:nvGrpSpPr>
        <p:grpSpPr>
          <a:xfrm>
            <a:off x="0" y="-8640"/>
            <a:ext cx="12192120" cy="6870240"/>
            <a:chOff x="0" y="-8640"/>
            <a:chExt cx="12192120" cy="6870240"/>
          </a:xfrm>
        </p:grpSpPr>
        <p:cxnSp>
          <p:nvCxnSpPr>
            <p:cNvPr id="28" name="Straight Connector 19"/>
            <p:cNvCxnSpPr/>
            <p:nvPr/>
          </p:nvCxnSpPr>
          <p:spPr>
            <a:xfrm>
              <a:off x="9370800" y="0"/>
              <a:ext cx="1223280" cy="686196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2" name="Straight Connector 20"/>
            <p:cNvCxnSpPr/>
            <p:nvPr/>
          </p:nvCxnSpPr>
          <p:spPr>
            <a:xfrm flipH="1">
              <a:off x="7425000" y="3681360"/>
              <a:ext cx="4767480" cy="318060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3" name="Rectangle 23"/>
            <p:cNvSpPr/>
            <p:nvPr/>
          </p:nvSpPr>
          <p:spPr>
            <a:xfrm>
              <a:off x="9181440" y="-8640"/>
              <a:ext cx="3003480" cy="6862680"/>
            </a:xfrm>
            <a:custGeom>
              <a:avLst/>
              <a:gdLst>
                <a:gd name="textAreaLeft" fmla="*/ 0 w 3003480"/>
                <a:gd name="textAreaRight" fmla="*/ 3007440 w 30034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4440" cy="6862680"/>
            </a:xfrm>
            <a:custGeom>
              <a:avLst/>
              <a:gdLst>
                <a:gd name="textAreaLeft" fmla="*/ 0 w 2584440"/>
                <a:gd name="textAreaRight" fmla="*/ 2588400 w 258444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5840" cy="380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0480" cy="6862680"/>
            </a:xfrm>
            <a:custGeom>
              <a:avLst/>
              <a:gdLst>
                <a:gd name="textAreaLeft" fmla="*/ 0 w 2850480"/>
                <a:gd name="textAreaRight" fmla="*/ 2854440 w 28504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6280" cy="6862680"/>
            </a:xfrm>
            <a:custGeom>
              <a:avLst/>
              <a:gdLst>
                <a:gd name="textAreaLeft" fmla="*/ 0 w 1286280"/>
                <a:gd name="textAreaRight" fmla="*/ 1290240 w 12862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5960" cy="6862680"/>
            </a:xfrm>
            <a:custGeom>
              <a:avLst/>
              <a:gdLst>
                <a:gd name="textAreaLeft" fmla="*/ 0 w 1245960"/>
                <a:gd name="textAreaRight" fmla="*/ 1249920 w 124596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3320" cy="32641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Isosceles Triangle 18"/>
            <p:cNvSpPr/>
            <p:nvPr/>
          </p:nvSpPr>
          <p:spPr>
            <a:xfrm>
              <a:off x="0" y="4013280"/>
              <a:ext cx="444600" cy="28407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5"/>
          <p:cNvGrpSpPr/>
          <p:nvPr/>
        </p:nvGrpSpPr>
        <p:grpSpPr>
          <a:xfrm>
            <a:off x="0" y="-8640"/>
            <a:ext cx="12192120" cy="6870240"/>
            <a:chOff x="0" y="-8640"/>
            <a:chExt cx="12192120" cy="6870240"/>
          </a:xfrm>
        </p:grpSpPr>
        <p:sp>
          <p:nvSpPr>
            <p:cNvPr id="12" name="Freeform 14"/>
            <p:cNvSpPr/>
            <p:nvPr/>
          </p:nvSpPr>
          <p:spPr>
            <a:xfrm>
              <a:off x="0" y="-7920"/>
              <a:ext cx="859680" cy="5694120"/>
            </a:xfrm>
            <a:custGeom>
              <a:avLst/>
              <a:gdLst>
                <a:gd name="textAreaLeft" fmla="*/ 0 w 859680"/>
                <a:gd name="textAreaRight" fmla="*/ 863640 w 859680"/>
                <a:gd name="textAreaTop" fmla="*/ 0 h 5694120"/>
                <a:gd name="textAreaBottom" fmla="*/ 5698080 h 5694120"/>
              </a:gdLst>
              <a:ahLst/>
              <a:cxn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cxnSp>
          <p:nvCxnSpPr>
            <p:cNvPr id="13" name="Straight Connector 18"/>
            <p:cNvCxnSpPr/>
            <p:nvPr/>
          </p:nvCxnSpPr>
          <p:spPr>
            <a:xfrm>
              <a:off x="9370800" y="0"/>
              <a:ext cx="1223280" cy="686196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4" name="Straight Connector 19"/>
            <p:cNvCxnSpPr/>
            <p:nvPr/>
          </p:nvCxnSpPr>
          <p:spPr>
            <a:xfrm flipH="1">
              <a:off x="7425000" y="3681360"/>
              <a:ext cx="4767480" cy="318060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5" name="Rectangle 23"/>
            <p:cNvSpPr/>
            <p:nvPr/>
          </p:nvSpPr>
          <p:spPr>
            <a:xfrm>
              <a:off x="9181440" y="-8640"/>
              <a:ext cx="3003480" cy="6862680"/>
            </a:xfrm>
            <a:custGeom>
              <a:avLst/>
              <a:gdLst>
                <a:gd name="textAreaLeft" fmla="*/ 0 w 3003480"/>
                <a:gd name="textAreaRight" fmla="*/ 3007440 w 30034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Rectangle 25"/>
            <p:cNvSpPr/>
            <p:nvPr/>
          </p:nvSpPr>
          <p:spPr>
            <a:xfrm>
              <a:off x="9603360" y="-8640"/>
              <a:ext cx="2584440" cy="6862680"/>
            </a:xfrm>
            <a:custGeom>
              <a:avLst/>
              <a:gdLst>
                <a:gd name="textAreaLeft" fmla="*/ 0 w 2584440"/>
                <a:gd name="textAreaRight" fmla="*/ 2588400 w 258444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Isosceles Triangle 22"/>
            <p:cNvSpPr/>
            <p:nvPr/>
          </p:nvSpPr>
          <p:spPr>
            <a:xfrm>
              <a:off x="8932320" y="3048120"/>
              <a:ext cx="3255840" cy="380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Rectangle 27"/>
            <p:cNvSpPr/>
            <p:nvPr/>
          </p:nvSpPr>
          <p:spPr>
            <a:xfrm>
              <a:off x="9334440" y="-8640"/>
              <a:ext cx="2850480" cy="6862680"/>
            </a:xfrm>
            <a:custGeom>
              <a:avLst/>
              <a:gdLst>
                <a:gd name="textAreaLeft" fmla="*/ 0 w 2850480"/>
                <a:gd name="textAreaRight" fmla="*/ 2854440 w 28504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Rectangle 28"/>
            <p:cNvSpPr/>
            <p:nvPr/>
          </p:nvSpPr>
          <p:spPr>
            <a:xfrm>
              <a:off x="10898640" y="-8640"/>
              <a:ext cx="1286280" cy="6862680"/>
            </a:xfrm>
            <a:custGeom>
              <a:avLst/>
              <a:gdLst>
                <a:gd name="textAreaLeft" fmla="*/ 0 w 1286280"/>
                <a:gd name="textAreaRight" fmla="*/ 1290240 w 12862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Rectangle 29"/>
            <p:cNvSpPr/>
            <p:nvPr/>
          </p:nvSpPr>
          <p:spPr>
            <a:xfrm>
              <a:off x="10938960" y="-8640"/>
              <a:ext cx="1245960" cy="6862680"/>
            </a:xfrm>
            <a:custGeom>
              <a:avLst/>
              <a:gdLst>
                <a:gd name="textAreaLeft" fmla="*/ 0 w 1245960"/>
                <a:gd name="textAreaRight" fmla="*/ 1249920 w 124596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Isosceles Triangle 26"/>
            <p:cNvSpPr/>
            <p:nvPr/>
          </p:nvSpPr>
          <p:spPr>
            <a:xfrm>
              <a:off x="10371600" y="3589920"/>
              <a:ext cx="1813320" cy="32641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1"/>
          <p:cNvSpPr>
            <a:spLocks noGrp="1"/>
          </p:cNvSpPr>
          <p:nvPr>
            <p:ph type="ftr" idx="1"/>
          </p:nvPr>
        </p:nvSpPr>
        <p:spPr>
          <a:xfrm>
            <a:off x="677160" y="6041520"/>
            <a:ext cx="6293520" cy="36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  <a:ea typeface="DejaVu Sans"/>
              </a:rPr>
              <a:t>&lt;바닥글&gt;</a:t>
            </a:r>
            <a:endParaRPr lang="en-US" sz="1400" b="0" strike="noStrike" spc="-1">
              <a:latin typeface="바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2"/>
          </p:nvPr>
        </p:nvSpPr>
        <p:spPr>
          <a:xfrm>
            <a:off x="8590680" y="6041520"/>
            <a:ext cx="679320" cy="36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9FC128F-F53C-415E-98A5-CC2C2335C4F5}" type="slidenum">
              <a: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rPr>
              <a:t>‹#›</a:t>
            </a:fld>
            <a:endParaRPr lang="en-US" sz="900" b="0" strike="noStrike" spc="-1">
              <a:latin typeface="바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3"/>
          </p:nvPr>
        </p:nvSpPr>
        <p:spPr>
          <a:xfrm>
            <a:off x="7205040" y="6041520"/>
            <a:ext cx="907920" cy="36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latin typeface="바탕"/>
              </a:rPr>
              <a:t>&lt;날짜/시간&gt;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ko-KR" sz="4400" b="0" strike="noStrike" spc="-1">
                <a:latin typeface="맑은 고딕"/>
              </a:rPr>
              <a:t>제목 텍스트의 서식을 편집하려면 클릭하십시오</a:t>
            </a:r>
            <a:r>
              <a:rPr lang="en-US" sz="4400" b="0" strike="noStrike" spc="-1">
                <a:latin typeface="맑은 고딕"/>
              </a:rPr>
              <a:t>.</a:t>
            </a: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latin typeface="맑은 고딕"/>
              </a:rPr>
              <a:t>개요 텍스트의 서식을 편집하려면 클릭하십시오</a:t>
            </a:r>
            <a:endParaRPr lang="en-US" sz="3200" b="0" strike="noStrike" spc="-1">
              <a:latin typeface="맑은 고딕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맑은 고딕"/>
              </a:rPr>
              <a:t>2</a:t>
            </a:r>
            <a:r>
              <a:rPr lang="ko-KR" sz="2800" b="0" strike="noStrike" spc="-1">
                <a:latin typeface="맑은 고딕"/>
              </a:rPr>
              <a:t>번째 개요 수준</a:t>
            </a:r>
            <a:endParaRPr lang="en-US" sz="2800" b="0" strike="noStrike" spc="-1">
              <a:latin typeface="맑은 고딕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맑은 고딕"/>
              </a:rPr>
              <a:t>3</a:t>
            </a:r>
            <a:r>
              <a:rPr lang="ko-KR" sz="2400" b="0" strike="noStrike" spc="-1">
                <a:latin typeface="맑은 고딕"/>
              </a:rPr>
              <a:t>번째 개요 수준</a:t>
            </a:r>
            <a:endParaRPr lang="en-US" sz="2400" b="0" strike="noStrike" spc="-1">
              <a:latin typeface="맑은 고딕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맑은 고딕"/>
              </a:rPr>
              <a:t>4</a:t>
            </a:r>
            <a:r>
              <a:rPr lang="ko-KR" sz="2000" b="0" strike="noStrike" spc="-1">
                <a:latin typeface="맑은 고딕"/>
              </a:rPr>
              <a:t>번째 개요 수준</a:t>
            </a:r>
            <a:endParaRPr lang="en-US" sz="2000" b="0" strike="noStrike" spc="-1">
              <a:latin typeface="맑은 고딕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맑은 고딕"/>
              </a:rPr>
              <a:t>5</a:t>
            </a:r>
            <a:r>
              <a:rPr lang="ko-KR" sz="2000" b="0" strike="noStrike" spc="-1">
                <a:latin typeface="맑은 고딕"/>
              </a:rPr>
              <a:t>번째 개요 수준</a:t>
            </a:r>
            <a:endParaRPr lang="en-US" sz="2000" b="0" strike="noStrike" spc="-1">
              <a:latin typeface="맑은 고딕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맑은 고딕"/>
              </a:rPr>
              <a:t>6</a:t>
            </a:r>
            <a:r>
              <a:rPr lang="ko-KR" sz="2000" b="0" strike="noStrike" spc="-1">
                <a:latin typeface="맑은 고딕"/>
              </a:rPr>
              <a:t>번째 개요 수준</a:t>
            </a:r>
            <a:endParaRPr lang="en-US" sz="2000" b="0" strike="noStrike" spc="-1">
              <a:latin typeface="맑은 고딕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맑은 고딕"/>
              </a:rPr>
              <a:t>7</a:t>
            </a:r>
            <a:r>
              <a:rPr lang="ko-KR" sz="2000" b="0" strike="noStrike" spc="-1">
                <a:latin typeface="맑은 고딕"/>
              </a:rPr>
              <a:t>번째 개요 수준</a:t>
            </a:r>
            <a:endParaRPr lang="en-US" sz="2000" b="0" strike="noStrike" spc="-1"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43"/>
          <p:cNvGrpSpPr/>
          <p:nvPr/>
        </p:nvGrpSpPr>
        <p:grpSpPr>
          <a:xfrm>
            <a:off x="0" y="-8640"/>
            <a:ext cx="12192120" cy="6870240"/>
            <a:chOff x="0" y="-8640"/>
            <a:chExt cx="12192120" cy="6870240"/>
          </a:xfrm>
        </p:grpSpPr>
        <p:cxnSp>
          <p:nvCxnSpPr>
            <p:cNvPr id="64" name="Straight Connector 19"/>
            <p:cNvCxnSpPr/>
            <p:nvPr/>
          </p:nvCxnSpPr>
          <p:spPr>
            <a:xfrm>
              <a:off x="9370800" y="0"/>
              <a:ext cx="1223280" cy="686196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65" name="Straight Connector 20"/>
            <p:cNvCxnSpPr/>
            <p:nvPr/>
          </p:nvCxnSpPr>
          <p:spPr>
            <a:xfrm flipH="1">
              <a:off x="7425000" y="3681360"/>
              <a:ext cx="4767480" cy="318060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66" name="Rectangle 23"/>
            <p:cNvSpPr/>
            <p:nvPr/>
          </p:nvSpPr>
          <p:spPr>
            <a:xfrm>
              <a:off x="9181440" y="-8640"/>
              <a:ext cx="3003480" cy="6862680"/>
            </a:xfrm>
            <a:custGeom>
              <a:avLst/>
              <a:gdLst>
                <a:gd name="textAreaLeft" fmla="*/ 0 w 3003480"/>
                <a:gd name="textAreaRight" fmla="*/ 3007440 w 30034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Rectangle 25"/>
            <p:cNvSpPr/>
            <p:nvPr/>
          </p:nvSpPr>
          <p:spPr>
            <a:xfrm>
              <a:off x="9603360" y="-8640"/>
              <a:ext cx="2584440" cy="6862680"/>
            </a:xfrm>
            <a:custGeom>
              <a:avLst/>
              <a:gdLst>
                <a:gd name="textAreaLeft" fmla="*/ 0 w 2584440"/>
                <a:gd name="textAreaRight" fmla="*/ 2588400 w 258444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Isosceles Triangle 23"/>
            <p:cNvSpPr/>
            <p:nvPr/>
          </p:nvSpPr>
          <p:spPr>
            <a:xfrm>
              <a:off x="8932320" y="3048120"/>
              <a:ext cx="3255840" cy="380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Rectangle 27"/>
            <p:cNvSpPr/>
            <p:nvPr/>
          </p:nvSpPr>
          <p:spPr>
            <a:xfrm>
              <a:off x="9334440" y="-8640"/>
              <a:ext cx="2850480" cy="6862680"/>
            </a:xfrm>
            <a:custGeom>
              <a:avLst/>
              <a:gdLst>
                <a:gd name="textAreaLeft" fmla="*/ 0 w 2850480"/>
                <a:gd name="textAreaRight" fmla="*/ 2854440 w 28504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Rectangle 28"/>
            <p:cNvSpPr/>
            <p:nvPr/>
          </p:nvSpPr>
          <p:spPr>
            <a:xfrm>
              <a:off x="10898640" y="-8640"/>
              <a:ext cx="1286280" cy="6862680"/>
            </a:xfrm>
            <a:custGeom>
              <a:avLst/>
              <a:gdLst>
                <a:gd name="textAreaLeft" fmla="*/ 0 w 1286280"/>
                <a:gd name="textAreaRight" fmla="*/ 1290240 w 12862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Rectangle 29"/>
            <p:cNvSpPr/>
            <p:nvPr/>
          </p:nvSpPr>
          <p:spPr>
            <a:xfrm>
              <a:off x="10938960" y="-8640"/>
              <a:ext cx="1245960" cy="6862680"/>
            </a:xfrm>
            <a:custGeom>
              <a:avLst/>
              <a:gdLst>
                <a:gd name="textAreaLeft" fmla="*/ 0 w 1245960"/>
                <a:gd name="textAreaRight" fmla="*/ 1249920 w 124596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Isosceles Triangle 27"/>
            <p:cNvSpPr/>
            <p:nvPr/>
          </p:nvSpPr>
          <p:spPr>
            <a:xfrm>
              <a:off x="10371600" y="3589920"/>
              <a:ext cx="1813320" cy="32641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Isosceles Triangle 18"/>
            <p:cNvSpPr/>
            <p:nvPr/>
          </p:nvSpPr>
          <p:spPr>
            <a:xfrm>
              <a:off x="0" y="4013280"/>
              <a:ext cx="444600" cy="28407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74" name="Group 15"/>
          <p:cNvGrpSpPr/>
          <p:nvPr/>
        </p:nvGrpSpPr>
        <p:grpSpPr>
          <a:xfrm>
            <a:off x="0" y="-8640"/>
            <a:ext cx="12192120" cy="6870240"/>
            <a:chOff x="0" y="-8640"/>
            <a:chExt cx="12192120" cy="6870240"/>
          </a:xfrm>
        </p:grpSpPr>
        <p:sp>
          <p:nvSpPr>
            <p:cNvPr id="75" name="Freeform 14"/>
            <p:cNvSpPr/>
            <p:nvPr/>
          </p:nvSpPr>
          <p:spPr>
            <a:xfrm>
              <a:off x="0" y="-7920"/>
              <a:ext cx="859680" cy="5694120"/>
            </a:xfrm>
            <a:custGeom>
              <a:avLst/>
              <a:gdLst>
                <a:gd name="textAreaLeft" fmla="*/ 0 w 859680"/>
                <a:gd name="textAreaRight" fmla="*/ 863640 w 859680"/>
                <a:gd name="textAreaTop" fmla="*/ 0 h 5694120"/>
                <a:gd name="textAreaBottom" fmla="*/ 5698080 h 5694120"/>
              </a:gdLst>
              <a:ahLst/>
              <a:cxn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cxnSp>
          <p:nvCxnSpPr>
            <p:cNvPr id="76" name="Straight Connector 18"/>
            <p:cNvCxnSpPr/>
            <p:nvPr/>
          </p:nvCxnSpPr>
          <p:spPr>
            <a:xfrm>
              <a:off x="9370800" y="0"/>
              <a:ext cx="1223280" cy="686196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77" name="Straight Connector 19"/>
            <p:cNvCxnSpPr/>
            <p:nvPr/>
          </p:nvCxnSpPr>
          <p:spPr>
            <a:xfrm flipH="1">
              <a:off x="7425000" y="3681360"/>
              <a:ext cx="4767480" cy="318060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78" name="Rectangle 23"/>
            <p:cNvSpPr/>
            <p:nvPr/>
          </p:nvSpPr>
          <p:spPr>
            <a:xfrm>
              <a:off x="9181440" y="-8640"/>
              <a:ext cx="3003480" cy="6862680"/>
            </a:xfrm>
            <a:custGeom>
              <a:avLst/>
              <a:gdLst>
                <a:gd name="textAreaLeft" fmla="*/ 0 w 3003480"/>
                <a:gd name="textAreaRight" fmla="*/ 3007440 w 30034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9" name="Rectangle 25"/>
            <p:cNvSpPr/>
            <p:nvPr/>
          </p:nvSpPr>
          <p:spPr>
            <a:xfrm>
              <a:off x="9603360" y="-8640"/>
              <a:ext cx="2584440" cy="6862680"/>
            </a:xfrm>
            <a:custGeom>
              <a:avLst/>
              <a:gdLst>
                <a:gd name="textAreaLeft" fmla="*/ 0 w 2584440"/>
                <a:gd name="textAreaRight" fmla="*/ 2588400 w 258444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0" name="Isosceles Triangle 22"/>
            <p:cNvSpPr/>
            <p:nvPr/>
          </p:nvSpPr>
          <p:spPr>
            <a:xfrm>
              <a:off x="8932320" y="3048120"/>
              <a:ext cx="3255840" cy="380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1" name="Rectangle 27"/>
            <p:cNvSpPr/>
            <p:nvPr/>
          </p:nvSpPr>
          <p:spPr>
            <a:xfrm>
              <a:off x="9334440" y="-8640"/>
              <a:ext cx="2850480" cy="6862680"/>
            </a:xfrm>
            <a:custGeom>
              <a:avLst/>
              <a:gdLst>
                <a:gd name="textAreaLeft" fmla="*/ 0 w 2850480"/>
                <a:gd name="textAreaRight" fmla="*/ 2854440 w 28504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2" name="Rectangle 28"/>
            <p:cNvSpPr/>
            <p:nvPr/>
          </p:nvSpPr>
          <p:spPr>
            <a:xfrm>
              <a:off x="10898640" y="-8640"/>
              <a:ext cx="1286280" cy="6862680"/>
            </a:xfrm>
            <a:custGeom>
              <a:avLst/>
              <a:gdLst>
                <a:gd name="textAreaLeft" fmla="*/ 0 w 1286280"/>
                <a:gd name="textAreaRight" fmla="*/ 1290240 w 12862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3" name="Rectangle 29"/>
            <p:cNvSpPr/>
            <p:nvPr/>
          </p:nvSpPr>
          <p:spPr>
            <a:xfrm>
              <a:off x="10938960" y="-8640"/>
              <a:ext cx="1245960" cy="6862680"/>
            </a:xfrm>
            <a:custGeom>
              <a:avLst/>
              <a:gdLst>
                <a:gd name="textAreaLeft" fmla="*/ 0 w 1245960"/>
                <a:gd name="textAreaRight" fmla="*/ 1249920 w 124596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4" name="Isosceles Triangle 26"/>
            <p:cNvSpPr/>
            <p:nvPr/>
          </p:nvSpPr>
          <p:spPr>
            <a:xfrm>
              <a:off x="10371600" y="3589920"/>
              <a:ext cx="1813320" cy="32641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85" name="PlaceHolder 1"/>
          <p:cNvSpPr>
            <a:spLocks noGrp="1"/>
          </p:cNvSpPr>
          <p:nvPr>
            <p:ph type="ftr" idx="4"/>
          </p:nvPr>
        </p:nvSpPr>
        <p:spPr>
          <a:xfrm>
            <a:off x="677160" y="6041520"/>
            <a:ext cx="6293520" cy="36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  <a:ea typeface="DejaVu Sans"/>
              </a:rPr>
              <a:t>&lt;바닥글&gt;</a:t>
            </a:r>
            <a:endParaRPr lang="en-US" sz="1400" b="0" strike="noStrike" spc="-1">
              <a:latin typeface="바탕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ldNum" idx="5"/>
          </p:nvPr>
        </p:nvSpPr>
        <p:spPr>
          <a:xfrm>
            <a:off x="8590680" y="6041520"/>
            <a:ext cx="679320" cy="36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1D00909-41F8-4CE5-B168-4E0AA6E4CA5C}" type="slidenum">
              <a: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rPr>
              <a:t>‹#›</a:t>
            </a:fld>
            <a:endParaRPr lang="en-US" sz="900" b="0" strike="noStrike" spc="-1">
              <a:latin typeface="바탕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6"/>
          </p:nvPr>
        </p:nvSpPr>
        <p:spPr>
          <a:xfrm>
            <a:off x="7205040" y="6041520"/>
            <a:ext cx="907920" cy="36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latin typeface="바탕"/>
              </a:rPr>
              <a:t>&lt;날짜/시간&gt;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ko-KR" sz="4400" b="0" strike="noStrike" spc="-1">
                <a:latin typeface="맑은 고딕"/>
              </a:rPr>
              <a:t>제목 텍스트의 서식을 편집하려면 클릭하십시오</a:t>
            </a:r>
            <a:r>
              <a:rPr lang="en-US" sz="4400" b="0" strike="noStrike" spc="-1">
                <a:latin typeface="맑은 고딕"/>
              </a:rPr>
              <a:t>.</a:t>
            </a: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latin typeface="맑은 고딕"/>
              </a:rPr>
              <a:t>개요 텍스트의 서식을 편집하려면 클릭하십시오</a:t>
            </a:r>
            <a:endParaRPr lang="en-US" sz="3200" b="0" strike="noStrike" spc="-1">
              <a:latin typeface="맑은 고딕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맑은 고딕"/>
              </a:rPr>
              <a:t>2</a:t>
            </a:r>
            <a:r>
              <a:rPr lang="ko-KR" sz="2800" b="0" strike="noStrike" spc="-1">
                <a:latin typeface="맑은 고딕"/>
              </a:rPr>
              <a:t>번째 개요 수준</a:t>
            </a:r>
            <a:endParaRPr lang="en-US" sz="2800" b="0" strike="noStrike" spc="-1">
              <a:latin typeface="맑은 고딕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맑은 고딕"/>
              </a:rPr>
              <a:t>3</a:t>
            </a:r>
            <a:r>
              <a:rPr lang="ko-KR" sz="2400" b="0" strike="noStrike" spc="-1">
                <a:latin typeface="맑은 고딕"/>
              </a:rPr>
              <a:t>번째 개요 수준</a:t>
            </a:r>
            <a:endParaRPr lang="en-US" sz="2400" b="0" strike="noStrike" spc="-1">
              <a:latin typeface="맑은 고딕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맑은 고딕"/>
              </a:rPr>
              <a:t>4</a:t>
            </a:r>
            <a:r>
              <a:rPr lang="ko-KR" sz="2000" b="0" strike="noStrike" spc="-1">
                <a:latin typeface="맑은 고딕"/>
              </a:rPr>
              <a:t>번째 개요 수준</a:t>
            </a:r>
            <a:endParaRPr lang="en-US" sz="2000" b="0" strike="noStrike" spc="-1">
              <a:latin typeface="맑은 고딕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맑은 고딕"/>
              </a:rPr>
              <a:t>5</a:t>
            </a:r>
            <a:r>
              <a:rPr lang="ko-KR" sz="2000" b="0" strike="noStrike" spc="-1">
                <a:latin typeface="맑은 고딕"/>
              </a:rPr>
              <a:t>번째 개요 수준</a:t>
            </a:r>
            <a:endParaRPr lang="en-US" sz="2000" b="0" strike="noStrike" spc="-1">
              <a:latin typeface="맑은 고딕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맑은 고딕"/>
              </a:rPr>
              <a:t>6</a:t>
            </a:r>
            <a:r>
              <a:rPr lang="ko-KR" sz="2000" b="0" strike="noStrike" spc="-1">
                <a:latin typeface="맑은 고딕"/>
              </a:rPr>
              <a:t>번째 개요 수준</a:t>
            </a:r>
            <a:endParaRPr lang="en-US" sz="2000" b="0" strike="noStrike" spc="-1">
              <a:latin typeface="맑은 고딕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맑은 고딕"/>
              </a:rPr>
              <a:t>7</a:t>
            </a:r>
            <a:r>
              <a:rPr lang="ko-KR" sz="2000" b="0" strike="noStrike" spc="-1">
                <a:latin typeface="맑은 고딕"/>
              </a:rPr>
              <a:t>번째 개요 수준</a:t>
            </a:r>
            <a:endParaRPr lang="en-US" sz="2000" b="0" strike="noStrike" spc="-1"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ringariel/python/tree/tmp/stat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 idx="4294967295"/>
          </p:nvPr>
        </p:nvSpPr>
        <p:spPr>
          <a:xfrm>
            <a:off x="1506960" y="2404440"/>
            <a:ext cx="7763400" cy="164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ko-KR" sz="3600" b="1" strike="noStrike" spc="-1" dirty="0" err="1">
                <a:solidFill>
                  <a:schemeClr val="accent1"/>
                </a:solidFill>
                <a:latin typeface="맑은 고딕"/>
                <a:ea typeface="맑은 고딕"/>
              </a:rPr>
              <a:t>파이썬</a:t>
            </a:r>
            <a:r>
              <a:rPr lang="ko-KR" sz="3600" b="1" strike="noStrike" spc="-1" dirty="0">
                <a:solidFill>
                  <a:schemeClr val="accent1"/>
                </a:solidFill>
                <a:latin typeface="맑은 고딕"/>
                <a:ea typeface="맑은 고딕"/>
              </a:rPr>
              <a:t> 프로그래밍 입문 강의 </a:t>
            </a:r>
            <a:r>
              <a:rPr lang="en-US" altLang="ko-KR" sz="3600" b="1" spc="-1" dirty="0" smtClean="0">
                <a:solidFill>
                  <a:schemeClr val="accent1"/>
                </a:solidFill>
                <a:latin typeface="맑은 고딕"/>
                <a:ea typeface="맑은 고딕"/>
              </a:rPr>
              <a:t>11</a:t>
            </a:r>
            <a:endParaRPr lang="en-US" sz="36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subTitle" idx="4294967295"/>
          </p:nvPr>
        </p:nvSpPr>
        <p:spPr>
          <a:xfrm>
            <a:off x="1506960" y="4066920"/>
            <a:ext cx="7763400" cy="109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0" algn="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Ji Wan Kang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9205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2"/>
          <p:cNvSpPr>
            <a:spLocks noGrp="1"/>
          </p:cNvSpPr>
          <p:nvPr>
            <p:ph type="title" idx="4294967295"/>
          </p:nvPr>
        </p:nvSpPr>
        <p:spPr>
          <a:xfrm>
            <a:off x="1440000" y="334079"/>
            <a:ext cx="7403400" cy="94889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altLang="en-US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표준화</a:t>
            </a:r>
            <a:r>
              <a:rPr lang="en-US" altLang="ko-KR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, </a:t>
            </a:r>
            <a:r>
              <a:rPr lang="ko-KR" altLang="en-US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정규화</a:t>
            </a: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1109880" y="1555152"/>
            <a:ext cx="8277008" cy="497423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ko-KR" altLang="en-US" sz="20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집단 </a:t>
            </a:r>
            <a:r>
              <a:rPr lang="en-US" altLang="ko-KR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모집단으로 가정했을 때</a:t>
            </a:r>
            <a:r>
              <a:rPr lang="en-US" altLang="ko-KR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ko-KR" altLang="en-US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하나</a:t>
            </a:r>
            <a:r>
              <a:rPr lang="en-US" altLang="ko-KR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spc="-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원수치</a:t>
            </a:r>
            <a:r>
              <a:rPr lang="en-US" altLang="ko-KR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x, </a:t>
            </a:r>
            <a:r>
              <a:rPr lang="ko-KR" altLang="en-US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모집단의 평균을 </a:t>
            </a:r>
            <a:r>
              <a:rPr lang="el-GR" altLang="ko-KR" sz="2000" dirty="0">
                <a:ea typeface="맑은 고딕" panose="020B0503020000020004" pitchFamily="50" charset="-127"/>
              </a:rPr>
              <a:t>μ</a:t>
            </a:r>
            <a:r>
              <a:rPr lang="en-US" altLang="ko-KR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모집단의 </a:t>
            </a:r>
            <a:r>
              <a:rPr lang="ko-KR" altLang="en-US" sz="20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표준편차를 </a:t>
            </a:r>
            <a:r>
              <a:rPr lang="el-GR" altLang="ko-KR" sz="2000" dirty="0">
                <a:ea typeface="맑은 고딕" panose="020B0503020000020004" pitchFamily="50" charset="-127"/>
              </a:rPr>
              <a:t>σ</a:t>
            </a:r>
            <a:r>
              <a:rPr lang="en-US" altLang="ko-KR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en-US" altLang="ko-KR" sz="20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ko-KR" altLang="en-US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모집단의 </a:t>
            </a:r>
            <a:r>
              <a:rPr lang="ko-KR" altLang="en-US" sz="20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최댓값을 </a:t>
            </a:r>
            <a:r>
              <a:rPr lang="en-US" altLang="ko-KR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max(x), </a:t>
            </a:r>
            <a:r>
              <a:rPr lang="ko-KR" altLang="en-US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모집단의 </a:t>
            </a:r>
            <a:r>
              <a:rPr lang="ko-KR" altLang="en-US" sz="20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최솟값을 </a:t>
            </a:r>
            <a:r>
              <a:rPr lang="en-US" altLang="ko-KR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min(x)</a:t>
            </a:r>
            <a:r>
              <a:rPr lang="ko-KR" altLang="en-US" sz="20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했을 때</a:t>
            </a:r>
            <a:endParaRPr lang="en-US" altLang="ko-KR" sz="20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endParaRPr lang="en-US" altLang="ko-KR" sz="20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-285750">
              <a:spcBef>
                <a:spcPts val="1417"/>
              </a:spcBef>
              <a:buClr>
                <a:srgbClr val="404040"/>
              </a:buClr>
              <a:tabLst>
                <a:tab pos="0" algn="l"/>
              </a:tabLst>
            </a:pPr>
            <a:r>
              <a:rPr lang="ko-KR" altLang="ko-KR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표준화</a:t>
            </a:r>
            <a:r>
              <a:rPr lang="en-US" altLang="ko-KR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집단 </a:t>
            </a:r>
            <a:r>
              <a:rPr lang="ko-KR" altLang="en-US" sz="20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표준편차를 </a:t>
            </a:r>
            <a:r>
              <a:rPr lang="en-US" altLang="ko-KR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20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제한하는 </a:t>
            </a:r>
            <a:r>
              <a:rPr lang="ko-KR" altLang="en-US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변형하는 </a:t>
            </a:r>
            <a:r>
              <a:rPr lang="en-US" altLang="ko-KR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Z-score</a:t>
            </a:r>
            <a:r>
              <a:rPr lang="ko-KR" altLang="en-US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endParaRPr lang="en-US" altLang="ko-KR" sz="2000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-285750">
              <a:spcBef>
                <a:spcPts val="1417"/>
              </a:spcBef>
              <a:buClr>
                <a:srgbClr val="404040"/>
              </a:buClr>
              <a:tabLst>
                <a:tab pos="0" algn="l"/>
              </a:tabLst>
            </a:pPr>
            <a:endParaRPr lang="en-US" altLang="ko-KR" sz="20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>
              <a:spcBef>
                <a:spcPts val="1417"/>
              </a:spcBef>
              <a:buClr>
                <a:srgbClr val="404040"/>
              </a:buClr>
              <a:tabLst>
                <a:tab pos="0" algn="l"/>
              </a:tabLst>
            </a:pPr>
            <a:endParaRPr lang="en-US" altLang="ko-KR" sz="2000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>
              <a:spcBef>
                <a:spcPts val="1417"/>
              </a:spcBef>
              <a:buClr>
                <a:srgbClr val="404040"/>
              </a:buClr>
              <a:tabLst>
                <a:tab pos="0" algn="l"/>
              </a:tabLst>
            </a:pPr>
            <a:endParaRPr lang="en-US" altLang="ko-KR" sz="20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-285750">
              <a:spcBef>
                <a:spcPts val="1417"/>
              </a:spcBef>
              <a:buClr>
                <a:srgbClr val="404040"/>
              </a:buClr>
              <a:tabLst>
                <a:tab pos="0" algn="l"/>
              </a:tabLst>
            </a:pPr>
            <a:r>
              <a:rPr lang="ko-KR" altLang="ko-KR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정규화</a:t>
            </a:r>
            <a:r>
              <a:rPr lang="en-US" altLang="ko-KR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값이 </a:t>
            </a:r>
            <a:r>
              <a:rPr lang="en-US" altLang="ko-KR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0~1 </a:t>
            </a:r>
            <a:r>
              <a:rPr lang="ko-KR" altLang="en-US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범위로 오도록 변경하는 </a:t>
            </a:r>
            <a:r>
              <a:rPr lang="en-US" altLang="ko-KR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Min-Max Scaling</a:t>
            </a:r>
            <a:r>
              <a:rPr lang="ko-KR" altLang="en-US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endParaRPr lang="en-US" altLang="ko-KR" sz="2000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875" y="3851680"/>
            <a:ext cx="1685982" cy="9606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676" y="5654221"/>
            <a:ext cx="2828924" cy="85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6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1194894" y="3947266"/>
            <a:ext cx="7563346" cy="2747788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그래프와 같은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집합을 </a:t>
            </a:r>
            <a:r>
              <a:rPr lang="ko-KR" altLang="en-US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정규분포라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이른다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정규분포의 경우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표준편차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1.0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표준편차와 그래프의 폭이 비례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편차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값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평균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중앙값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분산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{(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값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평균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)^2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합계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 /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개수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표준편차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분산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^(0.5)</a:t>
            </a:r>
          </a:p>
        </p:txBody>
      </p:sp>
      <p:pic>
        <p:nvPicPr>
          <p:cNvPr id="8" name="Picture 4" descr="https://upload.wikimedia.org/wikipedia/commons/thumb/8/8c/Standard_deviation_diagram.svg/325px-Standard_deviation_diagram.svg.png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379" y="1282970"/>
            <a:ext cx="5312247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laceHolder 2"/>
          <p:cNvSpPr txBox="1">
            <a:spLocks/>
          </p:cNvSpPr>
          <p:nvPr/>
        </p:nvSpPr>
        <p:spPr>
          <a:xfrm>
            <a:off x="1440000" y="334079"/>
            <a:ext cx="7403400" cy="94889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ko-KR" altLang="en-US" sz="2800" b="1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정규분포</a:t>
            </a:r>
            <a:endParaRPr lang="en-US" sz="2800" spc="-1" dirty="0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5714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1080000" y="1604520"/>
            <a:ext cx="7549650" cy="433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0900" indent="-342900"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sz="2400" b="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가설</a:t>
            </a:r>
            <a:endParaRPr lang="en-US" sz="2400" b="0" strike="noStrike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ko-KR" sz="2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어떠한 사실을 설명 또는 증명하기 위한 가정</a:t>
            </a:r>
            <a:endParaRPr lang="en-US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0900" indent="-342900"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sz="2400" b="0" strike="noStrike" spc="-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귀무가설</a:t>
            </a:r>
            <a:r>
              <a:rPr lang="ko-KR" sz="2400" b="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sz="24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영가설</a:t>
            </a:r>
            <a:r>
              <a:rPr lang="en-US" sz="2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400" b="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en-US" sz="2400" b="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ull </a:t>
            </a:r>
            <a:r>
              <a:rPr lang="en-US" altLang="ko-KR" sz="2400" b="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en-US" sz="2400" b="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ypothesis</a:t>
            </a:r>
            <a:r>
              <a:rPr lang="en-US" sz="2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sz="2400" b="0" strike="noStrike" spc="-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en-US" sz="2400" spc="-1" baseline="-8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sz="2400" b="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ko-KR" sz="24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가설검정의</a:t>
            </a:r>
            <a:r>
              <a:rPr lang="ko-KR" sz="2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대상이 되는 가설</a:t>
            </a:r>
            <a:endParaRPr lang="en-US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ko-KR" sz="2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대개 기각될 것으로 예상되는 가설을 뜻함</a:t>
            </a:r>
            <a:endParaRPr lang="en-US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0900" indent="-342900"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sz="24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대립가설</a:t>
            </a:r>
            <a:r>
              <a:rPr lang="ko-KR" sz="2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400" b="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400" b="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sz="2400" b="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nti </a:t>
            </a:r>
            <a:r>
              <a:rPr lang="en-US" altLang="ko-KR" sz="2400" b="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en-US" sz="2400" b="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ypothesis</a:t>
            </a:r>
            <a:r>
              <a:rPr lang="en-US" sz="2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sz="2400" b="0" strike="noStrike" spc="-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en-US" sz="2400" spc="-1" baseline="-8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sz="2400" b="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ko-KR" sz="2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가설검정에서 입증하려 하는 </a:t>
            </a:r>
            <a:r>
              <a:rPr lang="ko-KR" sz="2400" b="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가설</a:t>
            </a:r>
            <a:endParaRPr lang="en-US" altLang="ko-KR" sz="24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ko-KR" altLang="en-US" sz="2400" b="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가설을 </a:t>
            </a:r>
            <a:r>
              <a:rPr lang="ko-KR" sz="2400" b="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채택</a:t>
            </a:r>
            <a:r>
              <a:rPr lang="en-US" altLang="ko-KR" sz="2400" b="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sz="2400" b="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결론으로 선택</a:t>
            </a:r>
            <a:r>
              <a:rPr lang="en-US" altLang="ko-KR" sz="2400" b="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400" b="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ko-KR" sz="2400" b="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기각</a:t>
            </a:r>
            <a:r>
              <a:rPr lang="en-US" altLang="ko-KR" sz="2400" b="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sz="2400" b="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채택하지 않음</a:t>
            </a:r>
            <a:r>
              <a:rPr lang="en-US" altLang="ko-KR" sz="2400" b="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400" b="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논리를 전개한다</a:t>
            </a:r>
            <a:endParaRPr lang="en-US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PlaceHolder 2"/>
          <p:cNvSpPr txBox="1">
            <a:spLocks/>
          </p:cNvSpPr>
          <p:nvPr/>
        </p:nvSpPr>
        <p:spPr>
          <a:xfrm>
            <a:off x="1440000" y="334079"/>
            <a:ext cx="7403400" cy="94889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ko-KR" altLang="en-US" sz="2800" b="1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가설 </a:t>
            </a:r>
            <a:r>
              <a:rPr lang="en-US" altLang="ko-KR" sz="2800" b="1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(Hypothesis)</a:t>
            </a:r>
            <a:endParaRPr lang="en-US" sz="2800" spc="-1" dirty="0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5184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0"/>
          <p:cNvSpPr/>
          <p:nvPr/>
        </p:nvSpPr>
        <p:spPr>
          <a:xfrm>
            <a:off x="1692000" y="1620000"/>
            <a:ext cx="7916760" cy="47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1071450" y="1397270"/>
            <a:ext cx="8537310" cy="433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2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가설을 </a:t>
            </a:r>
            <a:r>
              <a:rPr lang="ko-KR" sz="2200" b="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채택 ≠ </a:t>
            </a:r>
            <a:r>
              <a:rPr lang="ko-KR" sz="22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가설이 참이다</a:t>
            </a:r>
            <a:endParaRPr lang="en-US" sz="22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2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가설을 기각 ≠ 해당 가설이 거짓이다</a:t>
            </a:r>
            <a:endParaRPr lang="en-US" sz="22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2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가설을 채택 </a:t>
            </a:r>
            <a:r>
              <a:rPr lang="en-US" sz="22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sz="2200" b="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가설을 </a:t>
            </a:r>
            <a:r>
              <a:rPr lang="ko-KR" sz="22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기각할 근거가 충분하지 않음</a:t>
            </a:r>
            <a:endParaRPr lang="en-US" sz="22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2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가설을 기각 </a:t>
            </a:r>
            <a:r>
              <a:rPr lang="en-US" sz="22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sz="2200" b="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가설을 </a:t>
            </a:r>
            <a:r>
              <a:rPr lang="ko-KR" sz="22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기각할 근거가 </a:t>
            </a:r>
            <a:r>
              <a:rPr lang="ko-KR" sz="2200" b="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있음</a:t>
            </a:r>
            <a:endParaRPr lang="en-US" altLang="ko-KR" sz="2200" b="0" strike="noStrike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2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altLang="ko-KR" sz="2200" b="1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sz="2200" b="1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 </a:t>
            </a:r>
            <a:r>
              <a:rPr lang="en-US" sz="2200" b="1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sz="2200" b="1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 오류와 제 </a:t>
            </a:r>
            <a:r>
              <a:rPr lang="en-US" sz="2200" b="1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sz="2200" b="1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 오류 </a:t>
            </a:r>
            <a:r>
              <a:rPr lang="en-US" sz="2200" b="1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(Type I Error and Type II Error</a:t>
            </a:r>
            <a:r>
              <a:rPr lang="en-US" sz="2200" b="1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2200" b="1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en-US" sz="2200" b="1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0" name="그림 139"/>
          <p:cNvPicPr/>
          <p:nvPr/>
        </p:nvPicPr>
        <p:blipFill>
          <a:blip r:embed="rId2"/>
          <a:stretch/>
        </p:blipFill>
        <p:spPr>
          <a:xfrm>
            <a:off x="1272140" y="4272636"/>
            <a:ext cx="7542684" cy="2092612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2"/>
          <p:cNvSpPr txBox="1">
            <a:spLocks/>
          </p:cNvSpPr>
          <p:nvPr/>
        </p:nvSpPr>
        <p:spPr>
          <a:xfrm>
            <a:off x="1440000" y="334079"/>
            <a:ext cx="7403400" cy="94889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ko-KR" altLang="en-US" sz="2800" b="1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가설의 채택과 기각</a:t>
            </a:r>
            <a:endParaRPr lang="en-US" sz="2800" spc="-1" dirty="0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0318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1142888" y="1432818"/>
            <a:ext cx="8708760" cy="406761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sz="2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유의수준 </a:t>
            </a:r>
            <a:r>
              <a:rPr lang="en-US" sz="2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(p-value, p, α)</a:t>
            </a:r>
          </a:p>
          <a:p>
            <a:pPr marL="997200" lvl="1" indent="-4572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ko-KR" sz="2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 </a:t>
            </a:r>
            <a:r>
              <a:rPr lang="en-US" sz="2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sz="2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 오류를 범할 확률</a:t>
            </a:r>
            <a:endParaRPr lang="en-US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97200" lvl="1" indent="-4572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ko-KR" sz="24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귀무가설이</a:t>
            </a:r>
            <a:r>
              <a:rPr lang="ko-KR" sz="2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sz="24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참임에도</a:t>
            </a:r>
            <a:r>
              <a:rPr lang="ko-KR" sz="2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불구하고 기각할 확률</a:t>
            </a:r>
            <a:endParaRPr lang="en-US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97200" lvl="1" indent="-4572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0.05, 0.01, 0.001</a:t>
            </a:r>
            <a:r>
              <a:rPr lang="ko-KR" sz="2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sz="2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cutoff</a:t>
            </a:r>
            <a:r>
              <a:rPr lang="ko-KR" sz="2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주로 사용</a:t>
            </a:r>
            <a:endParaRPr lang="en-US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PlaceHolder 2"/>
          <p:cNvSpPr txBox="1">
            <a:spLocks/>
          </p:cNvSpPr>
          <p:nvPr/>
        </p:nvSpPr>
        <p:spPr>
          <a:xfrm>
            <a:off x="1440000" y="334079"/>
            <a:ext cx="7403400" cy="94889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ko-KR" altLang="en-US" sz="2800" b="1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유의수준</a:t>
            </a:r>
            <a:endParaRPr lang="en-US" sz="2800" spc="-1" dirty="0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0" y="3466627"/>
            <a:ext cx="6315956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1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115050" y="1604520"/>
            <a:ext cx="35433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108000" indent="0">
              <a:spcBef>
                <a:spcPts val="1417"/>
              </a:spcBef>
              <a:buClr>
                <a:srgbClr val="000000"/>
              </a:buClr>
              <a:buSzPct val="45000"/>
              <a:buNone/>
            </a:pPr>
            <a:r>
              <a:rPr lang="en-US" altLang="ko-KR" sz="2400" b="1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sz="2400" b="1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T-test</a:t>
            </a:r>
            <a:r>
              <a:rPr lang="ko-KR" sz="2400" b="1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sz="2400" b="1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sz="2400" b="1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en-US" sz="2400" b="1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ko-KR" sz="240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양적 변수</a:t>
            </a:r>
            <a:endParaRPr lang="en-US" sz="240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ko-KR" sz="240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정규분포를 따름</a:t>
            </a:r>
            <a:endParaRPr lang="en-US" sz="240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ko-KR" sz="240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등분산성</a:t>
            </a:r>
            <a:r>
              <a:rPr lang="ko-KR" sz="240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충족</a:t>
            </a:r>
            <a:endParaRPr lang="en-US" sz="240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PlaceHolder 2"/>
          <p:cNvSpPr txBox="1">
            <a:spLocks/>
          </p:cNvSpPr>
          <p:nvPr/>
        </p:nvSpPr>
        <p:spPr>
          <a:xfrm>
            <a:off x="1440000" y="334079"/>
            <a:ext cx="7403400" cy="94889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en-US" altLang="ko-KR" sz="2800" b="1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T-</a:t>
            </a:r>
            <a:r>
              <a:rPr lang="ko-KR" altLang="en-US" sz="2800" b="1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검정 </a:t>
            </a:r>
            <a:r>
              <a:rPr lang="en-US" altLang="ko-KR" sz="2800" b="1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(T-test)</a:t>
            </a:r>
            <a:endParaRPr lang="en-US" sz="2800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1057274" y="1604520"/>
            <a:ext cx="4572001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 </a:t>
            </a:r>
            <a:r>
              <a:rPr lang="ko-KR" sz="240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분포를 이용한 </a:t>
            </a:r>
            <a:r>
              <a:rPr lang="ko-KR" sz="2400" strike="noStrike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ko-KR" altLang="en-US" sz="2400" strike="noStrike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</a:t>
            </a:r>
            <a:r>
              <a:rPr lang="ko-KR" sz="2400" strike="noStrike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sz="240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검정</a:t>
            </a:r>
            <a:endParaRPr lang="en-US" sz="240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40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그룹간의 차이가 통계적으로 </a:t>
            </a:r>
            <a:r>
              <a:rPr lang="ko-KR" sz="2400" strike="noStrike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유효한지 확인</a:t>
            </a:r>
            <a:endParaRPr lang="en-US" altLang="ko-KR" sz="24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altLang="en-US" sz="240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그룹간 검정 →</a:t>
            </a:r>
            <a:r>
              <a:rPr lang="en-US" altLang="ko-KR" sz="240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ANOVA</a:t>
            </a:r>
            <a:endParaRPr lang="en-US" sz="240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 indent="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  <a:tabLst>
                <a:tab pos="0" algn="l"/>
              </a:tabLst>
            </a:pPr>
            <a:endParaRPr lang="en-US" altLang="ko-KR" sz="2400" strike="noStrike" spc="-1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 indent="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  <a:tabLst>
                <a:tab pos="0" algn="l"/>
              </a:tabLst>
            </a:pPr>
            <a:r>
              <a:rPr lang="en-US" altLang="ko-KR" sz="2400" b="1" strike="noStrike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[T-test</a:t>
            </a:r>
            <a:r>
              <a:rPr lang="ko-KR" altLang="en-US" sz="2400" b="1" strike="noStrike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정의</a:t>
            </a:r>
            <a:r>
              <a:rPr lang="en-US" altLang="ko-KR" sz="2400" b="1" strike="noStrike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108000" indent="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  <a:tabLst>
                <a:tab pos="0" algn="l"/>
              </a:tabLst>
            </a:pPr>
            <a:r>
              <a:rPr lang="ko-KR" sz="2400" strike="noStrike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정규분포를 따르는</a:t>
            </a:r>
            <a:r>
              <a:rPr lang="en-US" altLang="ko-KR" sz="24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sz="2400" strike="noStrike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모집</a:t>
            </a:r>
            <a:r>
              <a:rPr lang="ko-KR" altLang="en-US" sz="2400" strike="noStrike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endParaRPr lang="en-US" altLang="ko-KR" sz="24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 indent="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  <a:tabLst>
                <a:tab pos="0" algn="l"/>
              </a:tabLst>
            </a:pPr>
            <a:r>
              <a:rPr lang="en-US" altLang="ko-KR" sz="24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N(</a:t>
            </a:r>
            <a:r>
              <a:rPr lang="en-US" altLang="ko-KR" sz="2400" spc="-1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μ1</a:t>
            </a:r>
            <a:r>
              <a:rPr lang="en-US" altLang="ko-KR" sz="2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σ21</a:t>
            </a:r>
            <a:r>
              <a:rPr lang="en-US" altLang="ko-KR" sz="2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N(</a:t>
            </a:r>
            <a:r>
              <a:rPr lang="en-US" altLang="ko-KR" sz="2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μ2</a:t>
            </a:r>
            <a:r>
              <a:rPr lang="en-US" altLang="ko-KR" sz="2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σ22</a:t>
            </a:r>
            <a:r>
              <a:rPr lang="en-US" altLang="ko-KR" sz="2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ko-KR" sz="24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endParaRPr lang="en-US" altLang="ko-KR" sz="2400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 indent="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  <a:tabLst>
                <a:tab pos="0" algn="l"/>
              </a:tabLst>
            </a:pPr>
            <a:r>
              <a:rPr lang="ko-KR" sz="2400" strike="noStrike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추출된 표본자료들이</a:t>
            </a:r>
            <a:endParaRPr lang="en-US" altLang="ko-KR" sz="2400" strike="noStrike" spc="-1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 indent="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  <a:tabLst>
                <a:tab pos="0" algn="l"/>
              </a:tabLst>
            </a:pPr>
            <a:r>
              <a:rPr lang="ko-KR" sz="2400" strike="noStrike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모평균 </a:t>
            </a:r>
            <a:r>
              <a:rPr lang="en-US" sz="240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μ1, μ2</a:t>
            </a:r>
            <a:r>
              <a:rPr lang="ko-KR" sz="240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같은지 </a:t>
            </a:r>
            <a:r>
              <a:rPr lang="ko-KR" sz="2400" strike="noStrike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검정</a:t>
            </a:r>
            <a:endParaRPr lang="en-US" sz="240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652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1114424" y="1490220"/>
            <a:ext cx="7728976" cy="433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altLang="ko-KR" sz="2400" b="1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sz="2400" b="1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T-test</a:t>
            </a:r>
            <a:r>
              <a:rPr lang="ko-KR" sz="2400" b="1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sz="2400" b="1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절차</a:t>
            </a:r>
            <a:r>
              <a:rPr lang="en-US" altLang="ko-KR" sz="2400" b="1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en-US" sz="2400" b="1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ko-KR" sz="2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집단 특성 확인</a:t>
            </a:r>
            <a:endParaRPr lang="en-US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ko-KR" sz="2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독립표본 → 아래 절차로 이동</a:t>
            </a:r>
            <a:endParaRPr lang="en-US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ko-KR" sz="2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대응표본 → </a:t>
            </a:r>
            <a:r>
              <a:rPr lang="en-US" sz="2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Paired T-test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ko-KR" sz="2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자료의 특성 확인</a:t>
            </a:r>
            <a:endParaRPr lang="en-US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ko-KR" sz="2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범주형 → </a:t>
            </a:r>
            <a:r>
              <a:rPr lang="en-US" sz="2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Mann-Whitney U test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ko-KR" sz="24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연속형일</a:t>
            </a:r>
            <a:r>
              <a:rPr lang="ko-KR" sz="2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경우</a:t>
            </a:r>
            <a:endParaRPr lang="en-US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ko-KR" sz="24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정규성</a:t>
            </a:r>
            <a:r>
              <a:rPr lang="en-US" sz="2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sz="2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등분산성 만족 → </a:t>
            </a:r>
            <a:r>
              <a:rPr lang="en-US" sz="2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Student’s T-test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ko-KR" sz="24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정규성</a:t>
            </a:r>
            <a:r>
              <a:rPr lang="ko-KR" sz="2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만족</a:t>
            </a:r>
            <a:r>
              <a:rPr lang="en-US" sz="2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sz="2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등분산성 불만족 → </a:t>
            </a:r>
            <a:r>
              <a:rPr lang="en-US" sz="2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Welch’s T-test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AutoNum type="arabicPeriod"/>
            </a:pPr>
            <a:r>
              <a:rPr lang="ko-KR" sz="24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정규성</a:t>
            </a:r>
            <a:r>
              <a:rPr lang="ko-KR" sz="2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불만족 → </a:t>
            </a:r>
            <a:r>
              <a:rPr lang="en-US" sz="2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Mann-Whitney U test</a:t>
            </a:r>
          </a:p>
        </p:txBody>
      </p:sp>
      <p:sp>
        <p:nvSpPr>
          <p:cNvPr id="5" name="PlaceHolder 2"/>
          <p:cNvSpPr txBox="1">
            <a:spLocks/>
          </p:cNvSpPr>
          <p:nvPr/>
        </p:nvSpPr>
        <p:spPr>
          <a:xfrm>
            <a:off x="1440000" y="334079"/>
            <a:ext cx="7403400" cy="94889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en-US" altLang="ko-KR" sz="2800" b="1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T-</a:t>
            </a:r>
            <a:r>
              <a:rPr lang="ko-KR" altLang="en-US" sz="2800" b="1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검정 </a:t>
            </a:r>
            <a:r>
              <a:rPr lang="en-US" altLang="ko-KR" sz="2800" b="1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(T-test)</a:t>
            </a:r>
            <a:endParaRPr lang="en-US" sz="2800" spc="-1" dirty="0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3506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1114424" y="1490220"/>
            <a:ext cx="7728976" cy="433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ko-KR" altLang="en-US" sz="2400" b="1" spc="-1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통계 코드와 관련 정보</a:t>
            </a:r>
            <a:endParaRPr lang="en-US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PlaceHolder 2"/>
          <p:cNvSpPr txBox="1">
            <a:spLocks/>
          </p:cNvSpPr>
          <p:nvPr/>
        </p:nvSpPr>
        <p:spPr>
          <a:xfrm>
            <a:off x="1440000" y="334079"/>
            <a:ext cx="7403400" cy="94889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ko-KR" altLang="en-US" sz="2800" b="1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참고자료</a:t>
            </a:r>
            <a:endParaRPr lang="en-US" sz="2800" spc="-1" dirty="0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0882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4152</TotalTime>
  <Words>366</Words>
  <Application>Microsoft Office PowerPoint</Application>
  <PresentationFormat>와이드스크린</PresentationFormat>
  <Paragraphs>69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StarSymbol</vt:lpstr>
      <vt:lpstr>맑은 고딕</vt:lpstr>
      <vt:lpstr>바탕</vt:lpstr>
      <vt:lpstr>Arial</vt:lpstr>
      <vt:lpstr>DejaVu Sans</vt:lpstr>
      <vt:lpstr>Symbol</vt:lpstr>
      <vt:lpstr>Trebuchet MS</vt:lpstr>
      <vt:lpstr>Wingdings</vt:lpstr>
      <vt:lpstr>패싯</vt:lpstr>
      <vt:lpstr>Office Theme</vt:lpstr>
      <vt:lpstr>파이썬 프로그래밍 입문 강의 11</vt:lpstr>
      <vt:lpstr>표준화, 정규화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boring ariel</dc:creator>
  <dc:description/>
  <cp:lastModifiedBy>user</cp:lastModifiedBy>
  <cp:revision>413</cp:revision>
  <dcterms:created xsi:type="dcterms:W3CDTF">2021-09-30T03:55:32Z</dcterms:created>
  <dcterms:modified xsi:type="dcterms:W3CDTF">2023-09-04T08:19:37Z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10</vt:i4>
  </property>
</Properties>
</file>