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2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&lt;머리글&gt;</a:t>
            </a:r>
          </a:p>
        </p:txBody>
      </p:sp>
      <p:sp>
        <p:nvSpPr>
          <p:cNvPr id="256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7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258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C3441D62-96F1-464E-B742-ED84D001A8C6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6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5D960C-26BF-495C-AAA6-FBC3B4B0749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D4C58C-9F77-4677-A0A9-8345A93A7B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8EFC86-67B0-4473-8DBF-44E524EED06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B123A8-1296-4F57-BB74-3E0C6C68DC6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1F3444-4A74-4556-A672-C8230DFDD9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5B4F1A-4C9F-41C2-9F42-48A33DD640A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168BB0-0C1D-493C-BA74-76E798D2B93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96AA41-8C78-44C8-B7FC-DE9F41A3A9C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95DCE7-6B8C-441C-9AC6-62D363A16E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D5833D-6380-476D-937E-93EBAB27C3C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BEB7E21-2889-4BCE-9438-25B289547A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1BD6C5-9A22-4EBF-B641-967D342455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0D2F30-46FA-48B4-BE60-CDEA59A5402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74384D-4691-4FE5-A994-CAAF50173B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749F46-4FBA-46EE-84F2-BC62991024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5590FBB-8E0C-4461-A32F-2997377355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5DFFC2-31B7-4EFA-B948-A7F892B9D66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CDD4A09-AE7F-4B1A-8FB6-4929642DC67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C84984D-26D2-43D2-9EE1-2DBEC713DB9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AC1A042-D01F-4BB7-870F-B9E7728BEE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249B662-857D-4DEA-8046-27373FF12DD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AB38455-3981-4409-872B-74D57D945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DB8EC61-169E-4D09-B199-E5B058904E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18A760-7371-4A7B-9363-4934DE2181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D97C588-E50E-4EFE-A201-FF354ACFDD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1CFB857-17BB-4ED6-9B50-96B9678F5C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CA07A10-AE80-408D-9AED-B71A8B41FA3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D4B9DF8-CF71-4C51-9DA8-163D62E6A5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EA753DC-5475-44A3-86DA-ED129C5FB88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4D6BF82-57EC-4B7E-B268-B0C40E232A0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E706932-4D11-4F86-AC7E-449D87A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5CDC6AD-0353-4941-ADA3-90A06E496E0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4320D40-B9ED-4957-87F3-0DAADD004D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ED1C89D-3C67-4AE3-ABF2-6E60A1AF734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39988-847E-4AD1-B906-9644E6FB92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683F24E-7B11-405D-98C5-CB6A26C30D4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8C44EFE-8077-4CCA-A7DB-5D9D4216A5A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A593D11-0164-4096-87A1-83D055B36DD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5C5059D-99D8-49EE-AA74-C3C6E34E01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808E9AC-B4C7-4B0A-9CB5-473EEB154F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613EA2A-1AC2-4D80-AB69-17B5238BB44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041AB1E-769D-48BA-8B89-9C0740BB72B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89BB7D6-6894-4DBE-8579-A32D2814954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3CE5705-A154-44B9-9A30-F999F1C6FD2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157D41-6BA0-4829-A147-CD92282A246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597863-E25F-4F34-BB96-7FFB1B4C69D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160DD1-C33F-4153-A867-7B8193C298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C53629-36A1-4070-B97A-D08F39D7FC0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EC45D4-C5C0-488A-8D0B-39ACB24A46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3880" cy="28400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8960" cy="5693400"/>
            </a:xfrm>
            <a:custGeom>
              <a:avLst/>
              <a:gdLst>
                <a:gd name="textAreaLeft" fmla="*/ 0 w 858960"/>
                <a:gd name="textAreaRight" fmla="*/ 863640 w 858960"/>
                <a:gd name="textAreaTop" fmla="*/ 0 h 5693400"/>
                <a:gd name="textAreaBottom" fmla="*/ 5698080 h 569340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28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86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DD7441F-50AE-4331-B112-F08F3D62A413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72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3880" cy="28400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74" name="Group 15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sp>
          <p:nvSpPr>
            <p:cNvPr id="75" name="Freeform 14"/>
            <p:cNvSpPr/>
            <p:nvPr/>
          </p:nvSpPr>
          <p:spPr>
            <a:xfrm>
              <a:off x="0" y="-7920"/>
              <a:ext cx="858960" cy="5693400"/>
            </a:xfrm>
            <a:custGeom>
              <a:avLst/>
              <a:gdLst>
                <a:gd name="textAreaLeft" fmla="*/ 0 w 858960"/>
                <a:gd name="textAreaRight" fmla="*/ 863640 w 858960"/>
                <a:gd name="textAreaTop" fmla="*/ 0 h 5693400"/>
                <a:gd name="textAreaBottom" fmla="*/ 5698080 h 569340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cxnSp>
          <p:nvCxnSpPr>
            <p:cNvPr id="76" name="Straight Connector 18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7" name="Straight Connector 19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8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" name="Isosceles Triangle 22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" name="Isosceles Triangle 26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28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786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887A38-3E1B-43F9-9668-2E0E9CC85E41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072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3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cxnSp>
          <p:nvCxnSpPr>
            <p:cNvPr id="127" name="Straight Connector 19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28" name="Straight Connector 20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29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" name="Isosceles Triangle 23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" name="Isosceles Triangle 27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" name="Isosceles Triangle 18"/>
            <p:cNvSpPr/>
            <p:nvPr/>
          </p:nvSpPr>
          <p:spPr>
            <a:xfrm>
              <a:off x="0" y="4013280"/>
              <a:ext cx="443880" cy="28400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37" name="Group 15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sp>
          <p:nvSpPr>
            <p:cNvPr id="138" name="Freeform 14"/>
            <p:cNvSpPr/>
            <p:nvPr/>
          </p:nvSpPr>
          <p:spPr>
            <a:xfrm>
              <a:off x="0" y="-7920"/>
              <a:ext cx="858960" cy="5693400"/>
            </a:xfrm>
            <a:custGeom>
              <a:avLst/>
              <a:gdLst>
                <a:gd name="textAreaLeft" fmla="*/ 0 w 858960"/>
                <a:gd name="textAreaRight" fmla="*/ 863640 w 858960"/>
                <a:gd name="textAreaTop" fmla="*/ 0 h 5693400"/>
                <a:gd name="textAreaBottom" fmla="*/ 5698080 h 569340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cxnSp>
          <p:nvCxnSpPr>
            <p:cNvPr id="139" name="Straight Connector 18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0" name="Straight Connector 19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41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" name="Isosceles Triangle 22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" name="Isosceles Triangle 26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28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786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1BA078B-54F3-4B23-8436-E3485CD1E98B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072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43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cxnSp>
          <p:nvCxnSpPr>
            <p:cNvPr id="191" name="Straight Connector 19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92" name="Straight Connector 20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93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" name="Isosceles Triangle 23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" name="Isosceles Triangle 27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" name="Isosceles Triangle 18"/>
            <p:cNvSpPr/>
            <p:nvPr/>
          </p:nvSpPr>
          <p:spPr>
            <a:xfrm>
              <a:off x="0" y="4013280"/>
              <a:ext cx="443880" cy="28400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201" name="Group 15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sp>
          <p:nvSpPr>
            <p:cNvPr id="202" name="Freeform 14"/>
            <p:cNvSpPr/>
            <p:nvPr/>
          </p:nvSpPr>
          <p:spPr>
            <a:xfrm>
              <a:off x="0" y="-7920"/>
              <a:ext cx="858960" cy="5693400"/>
            </a:xfrm>
            <a:custGeom>
              <a:avLst/>
              <a:gdLst>
                <a:gd name="textAreaLeft" fmla="*/ 0 w 858960"/>
                <a:gd name="textAreaRight" fmla="*/ 863640 w 858960"/>
                <a:gd name="textAreaTop" fmla="*/ 0 h 5693400"/>
                <a:gd name="textAreaBottom" fmla="*/ 5698080 h 569340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cxnSp>
          <p:nvCxnSpPr>
            <p:cNvPr id="203" name="Straight Connector 18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04" name="Straight Connector 19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05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" name="Isosceles Triangle 22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1" name="Isosceles Triangle 26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28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786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A6BE72-8952-40BE-B39E-CF065386EA70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072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3040" cy="16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파이썬 프로그래밍 실습과제 </a:t>
            </a:r>
            <a:r>
              <a:rPr lang="en-US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2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3040" cy="109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4"/>
          <p:cNvSpPr/>
          <p:nvPr/>
        </p:nvSpPr>
        <p:spPr>
          <a:xfrm>
            <a:off x="1183320" y="1414080"/>
            <a:ext cx="7916760" cy="47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[RFM </a:t>
            </a:r>
            <a:r>
              <a:rPr lang="ko-KR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분석의 </a:t>
            </a: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r>
              <a:rPr lang="ko-KR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요소</a:t>
            </a: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lvl="1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R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ecency:	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얼마나 최근에 구매했는가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lvl="1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F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requency:	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얼마나 자주 구매했는가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lvl="1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M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onetary:	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얼마나 많이 지출했는가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[RFM </a:t>
            </a:r>
            <a:r>
              <a:rPr lang="ko-KR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분석의 분류</a:t>
            </a: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lvl="1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충성도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(RFM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의 종합적 고려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에 따른 분류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lvl="1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구매 빈도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(F)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에 따른 분류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lvl="1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지출금액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(M)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에 따른 분류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lvl="1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이외에도 주관적으로 분류 기준 수립이 가능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lvl="1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정해진 기준이 없어 자유롭게 분류 가능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PlaceHolder 2"/>
          <p:cNvSpPr/>
          <p:nvPr/>
        </p:nvSpPr>
        <p:spPr>
          <a:xfrm>
            <a:off x="1440000" y="334080"/>
            <a:ext cx="7403040" cy="94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RFM </a:t>
            </a: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분석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4"/>
          <p:cNvSpPr/>
          <p:nvPr/>
        </p:nvSpPr>
        <p:spPr>
          <a:xfrm>
            <a:off x="1168920" y="1485720"/>
            <a:ext cx="7916760" cy="47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IMaRD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양식 준수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이전 강의자료 참조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적절한 도표 활용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주요 내용 또는 강조할 내용은 도표가 필수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비교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분류는 수치형 데이터를 이용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불명확한 데이터는 보고서에 넣지 않는다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내 논리와 반하는 데이터는 기본적으로 넣지 않는다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도표에 필요 없는 데이터는 삭제한다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분석 결과는 재현성이 보장되어야 한다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데이터 비교 기준 통일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전처리 기준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도표의 스케일 등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데이터 분석 결과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이상치를 고려해야 한다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" name="PlaceHolder 2"/>
          <p:cNvSpPr/>
          <p:nvPr/>
        </p:nvSpPr>
        <p:spPr>
          <a:xfrm>
            <a:off x="1440000" y="334080"/>
            <a:ext cx="7403040" cy="94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분석 보고서의 필수 요소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5614920" y="1604520"/>
            <a:ext cx="3871440" cy="46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선택 분석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매출 시각화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최대 매출 상품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종류 집계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주문 연도에 따른 해당 상품의 매출 증감 분석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연관성 분석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주문한 달과 판매금액의 상관관계 분석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34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※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연도의 변화는 무시한다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/>
          <p:nvPr/>
        </p:nvSpPr>
        <p:spPr>
          <a:xfrm>
            <a:off x="1440000" y="334080"/>
            <a:ext cx="7403040" cy="94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실습과제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안내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- </a:t>
            </a:r>
            <a:r>
              <a:rPr lang="en-US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RFM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분석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057320" y="1604520"/>
            <a:ext cx="4300200" cy="46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필수 분석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입점 기업별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RFM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분석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(3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그룹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)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진행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매출 시각화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월별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연도별 매출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월별 순수익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처리 상황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할부기간 고려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결제 방법에 따른 분석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결제 방법과 결제금액의 연관성 분석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결제방법은 맨 앞의 한가지만 사용한 것으로 간주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1100160" y="1604520"/>
            <a:ext cx="8079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해당 프로젝트는 정답을 상정하지 않았습니다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필수 분석은 강의자료 참고만으로 해결할 수 있습니다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코드의 복사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 등을 허용합니다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보고서에는 논리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결과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의견을 기재합니다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코드를 포함해 분석 보고서 형태로 제출합니다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/>
          <p:nvPr/>
        </p:nvSpPr>
        <p:spPr>
          <a:xfrm>
            <a:off x="1440000" y="334080"/>
            <a:ext cx="7403040" cy="94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실습과제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안내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- </a:t>
            </a:r>
            <a:r>
              <a:rPr lang="en-US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RFM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분석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4219</TotalTime>
  <Words>204</Words>
  <Application>Microsoft Office PowerPoint</Application>
  <PresentationFormat>와이드스크린</PresentationFormat>
  <Paragraphs>51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맑은 고딕</vt:lpstr>
      <vt:lpstr>바탕</vt:lpstr>
      <vt:lpstr>Arial</vt:lpstr>
      <vt:lpstr>DejaVu Sans</vt:lpstr>
      <vt:lpstr>OpenSymbol</vt:lpstr>
      <vt:lpstr>Symbol</vt:lpstr>
      <vt:lpstr>Trebuchet MS</vt:lpstr>
      <vt:lpstr>Wingdings</vt:lpstr>
      <vt:lpstr>패싯</vt:lpstr>
      <vt:lpstr>Office Theme</vt:lpstr>
      <vt:lpstr>Office Theme</vt:lpstr>
      <vt:lpstr>Office Theme</vt:lpstr>
      <vt:lpstr>파이썬 프로그래밍 실습과제 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412</cp:revision>
  <dcterms:created xsi:type="dcterms:W3CDTF">2021-09-30T03:55:32Z</dcterms:created>
  <dcterms:modified xsi:type="dcterms:W3CDTF">2023-07-18T00:10:07Z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와이드스크린</vt:lpwstr>
  </property>
  <property fmtid="{D5CDD505-2E9C-101B-9397-08002B2CF9AE}" pid="4" name="Slides">
    <vt:i4>5</vt:i4>
  </property>
</Properties>
</file>