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64" r:id="rId2"/>
    <p:sldId id="266" r:id="rId3"/>
    <p:sldId id="265" r:id="rId4"/>
    <p:sldId id="267" r:id="rId5"/>
    <p:sldId id="268" r:id="rId6"/>
    <p:sldId id="269" r:id="rId7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55682-58F4-40E5-9613-0B31338E6E71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CF52D-7A23-4ED8-AB46-2ECDBFBBD5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136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03BA9-330A-4C06-850B-31CEA76D8E7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009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03BA9-330A-4C06-850B-31CEA76D8E7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421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03BA9-330A-4C06-850B-31CEA76D8E7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666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03BA9-330A-4C06-850B-31CEA76D8E7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98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03BA9-330A-4C06-850B-31CEA76D8E7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41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87BC34B-8681-4876-9294-663875C6867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맑은 고딕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B3FB278-F695-4AA0-9DA1-4402AFE0E07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맑은 고딕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FEBABF8-7726-40E1-981F-F992163B0705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맑은 고딕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4C9A5F0-7A5B-4F6C-8E05-CFCD5D3B959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맑은 고딕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854FAA4-3E6A-4EA9-8747-50FA1C917E9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CE09500-39A9-4A58-BA16-207EC465268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맑은 고딕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5F4E815-7B66-4FD2-AC1C-0407D29DCBE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FDD3474-5478-468B-A0E1-A68D4FF43A4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962363D-B5F7-4DF6-AE9D-ADA34754573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맑은 고딕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7AEAA5C-C127-436D-AFC7-DF2DC712263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맑은 고딕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F824870-589C-45A2-BE78-B568DD0721F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latin typeface="맑은 고딕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CE2D176-741B-44E0-BB44-8A83DB786B9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43"/>
          <p:cNvGrpSpPr/>
          <p:nvPr/>
        </p:nvGrpSpPr>
        <p:grpSpPr>
          <a:xfrm>
            <a:off x="0" y="-8640"/>
            <a:ext cx="12193200" cy="6871320"/>
            <a:chOff x="0" y="-8640"/>
            <a:chExt cx="12193200" cy="6871320"/>
          </a:xfrm>
        </p:grpSpPr>
        <p:cxnSp>
          <p:nvCxnSpPr>
            <p:cNvPr id="28" name="Straight Connector 19"/>
            <p:cNvCxnSpPr/>
            <p:nvPr/>
          </p:nvCxnSpPr>
          <p:spPr>
            <a:xfrm>
              <a:off x="9370800" y="0"/>
              <a:ext cx="1224360" cy="686304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2" name="Straight Connector 20"/>
            <p:cNvCxnSpPr/>
            <p:nvPr/>
          </p:nvCxnSpPr>
          <p:spPr>
            <a:xfrm flipH="1">
              <a:off x="7425000" y="3681360"/>
              <a:ext cx="4768560" cy="318168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3" name="Rectangle 23"/>
            <p:cNvSpPr/>
            <p:nvPr/>
          </p:nvSpPr>
          <p:spPr>
            <a:xfrm>
              <a:off x="9181440" y="-8640"/>
              <a:ext cx="3002400" cy="6861600"/>
            </a:xfrm>
            <a:custGeom>
              <a:avLst/>
              <a:gdLst>
                <a:gd name="textAreaLeft" fmla="*/ 0 w 3002400"/>
                <a:gd name="textAreaRight" fmla="*/ 3007440 w 3002400"/>
                <a:gd name="textAreaTop" fmla="*/ 0 h 6861600"/>
                <a:gd name="textAreaBottom" fmla="*/ 6866640 h 686160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Rectangle 25"/>
            <p:cNvSpPr/>
            <p:nvPr/>
          </p:nvSpPr>
          <p:spPr>
            <a:xfrm>
              <a:off x="9603360" y="-8640"/>
              <a:ext cx="2583360" cy="6861600"/>
            </a:xfrm>
            <a:custGeom>
              <a:avLst/>
              <a:gdLst>
                <a:gd name="textAreaLeft" fmla="*/ 0 w 2583360"/>
                <a:gd name="textAreaRight" fmla="*/ 2588400 w 2583360"/>
                <a:gd name="textAreaTop" fmla="*/ 0 h 6861600"/>
                <a:gd name="textAreaBottom" fmla="*/ 6866640 h 686160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Isosceles Triangle 23"/>
            <p:cNvSpPr/>
            <p:nvPr/>
          </p:nvSpPr>
          <p:spPr>
            <a:xfrm>
              <a:off x="8932320" y="3048120"/>
              <a:ext cx="3254760" cy="38048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Rectangle 27"/>
            <p:cNvSpPr/>
            <p:nvPr/>
          </p:nvSpPr>
          <p:spPr>
            <a:xfrm>
              <a:off x="9334440" y="-8640"/>
              <a:ext cx="2849400" cy="6861600"/>
            </a:xfrm>
            <a:custGeom>
              <a:avLst/>
              <a:gdLst>
                <a:gd name="textAreaLeft" fmla="*/ 0 w 2849400"/>
                <a:gd name="textAreaRight" fmla="*/ 2854440 w 2849400"/>
                <a:gd name="textAreaTop" fmla="*/ 0 h 6861600"/>
                <a:gd name="textAreaBottom" fmla="*/ 6866640 h 686160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Rectangle 28"/>
            <p:cNvSpPr/>
            <p:nvPr/>
          </p:nvSpPr>
          <p:spPr>
            <a:xfrm>
              <a:off x="10898640" y="-8640"/>
              <a:ext cx="1285200" cy="6861600"/>
            </a:xfrm>
            <a:custGeom>
              <a:avLst/>
              <a:gdLst>
                <a:gd name="textAreaLeft" fmla="*/ 0 w 1285200"/>
                <a:gd name="textAreaRight" fmla="*/ 1290240 w 1285200"/>
                <a:gd name="textAreaTop" fmla="*/ 0 h 6861600"/>
                <a:gd name="textAreaBottom" fmla="*/ 6866640 h 686160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Rectangle 29"/>
            <p:cNvSpPr/>
            <p:nvPr/>
          </p:nvSpPr>
          <p:spPr>
            <a:xfrm>
              <a:off x="10938960" y="-8640"/>
              <a:ext cx="1244880" cy="6861600"/>
            </a:xfrm>
            <a:custGeom>
              <a:avLst/>
              <a:gdLst>
                <a:gd name="textAreaLeft" fmla="*/ 0 w 1244880"/>
                <a:gd name="textAreaRight" fmla="*/ 1249920 w 1244880"/>
                <a:gd name="textAreaTop" fmla="*/ 0 h 6861600"/>
                <a:gd name="textAreaBottom" fmla="*/ 6866640 h 686160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Isosceles Triangle 27"/>
            <p:cNvSpPr/>
            <p:nvPr/>
          </p:nvSpPr>
          <p:spPr>
            <a:xfrm>
              <a:off x="10371600" y="3589920"/>
              <a:ext cx="1812240" cy="32630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Isosceles Triangle 18"/>
            <p:cNvSpPr/>
            <p:nvPr/>
          </p:nvSpPr>
          <p:spPr>
            <a:xfrm>
              <a:off x="0" y="4013280"/>
              <a:ext cx="443520" cy="28396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5"/>
          <p:cNvGrpSpPr/>
          <p:nvPr/>
        </p:nvGrpSpPr>
        <p:grpSpPr>
          <a:xfrm>
            <a:off x="0" y="-8640"/>
            <a:ext cx="12193200" cy="6871320"/>
            <a:chOff x="0" y="-8640"/>
            <a:chExt cx="12193200" cy="6871320"/>
          </a:xfrm>
        </p:grpSpPr>
        <p:sp>
          <p:nvSpPr>
            <p:cNvPr id="12" name="Freeform 14"/>
            <p:cNvSpPr/>
            <p:nvPr/>
          </p:nvSpPr>
          <p:spPr>
            <a:xfrm>
              <a:off x="0" y="-7920"/>
              <a:ext cx="858600" cy="5693040"/>
            </a:xfrm>
            <a:custGeom>
              <a:avLst/>
              <a:gdLst>
                <a:gd name="textAreaLeft" fmla="*/ 0 w 858600"/>
                <a:gd name="textAreaRight" fmla="*/ 863640 w 858600"/>
                <a:gd name="textAreaTop" fmla="*/ 0 h 5693040"/>
                <a:gd name="textAreaBottom" fmla="*/ 5698080 h 5693040"/>
              </a:gdLst>
              <a:ahLst/>
              <a:cxnLst/>
              <a:rect l="textAreaLeft" t="textAreaTop" r="textAreaRight" b="textAreaBottom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cxnSp>
          <p:nvCxnSpPr>
            <p:cNvPr id="13" name="Straight Connector 18"/>
            <p:cNvCxnSpPr/>
            <p:nvPr/>
          </p:nvCxnSpPr>
          <p:spPr>
            <a:xfrm>
              <a:off x="9370800" y="0"/>
              <a:ext cx="1224360" cy="686304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14" name="Straight Connector 19"/>
            <p:cNvCxnSpPr/>
            <p:nvPr/>
          </p:nvCxnSpPr>
          <p:spPr>
            <a:xfrm flipH="1">
              <a:off x="7425000" y="3681360"/>
              <a:ext cx="4768560" cy="318168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15" name="Rectangle 23"/>
            <p:cNvSpPr/>
            <p:nvPr/>
          </p:nvSpPr>
          <p:spPr>
            <a:xfrm>
              <a:off x="9181440" y="-8640"/>
              <a:ext cx="3002400" cy="6861600"/>
            </a:xfrm>
            <a:custGeom>
              <a:avLst/>
              <a:gdLst>
                <a:gd name="textAreaLeft" fmla="*/ 0 w 3002400"/>
                <a:gd name="textAreaRight" fmla="*/ 3007440 w 3002400"/>
                <a:gd name="textAreaTop" fmla="*/ 0 h 6861600"/>
                <a:gd name="textAreaBottom" fmla="*/ 6866640 h 686160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Rectangle 25"/>
            <p:cNvSpPr/>
            <p:nvPr/>
          </p:nvSpPr>
          <p:spPr>
            <a:xfrm>
              <a:off x="9603360" y="-8640"/>
              <a:ext cx="2583360" cy="6861600"/>
            </a:xfrm>
            <a:custGeom>
              <a:avLst/>
              <a:gdLst>
                <a:gd name="textAreaLeft" fmla="*/ 0 w 2583360"/>
                <a:gd name="textAreaRight" fmla="*/ 2588400 w 2583360"/>
                <a:gd name="textAreaTop" fmla="*/ 0 h 6861600"/>
                <a:gd name="textAreaBottom" fmla="*/ 6866640 h 686160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Isosceles Triangle 22"/>
            <p:cNvSpPr/>
            <p:nvPr/>
          </p:nvSpPr>
          <p:spPr>
            <a:xfrm>
              <a:off x="8932320" y="3048120"/>
              <a:ext cx="3254760" cy="38048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Rectangle 27"/>
            <p:cNvSpPr/>
            <p:nvPr/>
          </p:nvSpPr>
          <p:spPr>
            <a:xfrm>
              <a:off x="9334440" y="-8640"/>
              <a:ext cx="2849400" cy="6861600"/>
            </a:xfrm>
            <a:custGeom>
              <a:avLst/>
              <a:gdLst>
                <a:gd name="textAreaLeft" fmla="*/ 0 w 2849400"/>
                <a:gd name="textAreaRight" fmla="*/ 2854440 w 2849400"/>
                <a:gd name="textAreaTop" fmla="*/ 0 h 6861600"/>
                <a:gd name="textAreaBottom" fmla="*/ 6866640 h 686160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Rectangle 28"/>
            <p:cNvSpPr/>
            <p:nvPr/>
          </p:nvSpPr>
          <p:spPr>
            <a:xfrm>
              <a:off x="10898640" y="-8640"/>
              <a:ext cx="1285200" cy="6861600"/>
            </a:xfrm>
            <a:custGeom>
              <a:avLst/>
              <a:gdLst>
                <a:gd name="textAreaLeft" fmla="*/ 0 w 1285200"/>
                <a:gd name="textAreaRight" fmla="*/ 1290240 w 1285200"/>
                <a:gd name="textAreaTop" fmla="*/ 0 h 6861600"/>
                <a:gd name="textAreaBottom" fmla="*/ 6866640 h 686160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Rectangle 29"/>
            <p:cNvSpPr/>
            <p:nvPr/>
          </p:nvSpPr>
          <p:spPr>
            <a:xfrm>
              <a:off x="10938960" y="-8640"/>
              <a:ext cx="1244880" cy="6861600"/>
            </a:xfrm>
            <a:custGeom>
              <a:avLst/>
              <a:gdLst>
                <a:gd name="textAreaLeft" fmla="*/ 0 w 1244880"/>
                <a:gd name="textAreaRight" fmla="*/ 1249920 w 1244880"/>
                <a:gd name="textAreaTop" fmla="*/ 0 h 6861600"/>
                <a:gd name="textAreaBottom" fmla="*/ 6866640 h 686160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Isosceles Triangle 26"/>
            <p:cNvSpPr/>
            <p:nvPr/>
          </p:nvSpPr>
          <p:spPr>
            <a:xfrm>
              <a:off x="10371600" y="3589920"/>
              <a:ext cx="1812240" cy="32630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1"/>
          <p:cNvSpPr>
            <a:spLocks noGrp="1"/>
          </p:cNvSpPr>
          <p:nvPr>
            <p:ph type="ftr" idx="1"/>
          </p:nvPr>
        </p:nvSpPr>
        <p:spPr>
          <a:xfrm>
            <a:off x="677160" y="6041520"/>
            <a:ext cx="6292440" cy="36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바탕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바탕"/>
                <a:ea typeface="DejaVu Sans"/>
              </a:rPr>
              <a:t> </a:t>
            </a:r>
            <a:endParaRPr lang="en-US" sz="1400" b="0" strike="noStrike" spc="-1">
              <a:latin typeface="바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ldNum" idx="2"/>
          </p:nvPr>
        </p:nvSpPr>
        <p:spPr>
          <a:xfrm>
            <a:off x="8590680" y="6041520"/>
            <a:ext cx="678240" cy="36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accent1"/>
                </a:solidFill>
                <a:latin typeface="Trebuchet MS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4202740-1977-4F55-900C-D2CF7DAC291C}" type="slidenum">
              <a:rPr lang="en-US" sz="900" b="0" strike="noStrike" spc="-1">
                <a:solidFill>
                  <a:schemeClr val="accent1"/>
                </a:solidFill>
                <a:latin typeface="Trebuchet MS"/>
                <a:ea typeface="DejaVu Sans"/>
              </a:rPr>
              <a:t>‹#›</a:t>
            </a:fld>
            <a:endParaRPr lang="en-US" sz="900" b="0" strike="noStrike" spc="-1">
              <a:latin typeface="바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dt" idx="3"/>
          </p:nvPr>
        </p:nvSpPr>
        <p:spPr>
          <a:xfrm>
            <a:off x="7205040" y="6041520"/>
            <a:ext cx="906840" cy="36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latin typeface="바탕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latin typeface="바탕"/>
              </a:rPr>
              <a:t> </a:t>
            </a:r>
          </a:p>
        </p:txBody>
      </p:sp>
      <p:sp>
        <p:nvSpPr>
          <p:cNvPr id="2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ko-KR" sz="4400" b="0" strike="noStrike" spc="-1">
                <a:latin typeface="맑은 고딕"/>
              </a:rPr>
              <a:t>제목 텍스트의 서식을 편집하려면 클릭하십시오</a:t>
            </a:r>
            <a:r>
              <a:rPr lang="en-US" sz="4400" b="0" strike="noStrike" spc="-1">
                <a:latin typeface="맑은 고딕"/>
              </a:rPr>
              <a:t>.</a:t>
            </a:r>
          </a:p>
        </p:txBody>
      </p:sp>
      <p:sp>
        <p:nvSpPr>
          <p:cNvPr id="2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b="0" strike="noStrike" spc="-1">
                <a:latin typeface="맑은 고딕"/>
              </a:rPr>
              <a:t>개요 텍스트의 서식을 편집하려면 클릭하십시오</a:t>
            </a:r>
            <a:endParaRPr lang="en-US" sz="3200" b="0" strike="noStrike" spc="-1">
              <a:latin typeface="맑은 고딕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맑은 고딕"/>
              </a:rPr>
              <a:t>2</a:t>
            </a:r>
            <a:r>
              <a:rPr lang="ko-KR" sz="2800" b="0" strike="noStrike" spc="-1">
                <a:latin typeface="맑은 고딕"/>
              </a:rPr>
              <a:t>번째 개요 수준</a:t>
            </a:r>
            <a:endParaRPr lang="en-US" sz="2800" b="0" strike="noStrike" spc="-1">
              <a:latin typeface="맑은 고딕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맑은 고딕"/>
              </a:rPr>
              <a:t>3</a:t>
            </a:r>
            <a:r>
              <a:rPr lang="ko-KR" sz="2400" b="0" strike="noStrike" spc="-1">
                <a:latin typeface="맑은 고딕"/>
              </a:rPr>
              <a:t>번째 개요 수준</a:t>
            </a:r>
            <a:endParaRPr lang="en-US" sz="2400" b="0" strike="noStrike" spc="-1">
              <a:latin typeface="맑은 고딕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맑은 고딕"/>
              </a:rPr>
              <a:t>4</a:t>
            </a:r>
            <a:r>
              <a:rPr lang="ko-KR" sz="2000" b="0" strike="noStrike" spc="-1">
                <a:latin typeface="맑은 고딕"/>
              </a:rPr>
              <a:t>번째 개요 수준</a:t>
            </a:r>
            <a:endParaRPr lang="en-US" sz="2000" b="0" strike="noStrike" spc="-1">
              <a:latin typeface="맑은 고딕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맑은 고딕"/>
              </a:rPr>
              <a:t>5</a:t>
            </a:r>
            <a:r>
              <a:rPr lang="ko-KR" sz="2000" b="0" strike="noStrike" spc="-1">
                <a:latin typeface="맑은 고딕"/>
              </a:rPr>
              <a:t>번째 개요 수준</a:t>
            </a:r>
            <a:endParaRPr lang="en-US" sz="2000" b="0" strike="noStrike" spc="-1">
              <a:latin typeface="맑은 고딕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맑은 고딕"/>
              </a:rPr>
              <a:t>6</a:t>
            </a:r>
            <a:r>
              <a:rPr lang="ko-KR" sz="2000" b="0" strike="noStrike" spc="-1">
                <a:latin typeface="맑은 고딕"/>
              </a:rPr>
              <a:t>번째 개요 수준</a:t>
            </a:r>
            <a:endParaRPr lang="en-US" sz="2000" b="0" strike="noStrike" spc="-1">
              <a:latin typeface="맑은 고딕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맑은 고딕"/>
              </a:rPr>
              <a:t>7</a:t>
            </a:r>
            <a:r>
              <a:rPr lang="ko-KR" sz="2000" b="0" strike="noStrike" spc="-1">
                <a:latin typeface="맑은 고딕"/>
              </a:rPr>
              <a:t>번째 개요 수준</a:t>
            </a:r>
            <a:endParaRPr lang="en-US" sz="2000" b="0" strike="noStrike" spc="-1">
              <a:latin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oringariel/scikit-learn/blob/master/RandomForest%20Classifier%20%EA%B8%B0%EA%B3%84%ED%95%99%EC%8A%B5%20%EB%AA%A8%EB%8D%B8%EB%A1%9C%20%EC%9C%A0%EC%A0%84%EC%9E%90%20%EB%B0%9C%ED%98%84%20%EB%B6%84%EB%A5%98%ED%95%98%EA%B8%B0.ipynb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boringariel/scikit-learn/blob/master/%EA%B8%B0%EA%B3%84%ED%95%99%EC%8A%B5%EC%9D%84%20%EC%9D%B4%EC%9A%A9%ED%95%9C%20%EC%9C%A0%EB%B0%A9%EC%95%94%20%EC%A7%84%EB%8B%A8.ipynb" TargetMode="External"/><Relationship Id="rId4" Type="http://schemas.openxmlformats.org/officeDocument/2006/relationships/hyperlink" Target="https://github.com/boringariel/scikit-learn/blob/master/scikit-survival_ex.ipynb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oringariel/scikit-lear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boringariel/python/tree/tmp/NLP" TargetMode="External"/><Relationship Id="rId5" Type="http://schemas.openxmlformats.org/officeDocument/2006/relationships/hyperlink" Target="https://github.com/boringariel/PyTorch" TargetMode="External"/><Relationship Id="rId4" Type="http://schemas.openxmlformats.org/officeDocument/2006/relationships/hyperlink" Target="https://github.com/boringariel/Tensorflo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 idx="4294967295"/>
          </p:nvPr>
        </p:nvSpPr>
        <p:spPr>
          <a:xfrm>
            <a:off x="1506960" y="2404440"/>
            <a:ext cx="7763400" cy="1642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ko-KR" sz="3600" b="1" strike="noStrike" spc="-1" dirty="0" err="1">
                <a:solidFill>
                  <a:schemeClr val="accent1"/>
                </a:solidFill>
                <a:latin typeface="맑은 고딕"/>
                <a:ea typeface="맑은 고딕"/>
              </a:rPr>
              <a:t>파이썬</a:t>
            </a:r>
            <a:r>
              <a:rPr lang="ko-KR" sz="3600" b="1" strike="noStrike" spc="-1" dirty="0">
                <a:solidFill>
                  <a:schemeClr val="accent1"/>
                </a:solidFill>
                <a:latin typeface="맑은 고딕"/>
                <a:ea typeface="맑은 고딕"/>
              </a:rPr>
              <a:t> 프로그래밍 입문 강의 </a:t>
            </a:r>
            <a:r>
              <a:rPr lang="en-US" altLang="ko-KR" sz="3600" b="1" spc="-1" dirty="0" smtClean="0">
                <a:solidFill>
                  <a:schemeClr val="accent1"/>
                </a:solidFill>
                <a:latin typeface="맑은 고딕"/>
                <a:ea typeface="맑은 고딕"/>
              </a:rPr>
              <a:t>13</a:t>
            </a:r>
            <a:endParaRPr lang="en-US" sz="36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 type="subTitle" idx="4294967295"/>
          </p:nvPr>
        </p:nvSpPr>
        <p:spPr>
          <a:xfrm>
            <a:off x="1506960" y="4066920"/>
            <a:ext cx="7763400" cy="109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indent="0" algn="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808080"/>
                </a:solidFill>
                <a:latin typeface="Trebuchet MS"/>
                <a:ea typeface="DejaVu Sans"/>
              </a:rPr>
              <a:t>Ji Wan Kang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015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2"/>
          <p:cNvSpPr>
            <a:spLocks noGrp="1"/>
          </p:cNvSpPr>
          <p:nvPr>
            <p:ph type="title" idx="4294967295"/>
          </p:nvPr>
        </p:nvSpPr>
        <p:spPr>
          <a:xfrm>
            <a:off x="1440000" y="334080"/>
            <a:ext cx="7403400" cy="9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ko-KR" altLang="en-US" sz="2800" b="1" strike="noStrike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인공지능 </a:t>
            </a:r>
            <a:r>
              <a:rPr lang="en-US" altLang="ko-KR" sz="2800" b="1" strike="noStrike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(Artificial Intelligence, AI)</a:t>
            </a:r>
            <a:endParaRPr lang="en-US" sz="28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026" name="Picture 2" descr="https://blog.kakaocdn.net/dn/cJP4Tv/btqzOXvfmuB/YEGlYBPYLY3A8GKtY59erK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996" y="1358573"/>
            <a:ext cx="8285162" cy="428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84873" y="5746189"/>
            <a:ext cx="7503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이미지 출처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안랩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사보 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보안세상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022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idx="4294967295"/>
          </p:nvPr>
        </p:nvSpPr>
        <p:spPr>
          <a:xfrm>
            <a:off x="1181320" y="1330000"/>
            <a:ext cx="8063640" cy="447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0" indent="-342900">
              <a:spcBef>
                <a:spcPts val="1200"/>
              </a:spcBef>
              <a:tabLst>
                <a:tab pos="0" algn="l"/>
              </a:tabLst>
            </a:pPr>
            <a:r>
              <a:rPr lang="ko-KR" altLang="en-US" sz="2400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인공지능 프로그래밍의 일종</a:t>
            </a:r>
            <a:endParaRPr lang="en-US" altLang="ko-KR" sz="2400" spc="-1" dirty="0" smtClean="0">
              <a:solidFill>
                <a:srgbClr val="404040"/>
              </a:solidFill>
              <a:latin typeface="맑은 고딕"/>
              <a:ea typeface="맑은 고딕"/>
            </a:endParaRPr>
          </a:p>
          <a:p>
            <a:pPr marL="0" indent="-342900">
              <a:spcBef>
                <a:spcPts val="1200"/>
              </a:spcBef>
              <a:tabLst>
                <a:tab pos="0" algn="l"/>
              </a:tabLst>
            </a:pPr>
            <a:r>
              <a:rPr lang="ko-KR" altLang="en-US" sz="2400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주어진 데이터를 기반으로 </a:t>
            </a:r>
            <a:r>
              <a:rPr lang="ko-KR" altLang="en-US" sz="2400" spc="-1" dirty="0" err="1" smtClean="0">
                <a:solidFill>
                  <a:srgbClr val="000000"/>
                </a:solidFill>
                <a:latin typeface="맑은 고딕"/>
                <a:ea typeface="맑은 고딕"/>
              </a:rPr>
              <a:t>최적해를</a:t>
            </a:r>
            <a:r>
              <a:rPr lang="ko-KR" altLang="en-US" sz="2400" spc="-1" dirty="0" smtClean="0">
                <a:solidFill>
                  <a:srgbClr val="000000"/>
                </a:solidFill>
                <a:latin typeface="맑은 고딕"/>
                <a:ea typeface="맑은 고딕"/>
              </a:rPr>
              <a:t> 계산하는 작업</a:t>
            </a:r>
          </a:p>
        </p:txBody>
      </p:sp>
      <p:sp>
        <p:nvSpPr>
          <p:cNvPr id="444" name="PlaceHolder 2"/>
          <p:cNvSpPr>
            <a:spLocks noGrp="1"/>
          </p:cNvSpPr>
          <p:nvPr>
            <p:ph type="title" idx="4294967295"/>
          </p:nvPr>
        </p:nvSpPr>
        <p:spPr>
          <a:xfrm>
            <a:off x="1440000" y="334080"/>
            <a:ext cx="7403400" cy="9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ko-KR" altLang="en-US" sz="2800" b="1" strike="noStrike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기계학습 </a:t>
            </a:r>
            <a:r>
              <a:rPr lang="en-US" altLang="ko-KR" sz="2800" b="1" strike="noStrike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(Machine Learning)</a:t>
            </a:r>
            <a:endParaRPr lang="en-US" sz="28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2050" name="Picture 2" descr="21-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27" y="2119312"/>
            <a:ext cx="8582025" cy="475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3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idx="4294967295"/>
          </p:nvPr>
        </p:nvSpPr>
        <p:spPr>
          <a:xfrm>
            <a:off x="1181320" y="1330000"/>
            <a:ext cx="8063640" cy="447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0" indent="0">
              <a:spcBef>
                <a:spcPts val="1200"/>
              </a:spcBef>
              <a:buNone/>
              <a:tabLst>
                <a:tab pos="0" algn="l"/>
              </a:tabLst>
            </a:pPr>
            <a:r>
              <a:rPr lang="ko-KR" altLang="en-US" sz="2000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주어진 문제를 얼마나 잘 </a:t>
            </a:r>
            <a:r>
              <a:rPr lang="ko-KR" altLang="en-US" sz="2000" spc="-1" dirty="0" err="1" smtClean="0">
                <a:solidFill>
                  <a:srgbClr val="404040"/>
                </a:solidFill>
                <a:latin typeface="맑은 고딕"/>
                <a:ea typeface="맑은 고딕"/>
              </a:rPr>
              <a:t>맞</a:t>
            </a:r>
            <a:r>
              <a:rPr lang="ko-KR" altLang="en-US" sz="2000" spc="-1" dirty="0" err="1">
                <a:solidFill>
                  <a:srgbClr val="404040"/>
                </a:solidFill>
                <a:latin typeface="맑은 고딕"/>
                <a:ea typeface="맑은 고딕"/>
              </a:rPr>
              <a:t>췄</a:t>
            </a:r>
            <a:r>
              <a:rPr lang="ko-KR" altLang="en-US" sz="2000" spc="-1" dirty="0" err="1" smtClean="0">
                <a:solidFill>
                  <a:srgbClr val="404040"/>
                </a:solidFill>
                <a:latin typeface="맑은 고딕"/>
                <a:ea typeface="맑은 고딕"/>
              </a:rPr>
              <a:t>는가를</a:t>
            </a:r>
            <a:r>
              <a:rPr lang="ko-KR" altLang="en-US" sz="2000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 기준으로 평가</a:t>
            </a:r>
            <a:endParaRPr lang="en-US" altLang="ko-KR" sz="2000" spc="-1" dirty="0" smtClean="0">
              <a:solidFill>
                <a:srgbClr val="404040"/>
              </a:solidFill>
              <a:latin typeface="맑은 고딕"/>
              <a:ea typeface="맑은 고딕"/>
            </a:endParaRPr>
          </a:p>
          <a:p>
            <a:pPr marL="0" indent="-342900">
              <a:spcBef>
                <a:spcPts val="1200"/>
              </a:spcBef>
              <a:tabLst>
                <a:tab pos="0" algn="l"/>
              </a:tabLst>
            </a:pPr>
            <a:endParaRPr lang="en-US" altLang="ko-KR" sz="2000" spc="-1" dirty="0" smtClean="0">
              <a:solidFill>
                <a:srgbClr val="404040"/>
              </a:solidFill>
              <a:latin typeface="맑은 고딕"/>
              <a:ea typeface="맑은 고딕"/>
            </a:endParaRPr>
          </a:p>
          <a:p>
            <a:pPr marL="0" indent="0">
              <a:spcBef>
                <a:spcPts val="1200"/>
              </a:spcBef>
              <a:buNone/>
              <a:tabLst>
                <a:tab pos="0" algn="l"/>
              </a:tabLst>
            </a:pPr>
            <a:r>
              <a:rPr lang="en-US" altLang="ko-KR" sz="2000" b="1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[</a:t>
            </a:r>
            <a:r>
              <a:rPr lang="ko-KR" altLang="en-US" sz="2000" b="1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대표적인 기계학습 평가항목</a:t>
            </a:r>
            <a:r>
              <a:rPr lang="en-US" altLang="ko-KR" sz="2000" b="1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]</a:t>
            </a:r>
          </a:p>
          <a:p>
            <a:pPr marL="0" indent="0">
              <a:spcBef>
                <a:spcPts val="1200"/>
              </a:spcBef>
              <a:buNone/>
              <a:tabLst>
                <a:tab pos="0" algn="l"/>
              </a:tabLst>
            </a:pPr>
            <a:r>
              <a:rPr lang="en-US" altLang="ko-KR" sz="2000" spc="-1" dirty="0" err="1" smtClean="0">
                <a:solidFill>
                  <a:srgbClr val="404040"/>
                </a:solidFill>
                <a:latin typeface="맑은 고딕"/>
                <a:ea typeface="맑은 고딕"/>
              </a:rPr>
              <a:t>TP</a:t>
            </a:r>
            <a:r>
              <a:rPr lang="en-US" altLang="ko-KR" sz="2000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 (True Positive, </a:t>
            </a:r>
            <a:r>
              <a:rPr lang="ko-KR" altLang="en-US" sz="2000" spc="-1" dirty="0" err="1" smtClean="0">
                <a:solidFill>
                  <a:srgbClr val="404040"/>
                </a:solidFill>
                <a:latin typeface="맑은 고딕"/>
                <a:ea typeface="맑은 고딕"/>
              </a:rPr>
              <a:t>진양성</a:t>
            </a:r>
            <a:r>
              <a:rPr lang="en-US" altLang="ko-KR" sz="2000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):	</a:t>
            </a:r>
            <a:r>
              <a:rPr lang="ko-KR" altLang="en-US" sz="2000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실제 참인 값을 참이라고 예측</a:t>
            </a:r>
            <a:endParaRPr lang="en-US" altLang="ko-KR" sz="2000" spc="-1" dirty="0" smtClean="0">
              <a:solidFill>
                <a:srgbClr val="404040"/>
              </a:solidFill>
              <a:latin typeface="맑은 고딕"/>
              <a:ea typeface="맑은 고딕"/>
            </a:endParaRPr>
          </a:p>
          <a:p>
            <a:pPr marL="0" indent="0">
              <a:spcBef>
                <a:spcPts val="1200"/>
              </a:spcBef>
              <a:buNone/>
              <a:tabLst>
                <a:tab pos="0" algn="l"/>
              </a:tabLst>
            </a:pPr>
            <a:r>
              <a:rPr lang="en-US" altLang="ko-KR" sz="2000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TN (True Negative, </a:t>
            </a:r>
            <a:r>
              <a:rPr lang="ko-KR" altLang="en-US" sz="2000" spc="-1" dirty="0" err="1" smtClean="0">
                <a:solidFill>
                  <a:srgbClr val="404040"/>
                </a:solidFill>
                <a:latin typeface="맑은 고딕"/>
                <a:ea typeface="맑은 고딕"/>
              </a:rPr>
              <a:t>위양성</a:t>
            </a:r>
            <a:r>
              <a:rPr lang="en-US" altLang="ko-KR" sz="2000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):	</a:t>
            </a:r>
            <a:r>
              <a:rPr lang="ko-KR" altLang="en-US" sz="2000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실제 거짓인 값을 거짓이라 예측</a:t>
            </a:r>
            <a:endParaRPr lang="en-US" altLang="ko-KR" sz="2000" spc="-1" dirty="0" smtClean="0">
              <a:solidFill>
                <a:srgbClr val="404040"/>
              </a:solidFill>
              <a:latin typeface="맑은 고딕"/>
              <a:ea typeface="맑은 고딕"/>
            </a:endParaRPr>
          </a:p>
          <a:p>
            <a:pPr marL="0" indent="0">
              <a:spcBef>
                <a:spcPts val="1200"/>
              </a:spcBef>
              <a:buNone/>
              <a:tabLst>
                <a:tab pos="0" algn="l"/>
              </a:tabLst>
            </a:pPr>
            <a:r>
              <a:rPr lang="en-US" altLang="ko-KR" sz="2000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FP (False Positive, </a:t>
            </a:r>
            <a:r>
              <a:rPr lang="ko-KR" altLang="en-US" sz="2000" spc="-1" dirty="0" err="1" smtClean="0">
                <a:solidFill>
                  <a:srgbClr val="404040"/>
                </a:solidFill>
                <a:latin typeface="맑은 고딕"/>
                <a:ea typeface="맑은 고딕"/>
              </a:rPr>
              <a:t>진음성</a:t>
            </a:r>
            <a:r>
              <a:rPr lang="en-US" altLang="ko-KR" sz="2000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):	</a:t>
            </a:r>
            <a:r>
              <a:rPr lang="ko-KR" altLang="en-US" sz="2000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실제 거짓인 값을 참이라고 예측</a:t>
            </a:r>
            <a:endParaRPr lang="en-US" altLang="ko-KR" sz="2000" spc="-1" dirty="0" smtClean="0">
              <a:solidFill>
                <a:srgbClr val="404040"/>
              </a:solidFill>
              <a:latin typeface="맑은 고딕"/>
              <a:ea typeface="맑은 고딕"/>
            </a:endParaRPr>
          </a:p>
          <a:p>
            <a:pPr marL="0" indent="0">
              <a:spcBef>
                <a:spcPts val="1200"/>
              </a:spcBef>
              <a:buNone/>
              <a:tabLst>
                <a:tab pos="0" algn="l"/>
              </a:tabLst>
            </a:pPr>
            <a:r>
              <a:rPr lang="en-US" altLang="ko-KR" sz="2000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FN (False Negative, </a:t>
            </a:r>
            <a:r>
              <a:rPr lang="ko-KR" altLang="en-US" sz="2000" spc="-1" dirty="0" err="1" smtClean="0">
                <a:solidFill>
                  <a:srgbClr val="404040"/>
                </a:solidFill>
                <a:latin typeface="맑은 고딕"/>
                <a:ea typeface="맑은 고딕"/>
              </a:rPr>
              <a:t>위음성</a:t>
            </a:r>
            <a:r>
              <a:rPr lang="en-US" altLang="ko-KR" sz="2000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):	</a:t>
            </a:r>
            <a:r>
              <a:rPr lang="ko-KR" altLang="en-US" sz="2000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실제 참인 값을 거짓이라 예측</a:t>
            </a:r>
            <a:endParaRPr lang="en-US" altLang="ko-KR" sz="2000" spc="-1" dirty="0" smtClean="0">
              <a:solidFill>
                <a:srgbClr val="404040"/>
              </a:solidFill>
              <a:latin typeface="맑은 고딕"/>
              <a:ea typeface="맑은 고딕"/>
            </a:endParaRPr>
          </a:p>
          <a:p>
            <a:pPr marL="0" indent="-342900">
              <a:spcBef>
                <a:spcPts val="1200"/>
              </a:spcBef>
              <a:tabLst>
                <a:tab pos="0" algn="l"/>
              </a:tabLst>
            </a:pPr>
            <a:endParaRPr lang="en-US" altLang="ko-KR" sz="2000" spc="-1" dirty="0" smtClean="0">
              <a:solidFill>
                <a:srgbClr val="404040"/>
              </a:solidFill>
              <a:latin typeface="맑은 고딕"/>
              <a:ea typeface="맑은 고딕"/>
            </a:endParaRPr>
          </a:p>
          <a:p>
            <a:pPr marL="0" indent="-342900">
              <a:spcBef>
                <a:spcPts val="1200"/>
              </a:spcBef>
              <a:tabLst>
                <a:tab pos="0" algn="l"/>
              </a:tabLst>
            </a:pPr>
            <a:r>
              <a:rPr lang="ko-KR" altLang="en-US" sz="2000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정확도 </a:t>
            </a:r>
            <a:r>
              <a:rPr lang="en-US" altLang="ko-KR" sz="2000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(Accuracy):	(</a:t>
            </a:r>
            <a:r>
              <a:rPr lang="en-US" altLang="ko-KR" sz="2000" spc="-1" dirty="0" err="1" smtClean="0">
                <a:solidFill>
                  <a:srgbClr val="404040"/>
                </a:solidFill>
                <a:latin typeface="맑은 고딕"/>
                <a:ea typeface="맑은 고딕"/>
              </a:rPr>
              <a:t>TP+TN</a:t>
            </a:r>
            <a:r>
              <a:rPr lang="en-US" altLang="ko-KR" sz="2000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) / (</a:t>
            </a:r>
            <a:r>
              <a:rPr lang="en-US" altLang="ko-KR" sz="2000" spc="-1" dirty="0" err="1" smtClean="0">
                <a:solidFill>
                  <a:srgbClr val="404040"/>
                </a:solidFill>
                <a:latin typeface="맑은 고딕"/>
                <a:ea typeface="맑은 고딕"/>
              </a:rPr>
              <a:t>TP+TN+FP+FN</a:t>
            </a:r>
            <a:r>
              <a:rPr lang="en-US" altLang="ko-KR" sz="2000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)</a:t>
            </a:r>
          </a:p>
          <a:p>
            <a:pPr marL="0" indent="-342900">
              <a:spcBef>
                <a:spcPts val="1200"/>
              </a:spcBef>
              <a:tabLst>
                <a:tab pos="0" algn="l"/>
              </a:tabLst>
            </a:pPr>
            <a:r>
              <a:rPr lang="ko-KR" altLang="en-US" sz="2000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정밀도 </a:t>
            </a:r>
            <a:r>
              <a:rPr lang="en-US" altLang="ko-KR" sz="2000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(Precision):	</a:t>
            </a:r>
            <a:r>
              <a:rPr lang="en-US" altLang="ko-KR" sz="2000" spc="-1" dirty="0" err="1" smtClean="0">
                <a:solidFill>
                  <a:srgbClr val="404040"/>
                </a:solidFill>
                <a:latin typeface="맑은 고딕"/>
                <a:ea typeface="맑은 고딕"/>
              </a:rPr>
              <a:t>TP</a:t>
            </a:r>
            <a:r>
              <a:rPr lang="en-US" altLang="ko-KR" sz="2000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 / (</a:t>
            </a:r>
            <a:r>
              <a:rPr lang="en-US" altLang="ko-KR" sz="2000" spc="-1" dirty="0" err="1" smtClean="0">
                <a:solidFill>
                  <a:srgbClr val="404040"/>
                </a:solidFill>
                <a:latin typeface="맑은 고딕"/>
                <a:ea typeface="맑은 고딕"/>
              </a:rPr>
              <a:t>TP+FP</a:t>
            </a:r>
            <a:r>
              <a:rPr lang="en-US" altLang="ko-KR" sz="2000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)</a:t>
            </a:r>
          </a:p>
          <a:p>
            <a:pPr marL="0" indent="-342900">
              <a:spcBef>
                <a:spcPts val="1200"/>
              </a:spcBef>
              <a:tabLst>
                <a:tab pos="0" algn="l"/>
              </a:tabLst>
            </a:pPr>
            <a:r>
              <a:rPr lang="ko-KR" altLang="en-US" sz="2000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특이도 </a:t>
            </a:r>
            <a:r>
              <a:rPr lang="en-US" altLang="ko-KR" sz="2000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(Specificity):	TN / (</a:t>
            </a:r>
            <a:r>
              <a:rPr lang="en-US" altLang="ko-KR" sz="2000" spc="-1" dirty="0" err="1" smtClean="0">
                <a:solidFill>
                  <a:srgbClr val="404040"/>
                </a:solidFill>
                <a:latin typeface="맑은 고딕"/>
                <a:ea typeface="맑은 고딕"/>
              </a:rPr>
              <a:t>TN+FP</a:t>
            </a:r>
            <a:r>
              <a:rPr lang="en-US" altLang="ko-KR" sz="2000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)</a:t>
            </a:r>
          </a:p>
          <a:p>
            <a:pPr marL="0" indent="-342900">
              <a:spcBef>
                <a:spcPts val="1200"/>
              </a:spcBef>
              <a:tabLst>
                <a:tab pos="0" algn="l"/>
              </a:tabLst>
            </a:pPr>
            <a:r>
              <a:rPr lang="ko-KR" altLang="en-US" sz="2000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민감도 </a:t>
            </a:r>
            <a:r>
              <a:rPr lang="en-US" altLang="ko-KR" sz="2000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(Sensitivity):	</a:t>
            </a:r>
            <a:r>
              <a:rPr lang="en-US" altLang="ko-KR" sz="2000" spc="-1" dirty="0" err="1" smtClean="0">
                <a:solidFill>
                  <a:srgbClr val="404040"/>
                </a:solidFill>
                <a:latin typeface="맑은 고딕"/>
                <a:ea typeface="맑은 고딕"/>
              </a:rPr>
              <a:t>TP</a:t>
            </a:r>
            <a:r>
              <a:rPr lang="en-US" altLang="ko-KR" sz="2000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 / (</a:t>
            </a:r>
            <a:r>
              <a:rPr lang="en-US" altLang="ko-KR" sz="2000" spc="-1" dirty="0" err="1" smtClean="0">
                <a:solidFill>
                  <a:srgbClr val="404040"/>
                </a:solidFill>
                <a:latin typeface="맑은 고딕"/>
                <a:ea typeface="맑은 고딕"/>
              </a:rPr>
              <a:t>TP+FN</a:t>
            </a:r>
            <a:r>
              <a:rPr lang="en-US" altLang="ko-KR" sz="2000" spc="-1" dirty="0" smtClean="0">
                <a:solidFill>
                  <a:srgbClr val="404040"/>
                </a:solidFill>
                <a:latin typeface="맑은 고딕"/>
                <a:ea typeface="맑은 고딕"/>
              </a:rPr>
              <a:t>)</a:t>
            </a:r>
            <a:endParaRPr lang="ko-KR" altLang="en-US" sz="2000" spc="-1" dirty="0" smtClean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 type="title" idx="4294967295"/>
          </p:nvPr>
        </p:nvSpPr>
        <p:spPr>
          <a:xfrm>
            <a:off x="1440000" y="334080"/>
            <a:ext cx="7403400" cy="9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ko-KR" altLang="en-US" sz="2800" b="1" strike="noStrike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기계학습 모델의 평가</a:t>
            </a:r>
            <a:endParaRPr lang="en-US" sz="28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2665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idx="4294967295"/>
          </p:nvPr>
        </p:nvSpPr>
        <p:spPr>
          <a:xfrm>
            <a:off x="1181320" y="1330000"/>
            <a:ext cx="8063640" cy="447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0" indent="0">
              <a:spcBef>
                <a:spcPts val="1417"/>
              </a:spcBef>
              <a:buNone/>
              <a:tabLst>
                <a:tab pos="0" algn="l"/>
              </a:tabLst>
            </a:pPr>
            <a:r>
              <a:rPr lang="ko-KR" altLang="en-US" sz="2000" spc="-1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파이썬의</a:t>
            </a:r>
            <a:r>
              <a:rPr lang="ko-KR" altLang="en-US" sz="2000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대표적인 기계학습 패키지</a:t>
            </a:r>
            <a:endParaRPr lang="en-US" altLang="ko-KR" sz="2000" spc="-1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spcBef>
                <a:spcPts val="1417"/>
              </a:spcBef>
              <a:buNone/>
              <a:tabLst>
                <a:tab pos="0" algn="l"/>
              </a:tabLst>
            </a:pPr>
            <a:r>
              <a:rPr lang="ko-KR" altLang="en-US" sz="2000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모델을 클래스로 </a:t>
            </a:r>
            <a:r>
              <a:rPr lang="ko-KR" altLang="en-US" sz="2000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구현해 놓아</a:t>
            </a:r>
            <a:r>
              <a:rPr lang="en-US" altLang="ko-KR" sz="2000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동일한 </a:t>
            </a:r>
            <a:r>
              <a:rPr lang="ko-KR" altLang="en-US" sz="2000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 입력</a:t>
            </a:r>
            <a:r>
              <a:rPr lang="ko-KR" altLang="en-US" sz="2000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lang="ko-KR" altLang="en-US" sz="2000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여러 모델의 사용이 </a:t>
            </a:r>
            <a:r>
              <a:rPr lang="ko-KR" altLang="en-US" sz="2000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가능하다</a:t>
            </a:r>
            <a:endParaRPr lang="en-US" altLang="ko-KR" sz="2000" spc="-1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spcBef>
                <a:spcPts val="1417"/>
              </a:spcBef>
              <a:buNone/>
              <a:tabLst>
                <a:tab pos="0" algn="l"/>
              </a:tabLst>
            </a:pPr>
            <a:endParaRPr lang="en-US" altLang="ko-KR" sz="2000" spc="-1" dirty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1417"/>
              </a:spcBef>
              <a:tabLst>
                <a:tab pos="0" algn="l"/>
              </a:tabLst>
            </a:pPr>
            <a:r>
              <a:rPr lang="en-US" altLang="ko-KR" sz="2000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Random Forest </a:t>
            </a:r>
            <a:r>
              <a:rPr lang="en-US" altLang="ko-KR" sz="2000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(</a:t>
            </a:r>
            <a:r>
              <a:rPr lang="ko-KR" altLang="en-US" sz="2000" spc="-1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깃허브</a:t>
            </a:r>
            <a:r>
              <a:rPr lang="ko-KR" altLang="en-US" sz="2000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 링크</a:t>
            </a:r>
            <a:r>
              <a:rPr lang="en-US" altLang="ko-KR" sz="2000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)</a:t>
            </a:r>
            <a:endParaRPr lang="en-US" altLang="ko-KR" sz="2000" spc="-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1417"/>
              </a:spcBef>
              <a:buClr>
                <a:srgbClr val="404040"/>
              </a:buClr>
              <a:tabLst>
                <a:tab pos="0" algn="l"/>
              </a:tabLst>
            </a:pPr>
            <a:r>
              <a:rPr lang="en-US" altLang="ko-KR" sz="2000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survival analysis </a:t>
            </a:r>
            <a:r>
              <a:rPr lang="en-US" altLang="ko-KR" sz="2000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(</a:t>
            </a:r>
            <a:r>
              <a:rPr lang="ko-KR" altLang="en-US" sz="2000" spc="-1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깃허브</a:t>
            </a:r>
            <a:r>
              <a:rPr lang="ko-KR" altLang="en-US" sz="2000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 링크</a:t>
            </a:r>
            <a:r>
              <a:rPr lang="en-US" altLang="ko-KR" sz="2000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)</a:t>
            </a:r>
            <a:endParaRPr lang="en-US" altLang="ko-KR" sz="2000" spc="-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1417"/>
              </a:spcBef>
              <a:buClr>
                <a:srgbClr val="404040"/>
              </a:buClr>
              <a:tabLst>
                <a:tab pos="0" algn="l"/>
              </a:tabLst>
            </a:pPr>
            <a:r>
              <a:rPr lang="ko-KR" altLang="ko-KR" sz="2000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</a:t>
            </a:r>
            <a:r>
              <a:rPr lang="ko-KR" altLang="ko-KR" sz="2000" spc="-1" dirty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이용한 </a:t>
            </a:r>
            <a:r>
              <a:rPr lang="en-US" altLang="ko-KR" sz="2000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ML </a:t>
            </a:r>
            <a:r>
              <a:rPr lang="en-US" altLang="ko-KR" sz="2000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(</a:t>
            </a:r>
            <a:r>
              <a:rPr lang="ko-KR" altLang="en-US" sz="2000" spc="-1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깃허브</a:t>
            </a:r>
            <a:r>
              <a:rPr lang="ko-KR" altLang="en-US" sz="2000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 링크</a:t>
            </a:r>
            <a:r>
              <a:rPr lang="en-US" altLang="ko-KR" sz="2000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)</a:t>
            </a:r>
            <a:endParaRPr lang="en-US" altLang="ko-KR" sz="2000" spc="-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 type="title" idx="4294967295"/>
          </p:nvPr>
        </p:nvSpPr>
        <p:spPr>
          <a:xfrm>
            <a:off x="1440000" y="334080"/>
            <a:ext cx="7403400" cy="9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ko-KR" altLang="en-US" sz="2800" b="1" strike="noStrike" spc="-1" dirty="0" err="1" smtClean="0">
                <a:solidFill>
                  <a:srgbClr val="729FCF"/>
                </a:solidFill>
                <a:latin typeface="맑은 고딕"/>
                <a:ea typeface="맑은 고딕"/>
              </a:rPr>
              <a:t>사이킷런</a:t>
            </a:r>
            <a:r>
              <a:rPr lang="ko-KR" altLang="en-US" sz="2800" b="1" strike="noStrike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 </a:t>
            </a:r>
            <a:r>
              <a:rPr lang="en-US" altLang="ko-KR" sz="2800" b="1" strike="noStrike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(</a:t>
            </a:r>
            <a:r>
              <a:rPr lang="en-US" altLang="ko-KR" sz="2800" b="1" strike="noStrike" spc="-1" dirty="0" err="1" smtClean="0">
                <a:solidFill>
                  <a:srgbClr val="729FCF"/>
                </a:solidFill>
                <a:latin typeface="맑은 고딕"/>
                <a:ea typeface="맑은 고딕"/>
              </a:rPr>
              <a:t>Scikit</a:t>
            </a:r>
            <a:r>
              <a:rPr lang="en-US" altLang="ko-KR" sz="2800" b="1" strike="noStrike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-</a:t>
            </a:r>
            <a:r>
              <a:rPr lang="en-US" altLang="ko-KR" sz="2800" b="1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learn</a:t>
            </a:r>
            <a:r>
              <a:rPr lang="en-US" altLang="ko-KR" sz="2800" b="1" strike="noStrike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)</a:t>
            </a:r>
            <a:endParaRPr lang="en-US" sz="28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2536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idx="4294967295"/>
          </p:nvPr>
        </p:nvSpPr>
        <p:spPr>
          <a:xfrm>
            <a:off x="1181320" y="1330000"/>
            <a:ext cx="8063640" cy="447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0" indent="0">
              <a:spcBef>
                <a:spcPts val="1417"/>
              </a:spcBef>
              <a:buNone/>
              <a:tabLst>
                <a:tab pos="0" algn="l"/>
              </a:tabLst>
            </a:pPr>
            <a:r>
              <a:rPr lang="ko-KR" altLang="en-US" sz="2400" b="1" spc="-1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사이킷런</a:t>
            </a:r>
            <a:r>
              <a:rPr lang="ko-KR" altLang="en-US" sz="2400" b="1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 </a:t>
            </a:r>
            <a:r>
              <a:rPr lang="ko-KR" altLang="en-US" sz="2400" b="1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기계학습 예제</a:t>
            </a:r>
            <a:endParaRPr lang="en-US" altLang="ko-KR" sz="2400" b="1" spc="-1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spcBef>
                <a:spcPts val="1417"/>
              </a:spcBef>
              <a:buNone/>
              <a:tabLst>
                <a:tab pos="0" algn="l"/>
              </a:tabLst>
            </a:pPr>
            <a:r>
              <a:rPr lang="ko-KR" altLang="en-US" sz="2400" b="1" spc="-1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텐서플로우</a:t>
            </a:r>
            <a:r>
              <a:rPr lang="ko-KR" altLang="en-US" sz="2400" b="1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 기계학습 예제</a:t>
            </a:r>
            <a:endParaRPr lang="en-US" altLang="ko-KR" sz="2400" b="1" spc="-1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spcBef>
                <a:spcPts val="1417"/>
              </a:spcBef>
              <a:buNone/>
              <a:tabLst>
                <a:tab pos="0" algn="l"/>
              </a:tabLst>
            </a:pPr>
            <a:r>
              <a:rPr lang="ko-KR" altLang="en-US" sz="2400" b="1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파이토치 기계학습 예제</a:t>
            </a:r>
            <a:endParaRPr lang="en-US" altLang="ko-KR" sz="2400" b="1" spc="-1" dirty="0" smtClean="0">
              <a:solidFill>
                <a:srgbClr val="40404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spcBef>
                <a:spcPts val="1417"/>
              </a:spcBef>
              <a:buNone/>
              <a:tabLst>
                <a:tab pos="0" algn="l"/>
              </a:tabLst>
            </a:pPr>
            <a:r>
              <a:rPr lang="ko-KR" altLang="en-US" sz="2400" b="1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6"/>
              </a:rPr>
              <a:t>트랜스포머 </a:t>
            </a:r>
            <a:r>
              <a:rPr lang="ko-KR" altLang="en-US" sz="2400" b="1" spc="-1" dirty="0" err="1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6"/>
              </a:rPr>
              <a:t>딥러닝</a:t>
            </a:r>
            <a:r>
              <a:rPr lang="ko-KR" altLang="en-US" sz="2400" b="1" spc="-1" dirty="0" smtClean="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6"/>
              </a:rPr>
              <a:t> 자연어 처리 예제</a:t>
            </a:r>
            <a:endParaRPr lang="en-US" altLang="ko-KR" sz="1800" b="1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 type="title" idx="4294967295"/>
          </p:nvPr>
        </p:nvSpPr>
        <p:spPr>
          <a:xfrm>
            <a:off x="1440000" y="334080"/>
            <a:ext cx="7403400" cy="924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ko-KR" altLang="en-US" sz="2800" b="1" strike="noStrike" spc="-1" dirty="0" smtClean="0">
                <a:solidFill>
                  <a:srgbClr val="729FCF"/>
                </a:solidFill>
                <a:latin typeface="맑은 고딕"/>
                <a:ea typeface="맑은 고딕"/>
              </a:rPr>
              <a:t>참고자료</a:t>
            </a:r>
            <a:endParaRPr lang="en-US" sz="2800" b="0" strike="noStrike" spc="-1" dirty="0">
              <a:solidFill>
                <a:srgbClr val="000000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4356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theme/theme1.xml><?xml version="1.0" encoding="utf-8"?>
<a:theme xmlns:a="http://schemas.openxmlformats.org/drawingml/2006/main" name="패싯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4262</TotalTime>
  <Words>117</Words>
  <Application>Microsoft Office PowerPoint</Application>
  <PresentationFormat>와이드스크린</PresentationFormat>
  <Paragraphs>37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맑은 고딕</vt:lpstr>
      <vt:lpstr>바탕</vt:lpstr>
      <vt:lpstr>Arial</vt:lpstr>
      <vt:lpstr>DejaVu Sans</vt:lpstr>
      <vt:lpstr>Symbol</vt:lpstr>
      <vt:lpstr>Trebuchet MS</vt:lpstr>
      <vt:lpstr>Wingdings</vt:lpstr>
      <vt:lpstr>패싯</vt:lpstr>
      <vt:lpstr>파이썬 프로그래밍 입문 강의 13</vt:lpstr>
      <vt:lpstr>인공지능 (Artificial Intelligence, AI)</vt:lpstr>
      <vt:lpstr>기계학습 (Machine Learning)</vt:lpstr>
      <vt:lpstr>기계학습 모델의 평가</vt:lpstr>
      <vt:lpstr>사이킷런 (Scikit-learn)</vt:lpstr>
      <vt:lpstr>참고자료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boring ariel</dc:creator>
  <dc:description/>
  <cp:lastModifiedBy>user</cp:lastModifiedBy>
  <cp:revision>409</cp:revision>
  <dcterms:created xsi:type="dcterms:W3CDTF">2021-09-30T03:55:32Z</dcterms:created>
  <dcterms:modified xsi:type="dcterms:W3CDTF">2023-10-04T23:29:22Z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10</vt:i4>
  </property>
</Properties>
</file>