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3" r:id="rId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&lt;머리글&gt;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6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6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790A52CC-F806-408D-9B69-9E19398E9E6B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E4ECFB1-9D0A-49D0-8EB9-9242C3F235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8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4C9B59-2966-4328-A32C-456AEA91B40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9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A3ABDB-79AC-4EE6-9930-D43E5D8820D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9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A3ABDB-79AC-4EE6-9930-D43E5D8820D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64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B04505-CC29-4DB9-B0BF-E07CB357064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DF3184-5396-42A5-8750-943CF06487E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E237F2-36C9-4240-8AF5-FAB414610A0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BE221A-BC2A-4BB4-80A9-4559FF2D3A1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9D7603-8FB1-4BE5-9A20-8941682968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D01B14-455C-40C5-AD28-4B5B8804E9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047CDE-0A35-4B9B-9A34-86556CEB17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277C86-4CF6-4251-AC82-7830B41E7A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101B40-D523-4FDF-A223-4AB2572F77A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80A319-5BF8-45D7-8879-A7D629621C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F283C2-4804-46CC-9C28-B2E3EEB46F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9B122F-0D7D-4E86-9A26-A5CCB02992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4960" cy="28411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0040" cy="5694480"/>
            </a:xfrm>
            <a:custGeom>
              <a:avLst/>
              <a:gdLst>
                <a:gd name="textAreaLeft" fmla="*/ 0 w 860040"/>
                <a:gd name="textAreaRight" fmla="*/ 863640 w 860040"/>
                <a:gd name="textAreaTop" fmla="*/ 0 h 5694480"/>
                <a:gd name="textAreaBottom" fmla="*/ 5698080 h 569448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38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96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4445DE-B2C1-45FB-AC18-ECEE107DF398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82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ingariel/python/tree/tmp/crawl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3040" cy="16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파이썬 프로그래밍 입문 강의 </a:t>
            </a:r>
            <a:r>
              <a:rPr lang="en-US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15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1506960" y="4066920"/>
            <a:ext cx="7763040" cy="109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1181160" y="1569600"/>
            <a:ext cx="806328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축적된 정보 중에서 가치 있는 정보를 발굴하는 과정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광산의 채굴 작업에 빗대 표현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단순 데이터 수집 </a:t>
            </a:r>
            <a:r>
              <a:rPr lang="ko-KR" sz="2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뿐만아니라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가공 및 분석 과정을 통칭하기도 한다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데이터 </a:t>
            </a:r>
            <a:r>
              <a:rPr lang="ko-KR" sz="2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마이닝의</a:t>
            </a:r>
            <a:r>
              <a:rPr lang="ko-KR" sz="2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절차</a:t>
            </a:r>
            <a:r>
              <a:rPr lang="en-US" sz="2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문제 정의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	</a:t>
            </a: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목표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요구사항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구현 계획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데이터 수집 및 준비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	</a:t>
            </a: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매개변수의 선택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데이터 클리닝 작업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모델 구축 및 평가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	</a:t>
            </a: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분석 기법 선택 및 데이터 보정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모델 배포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	</a:t>
            </a: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새로운 데이터에 모델 적용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모델 정보 추출 등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데이터 마이닝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(Data Mining)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1181160" y="1258200"/>
            <a:ext cx="806328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30400" indent="0">
              <a:spcBef>
                <a:spcPts val="1199"/>
              </a:spcBef>
              <a:buNone/>
              <a:tabLst>
                <a:tab pos="0" algn="l"/>
              </a:tabLst>
            </a:pP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웹 </a:t>
            </a:r>
            <a:r>
              <a:rPr lang="ko-KR" altLang="en-US" sz="240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크롤링</a:t>
            </a:r>
            <a:r>
              <a:rPr lang="en-US" altLang="ko-KR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(Web Crawling)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과 웹 </a:t>
            </a:r>
            <a:r>
              <a:rPr lang="ko-KR" altLang="en-US" sz="240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스크래핑</a:t>
            </a:r>
            <a:r>
              <a:rPr lang="en-US" altLang="ko-KR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(Web Scraping)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은 구분되는 개념이나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실무에서는 구분 없이 통칭함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30400"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altLang="ko-KR" sz="2400" b="0" strike="noStrike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30400" indent="-230400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웹 </a:t>
            </a:r>
            <a:r>
              <a:rPr lang="ko-KR" altLang="en-US" sz="240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크롤링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웹 </a:t>
            </a:r>
            <a:r>
              <a:rPr lang="ko-KR" altLang="en-US" sz="240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크롤러가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다양한 페이지를 인덱싱하는 과정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30400" indent="-230400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ko-KR" altLang="en-US" sz="2400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웹 </a:t>
            </a:r>
            <a:r>
              <a:rPr lang="ko-KR" altLang="en-US" sz="2400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스크래핑</a:t>
            </a:r>
            <a:r>
              <a:rPr lang="en-US" altLang="ko-KR" sz="2400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웹사이트의 데이터를 추출해 저장하는 과정</a:t>
            </a:r>
            <a:endParaRPr lang="en-US" altLang="ko-KR" sz="2400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웹 </a:t>
            </a:r>
            <a:r>
              <a:rPr lang="ko-KR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크롤링</a:t>
            </a: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과</a:t>
            </a: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웹 </a:t>
            </a: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스크래핑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 descr="Crawling and Scrap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97" y="3343467"/>
            <a:ext cx="4690378" cy="33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5900" y="6586153"/>
            <a:ext cx="75686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050" b="0" i="0" dirty="0" smtClean="0">
                <a:solidFill>
                  <a:srgbClr val="2323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IMG source: https://</a:t>
            </a:r>
            <a:r>
              <a:rPr lang="en-US" altLang="ko-KR" sz="1050" b="0" i="0" dirty="0" err="1" smtClean="0">
                <a:solidFill>
                  <a:srgbClr val="2323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velog.velcdn.com</a:t>
            </a:r>
            <a:r>
              <a:rPr lang="en-US" altLang="ko-KR" sz="1050" b="0" i="0" dirty="0" smtClean="0">
                <a:solidFill>
                  <a:srgbClr val="2323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/images/</a:t>
            </a:r>
            <a:r>
              <a:rPr lang="en-US" altLang="ko-KR" sz="1050" b="0" i="0" dirty="0" err="1" smtClean="0">
                <a:solidFill>
                  <a:srgbClr val="2323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niceyoungrae</a:t>
            </a:r>
            <a:r>
              <a:rPr lang="en-US" altLang="ko-KR" sz="1050" b="0" i="0" dirty="0" smtClean="0">
                <a:solidFill>
                  <a:srgbClr val="2323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/post/</a:t>
            </a:r>
            <a:r>
              <a:rPr lang="en-US" altLang="ko-KR" sz="1050" b="0" i="0" dirty="0" err="1" smtClean="0">
                <a:solidFill>
                  <a:srgbClr val="2323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d696b348-72bd-48ca-8a0d-6314f8fc7a00</a:t>
            </a:r>
            <a:r>
              <a:rPr lang="en-US" altLang="ko-KR" sz="1050" b="0" i="0" dirty="0" smtClean="0">
                <a:solidFill>
                  <a:srgbClr val="2323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b="0" i="0" dirty="0" err="1" smtClean="0">
                <a:solidFill>
                  <a:srgbClr val="2323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image.png</a:t>
            </a:r>
            <a:endParaRPr lang="en-US" altLang="ko-KR" sz="1050" b="0" i="0" dirty="0" smtClean="0">
              <a:solidFill>
                <a:srgbClr val="23232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idx="4294967295"/>
          </p:nvPr>
        </p:nvSpPr>
        <p:spPr>
          <a:xfrm>
            <a:off x="1181160" y="1426680"/>
            <a:ext cx="806328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ko-KR" sz="24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웹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구조에 따른 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파싱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(parsing)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작업이 이루어지므로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단순 복사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붙여넣기와는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다른 특성을 보임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2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파이썬의</a:t>
            </a:r>
            <a:r>
              <a:rPr lang="ko-KR" sz="2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웹 </a:t>
            </a:r>
            <a:r>
              <a:rPr lang="ko-KR" sz="2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크롤링</a:t>
            </a:r>
            <a:r>
              <a:rPr lang="ko-KR" sz="2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패키지</a:t>
            </a:r>
            <a:r>
              <a:rPr lang="en-US" sz="2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Selenium:	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동적 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크롤링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사용자와의 상호작용을 포함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을 위한 대표적인 패키지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BeautifulSoup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정적 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크롤링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웹페이지의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소스코드를 복사해 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파싱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을 위한 대표적인 패키지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ko-KR" sz="2400" b="1" u="sng" strike="noStrike" spc="-1" dirty="0" err="1">
                <a:solidFill>
                  <a:srgbClr val="3FCDE7"/>
                </a:solidFill>
                <a:uFillTx/>
                <a:latin typeface="맑은 고딕"/>
                <a:ea typeface="맑은 고딕"/>
                <a:hlinkClick r:id="rId3"/>
              </a:rPr>
              <a:t>크롤링</a:t>
            </a:r>
            <a:r>
              <a:rPr lang="ko-KR" sz="2400" b="1" u="sng" strike="noStrike" spc="-1" dirty="0">
                <a:solidFill>
                  <a:srgbClr val="3FCDE7"/>
                </a:solidFill>
                <a:uFillTx/>
                <a:latin typeface="맑은 고딕"/>
                <a:ea typeface="맑은 고딕"/>
                <a:hlinkClick r:id="rId3"/>
              </a:rPr>
              <a:t> 예제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웹 크롤링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(Web Crawling)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763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5429</TotalTime>
  <Words>129</Words>
  <Application>Microsoft Office PowerPoint</Application>
  <PresentationFormat>와이드스크린</PresentationFormat>
  <Paragraphs>30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파이썬 프로그래밍 입문 강의 15</vt:lpstr>
      <vt:lpstr>데이터 마이닝 (Data Mining)</vt:lpstr>
      <vt:lpstr>웹 크롤링과 웹 스크래핑</vt:lpstr>
      <vt:lpstr>웹 크롤링 (Web Crawling)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424</cp:revision>
  <dcterms:created xsi:type="dcterms:W3CDTF">2021-09-30T03:55:32Z</dcterms:created>
  <dcterms:modified xsi:type="dcterms:W3CDTF">2023-10-10T08:02:18Z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와이드스크린</vt:lpwstr>
  </property>
  <property fmtid="{D5CDD505-2E9C-101B-9397-08002B2CF9AE}" pid="4" name="Slides">
    <vt:i4>7</vt:i4>
  </property>
</Properties>
</file>