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7" r:id="rId4"/>
    <p:sldId id="269" r:id="rId5"/>
    <p:sldId id="268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572EB-7D7C-436F-ACFA-F6E7B7B94EDE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FA04-46DD-45EA-9D00-0CA15AFB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FA04-46DD-45EA-9D00-0CA15AFB43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1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B5BC68-A21F-4B9A-8DAB-3252AE802F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33D6A1-CB33-4414-ABC3-A6D919B180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9FDC7E-4768-4208-AE46-DD233F1BFF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E4AC37-B5DA-4502-B1A0-74685093613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238F8-A958-4780-A330-7D4134266F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AB363D-88D6-4140-A4A7-F2A5B049ED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BE5250-7978-4749-A0A1-89B878959E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90C465-AB69-4DE4-9CAF-BF7544398C3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7A3317-C0AB-48A6-ADE3-1B69581B74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010938-E230-4139-A10D-5264C04B67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D0DD40-3D83-4EEB-A2BF-E5495C73EF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D60237-12CB-47C6-B688-6E7E136DA4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367552-43E1-4310-B4F2-4881FE9CA6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49D1C1-3D2B-4804-AD63-41BF446B87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491C9-A9F2-42B2-AEBC-30E969FA8CF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4346B2-CDC0-4E8C-8F0B-A3290014228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3DF266-6DE5-4325-9419-1B5EDD49D2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E768C5-CE46-4D3C-91E0-54DAD2B8BA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9D91A9-F446-4054-A216-275A92799B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429972-A932-44D5-BCFD-5E88F4DDBE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61E1D-44BE-4741-9FC7-3C730A26F5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48AAD5-47B0-4413-9865-67ACE36AF5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A664CB-4A13-4924-B55D-BFC741F0DD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EC2B24-C913-4557-8F0F-28B2C4EE53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FE6A7C2-17EA-4290-B0B6-847ADD365CB1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D1916E-BCB6-4633-B750-4C314A0EE7E4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ngariel/python/blob/tmp/lecture/%ED%8C%8C%EC%9D%B4%EC%8D%AC%20%ED%94%84%EB%A1%9C%EC%A0%9D%ED%8A%B8%20%EA%B4%80%EB%A6%AC%EB%A5%BC%20%EC%9C%84%ED%95%9C%20Conda%20%EA%B0%80%EC%83%81%ED%99%98%EA%B2%BD%20%EB%A7%8C%EB%93%A4%EA%B8%B0.ipynb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sz="3600" b="1" strike="noStrike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17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827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대표적인 분산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(DVCS)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깃의 특징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버전 관리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VCS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의 특징을 가지고 있음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가지치기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(branch):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특정 프로젝트의 가지를 만든 뒤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각각의 이후 버전에서 병합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(merge)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을 지원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분산 협업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같은 버전을 동시에 편집한 뒤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각각의 수정사항을 모두 반영할 수 있음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 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오프라인 작업을 지원함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빠른 속도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VCS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중 빠른 속도를 자랑함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깃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(Git)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1" name="그림 140"/>
          <p:cNvPicPr/>
          <p:nvPr/>
        </p:nvPicPr>
        <p:blipFill>
          <a:blip r:embed="rId2"/>
          <a:stretch/>
        </p:blipFill>
        <p:spPr>
          <a:xfrm>
            <a:off x="6660000" y="1548560"/>
            <a:ext cx="2856960" cy="118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8279640" cy="48522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깃을 이용하기 위한 용어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정리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용어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복제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(Fork):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타인의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GitHub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저장소를 자신의 계정으로 복제하는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1728000" indent="0">
              <a:lnSpc>
                <a:spcPct val="90000"/>
              </a:lnSpc>
              <a:spcBef>
                <a:spcPts val="567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각각의 저장소는 독립적으로 이용할 수 있음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가지치기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(Branch):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하나의 저장소에서 별개로 버전 관리를 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병합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(Merge): 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가지치기한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코드의 수정사항을 기존 저장소와 합치는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Push: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로컬 저장소의 변경사항을 원격 저장소에 반영하는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Pull: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자기 저장소의 수정사항을 다른 사람의 저장소에 반영하는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커밋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(Commit):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저장소에 변경 사항을 저장하는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깃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(Git)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2"/>
          <a:stretch/>
        </p:blipFill>
        <p:spPr>
          <a:xfrm>
            <a:off x="6660360" y="1548560"/>
            <a:ext cx="2856960" cy="118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827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마이크로소프트의 깃 저장소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특징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Repository: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프로그램 코드를 저장 및 공유할 수 있는 저장소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Actions: DevOps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자동화 기능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Advanced Security (GHAS): 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코드 취약점 파악 서비스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Pages: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깃허브 호스팅 서비스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Codespace: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온라인 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IDE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GitHub CoPilot: AI </a:t>
            </a:r>
            <a:r>
              <a:rPr lang="ko-KR" sz="20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기반 자동 프로그램 서비스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깃허브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(GitHub)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7" name="그림 146"/>
          <p:cNvPicPr/>
          <p:nvPr/>
        </p:nvPicPr>
        <p:blipFill>
          <a:blip r:embed="rId2"/>
          <a:stretch/>
        </p:blipFill>
        <p:spPr>
          <a:xfrm>
            <a:off x="5829840" y="1540080"/>
            <a:ext cx="3529800" cy="97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827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깃허브에서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공식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GUI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인터페이스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 dirty="0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https://</a:t>
            </a:r>
            <a:r>
              <a:rPr lang="en-US" sz="2000" b="0" u="sng" strike="noStrike" spc="-1" dirty="0" err="1">
                <a:solidFill>
                  <a:srgbClr val="3FCDE7"/>
                </a:solidFill>
                <a:uFillTx/>
                <a:latin typeface="맑은 고딕"/>
                <a:ea typeface="맑은 고딕"/>
                <a:hlinkClick r:id="rId2"/>
              </a:rPr>
              <a:t>desktop.github.com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특징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저장소 변경사항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하이라이팅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기능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깃허브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웹사이트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CLI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접속 없이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Push, Pull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등의 기능 지원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윈도우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맥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OS,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애플 실리콘 맥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ARM64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윈도우 지원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깃허브 데스크탑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(GitHub Desktop)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0" name="그림 149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447632" y="922832"/>
            <a:ext cx="4063320" cy="216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827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아이언마운틴의 깃 저장소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주로 기업에서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사용했었음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특징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프라이빗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저장소 무료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무제한 생성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고성능 이슈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트래커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GitLab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EE (Enterprise Edition)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깃랩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(GitLab)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3" name="그림 152"/>
          <p:cNvPicPr/>
          <p:nvPr/>
        </p:nvPicPr>
        <p:blipFill>
          <a:blip r:embed="rId2"/>
          <a:stretch/>
        </p:blipFill>
        <p:spPr>
          <a:xfrm>
            <a:off x="5693760" y="1404000"/>
            <a:ext cx="3666240" cy="132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 idx="4294967295"/>
          </p:nvPr>
        </p:nvSpPr>
        <p:spPr>
          <a:xfrm>
            <a:off x="1080000" y="334080"/>
            <a:ext cx="7762320" cy="110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400" b="1" strike="noStrike" spc="-1">
                <a:solidFill>
                  <a:srgbClr val="729FCF"/>
                </a:solidFill>
                <a:latin typeface="Trebuchet MS"/>
                <a:ea typeface="DejaVu Sans"/>
              </a:rPr>
              <a:t>가상환경 사용하기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1080000" y="1620000"/>
            <a:ext cx="827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[conda </a:t>
            </a:r>
            <a:r>
              <a:rPr lang="ko-KR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가상환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경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이용해보기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]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venv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이용해보기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spcBef>
                <a:spcPts val="1417"/>
              </a:spcBef>
              <a:tabLst>
                <a:tab pos="0" algn="l"/>
              </a:tabLst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&gt;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-m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venv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이름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)/Scripts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경로로 이동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activate.bat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Activate.ps1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powershell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8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2771775"/>
            <a:ext cx="8208000" cy="35286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파이썬을</a:t>
            </a:r>
            <a:r>
              <a:rPr lang="ko-KR" sz="24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이용한 엑셀 파일 편집 패키지</a:t>
            </a:r>
            <a:endParaRPr lang="en-US" sz="2400" b="0" strike="noStrike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1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판다스와의</a:t>
            </a:r>
            <a:r>
              <a:rPr lang="ko-KR" altLang="en-US" sz="24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차이점</a:t>
            </a:r>
            <a:r>
              <a:rPr lang="en-US" altLang="ko-KR" sz="24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4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양식</a:t>
            </a: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4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이미지</a:t>
            </a: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4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 등을 유지할 수 </a:t>
            </a:r>
            <a:r>
              <a:rPr lang="ko-KR" sz="24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있음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설치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 &gt;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pip install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openpyxl</a:t>
            </a:r>
            <a:endParaRPr lang="en-US" sz="2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OpenPyXL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6" name="Picture 2" descr="https://openpyxl.readthedocs.io/en/stable/_stati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44" y="1617367"/>
            <a:ext cx="4068912" cy="7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9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5"/>
          <p:cNvSpPr/>
          <p:nvPr/>
        </p:nvSpPr>
        <p:spPr>
          <a:xfrm>
            <a:off x="1260000" y="1514250"/>
            <a:ext cx="820800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import 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openpyxl</a:t>
            </a:r>
            <a:endParaRPr lang="en-US" altLang="ko-KR" sz="1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1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# 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파일 열기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wb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openpyxl.load_workbook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file.xlsx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’) 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1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# 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시트 이름 읽기 및 검색해 열기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sheet_name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wb.get_sheet_names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()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sheet = 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wb.get_sheet_by_name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ko-KR" altLang="en-US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시트이름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’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1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# 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셀 이름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위치별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 인덱싱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sheet[‘A1’].value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sheet.cell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(row=1, column=1).value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1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# </a:t>
            </a:r>
            <a:r>
              <a:rPr lang="ko-KR" altLang="en-US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판다스</a:t>
            </a:r>
            <a:r>
              <a:rPr lang="ko-KR" altLang="en-US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 데이터프레임으로 변환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df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pd.DataFrame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altLang="ko-KR" sz="1000" b="1" spc="-1" dirty="0" err="1">
                <a:solidFill>
                  <a:srgbClr val="404040"/>
                </a:solidFill>
                <a:latin typeface="맑은 고딕"/>
                <a:ea typeface="맑은 고딕"/>
              </a:rPr>
              <a:t>sheet.values</a:t>
            </a:r>
            <a:r>
              <a:rPr lang="en-US" altLang="ko-KR" sz="1000" b="1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1000" b="0" strike="noStrike" spc="-1" dirty="0">
              <a:latin typeface="맑은 고딕"/>
              <a:ea typeface="맑은 고딕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OpenPyXL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9" y="1014412"/>
            <a:ext cx="6708795" cy="57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 idx="4294967295"/>
          </p:nvPr>
        </p:nvSpPr>
        <p:spPr>
          <a:xfrm>
            <a:off x="1080000" y="334080"/>
            <a:ext cx="7762320" cy="110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729FCF"/>
                </a:solidFill>
                <a:latin typeface="Trebuchet MS"/>
                <a:ea typeface="DejaVu Sans"/>
              </a:rPr>
              <a:t>OpenPyXL </a:t>
            </a:r>
            <a:r>
              <a:rPr lang="ko-KR" sz="2400" b="1" strike="noStrike" spc="-1">
                <a:solidFill>
                  <a:srgbClr val="729FCF"/>
                </a:solidFill>
                <a:latin typeface="Trebuchet MS"/>
                <a:ea typeface="DejaVu Sans"/>
              </a:rPr>
              <a:t>패키지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183" name="PlaceHolder 6"/>
          <p:cNvSpPr/>
          <p:nvPr/>
        </p:nvSpPr>
        <p:spPr>
          <a:xfrm>
            <a:off x="1260000" y="1800000"/>
            <a:ext cx="820800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7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</a:t>
            </a:r>
            <a:r>
              <a:rPr lang="en-US" sz="1800" b="0" strike="noStrike" spc="-1" dirty="0">
                <a:latin typeface="맑은 고딕"/>
              </a:rPr>
              <a:t> = </a:t>
            </a:r>
            <a:r>
              <a:rPr lang="en-US" sz="1800" b="0" strike="noStrike" spc="-1" dirty="0" err="1">
                <a:latin typeface="맑은 고딕"/>
              </a:rPr>
              <a:t>openpyxl.Workbook</a:t>
            </a:r>
            <a:r>
              <a:rPr lang="en-US" sz="1800" b="0" strike="noStrike" spc="-1" dirty="0">
                <a:latin typeface="맑은 고딕"/>
              </a:rPr>
              <a:t>() # </a:t>
            </a:r>
            <a:r>
              <a:rPr lang="ko-KR" sz="1800" b="0" strike="noStrike" spc="-1" dirty="0">
                <a:latin typeface="맑은 고딕"/>
              </a:rPr>
              <a:t>새 파일 만들기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wb.create_sheet</a:t>
            </a:r>
            <a:r>
              <a:rPr lang="en-US" sz="1800" b="0" strike="noStrike" spc="-1" dirty="0">
                <a:latin typeface="맑은 고딕"/>
              </a:rPr>
              <a:t>() # </a:t>
            </a:r>
            <a:r>
              <a:rPr lang="ko-KR" sz="1800" b="0" strike="noStrike" spc="-1" dirty="0">
                <a:latin typeface="맑은 고딕"/>
              </a:rPr>
              <a:t>시트 추가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wb.remove_sheet</a:t>
            </a:r>
            <a:r>
              <a:rPr lang="en-US" sz="1800" b="0" strike="noStrike" spc="-1" dirty="0">
                <a:latin typeface="맑은 고딕"/>
              </a:rPr>
              <a:t>(</a:t>
            </a:r>
            <a:r>
              <a:rPr lang="en-US" sz="1800" b="0" strike="noStrike" spc="-1" dirty="0" err="1">
                <a:latin typeface="맑은 고딕"/>
              </a:rPr>
              <a:t>wb.get_sheet_by_name</a:t>
            </a:r>
            <a:r>
              <a:rPr lang="en-US" sz="1800" b="0" strike="noStrike" spc="-1" dirty="0">
                <a:latin typeface="맑은 고딕"/>
              </a:rPr>
              <a:t>('Sheet1')) # Sheet1 </a:t>
            </a:r>
            <a:r>
              <a:rPr lang="ko-KR" sz="1800" b="0" strike="noStrike" spc="-1" dirty="0">
                <a:latin typeface="맑은 고딕"/>
              </a:rPr>
              <a:t>제거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wb.copy_worksheet</a:t>
            </a:r>
            <a:r>
              <a:rPr lang="en-US" sz="1800" b="0" strike="noStrike" spc="-1" dirty="0">
                <a:latin typeface="맑은 고딕"/>
              </a:rPr>
              <a:t>(</a:t>
            </a:r>
            <a:r>
              <a:rPr lang="en-US" sz="1800" b="0" strike="noStrike" spc="-1" dirty="0" err="1">
                <a:latin typeface="맑은 고딕"/>
              </a:rPr>
              <a:t>wb</a:t>
            </a:r>
            <a:r>
              <a:rPr lang="en-US" sz="1800" b="0" strike="noStrike" spc="-1" dirty="0">
                <a:latin typeface="맑은 고딕"/>
              </a:rPr>
              <a:t>["Sheet2"]) # </a:t>
            </a:r>
            <a:r>
              <a:rPr lang="ko-KR" sz="1800" b="0" strike="noStrike" spc="-1" dirty="0">
                <a:latin typeface="맑은 고딕"/>
              </a:rPr>
              <a:t>시트 </a:t>
            </a:r>
            <a:r>
              <a:rPr lang="ko-KR" sz="1800" b="0" strike="noStrike" spc="-1" dirty="0" smtClean="0">
                <a:latin typeface="맑은 고딕"/>
              </a:rPr>
              <a:t>복사</a:t>
            </a:r>
            <a:endParaRPr lang="en-US" sz="1800" b="0" strike="noStrike" spc="-1" dirty="0"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9" y="1602006"/>
            <a:ext cx="8461125" cy="35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 idx="4294967295"/>
          </p:nvPr>
        </p:nvSpPr>
        <p:spPr>
          <a:xfrm>
            <a:off x="1080000" y="334080"/>
            <a:ext cx="7762320" cy="110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729FCF"/>
                </a:solidFill>
                <a:latin typeface="Trebuchet MS"/>
                <a:ea typeface="DejaVu Sans"/>
              </a:rPr>
              <a:t>OpenPyXL </a:t>
            </a:r>
            <a:r>
              <a:rPr lang="ko-KR" sz="2400" b="1" strike="noStrike" spc="-1">
                <a:solidFill>
                  <a:srgbClr val="729FCF"/>
                </a:solidFill>
                <a:latin typeface="Trebuchet MS"/>
                <a:ea typeface="DejaVu Sans"/>
              </a:rPr>
              <a:t>패키지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183" name="PlaceHolder 6"/>
          <p:cNvSpPr/>
          <p:nvPr/>
        </p:nvSpPr>
        <p:spPr>
          <a:xfrm>
            <a:off x="1260000" y="1800000"/>
            <a:ext cx="820800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2000" lnSpcReduction="20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</a:t>
            </a:r>
            <a:r>
              <a:rPr lang="en-US" sz="1800" b="0" strike="noStrike" spc="-1" dirty="0">
                <a:latin typeface="맑은 고딕"/>
              </a:rPr>
              <a:t> = </a:t>
            </a:r>
            <a:r>
              <a:rPr lang="en-US" sz="1800" b="0" strike="noStrike" spc="-1" dirty="0" err="1">
                <a:latin typeface="맑은 고딕"/>
              </a:rPr>
              <a:t>openpyxl.Workbook</a:t>
            </a:r>
            <a:r>
              <a:rPr lang="en-US" sz="1800" b="0" strike="noStrike" spc="-1" dirty="0">
                <a:latin typeface="맑은 고딕"/>
              </a:rPr>
              <a:t>() # </a:t>
            </a:r>
            <a:r>
              <a:rPr lang="ko-KR" sz="1800" b="0" strike="noStrike" spc="-1" dirty="0">
                <a:latin typeface="맑은 고딕"/>
              </a:rPr>
              <a:t>새 파일 만들기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wb.create_sheet</a:t>
            </a:r>
            <a:r>
              <a:rPr lang="en-US" sz="1800" b="0" strike="noStrike" spc="-1" dirty="0">
                <a:latin typeface="맑은 고딕"/>
              </a:rPr>
              <a:t>() # </a:t>
            </a:r>
            <a:r>
              <a:rPr lang="ko-KR" sz="1800" b="0" strike="noStrike" spc="-1" dirty="0">
                <a:latin typeface="맑은 고딕"/>
              </a:rPr>
              <a:t>시트 추가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wb.remove_sheet</a:t>
            </a:r>
            <a:r>
              <a:rPr lang="en-US" sz="1800" b="0" strike="noStrike" spc="-1" dirty="0">
                <a:latin typeface="맑은 고딕"/>
              </a:rPr>
              <a:t>(</a:t>
            </a:r>
            <a:r>
              <a:rPr lang="en-US" sz="1800" b="0" strike="noStrike" spc="-1" dirty="0" err="1">
                <a:latin typeface="맑은 고딕"/>
              </a:rPr>
              <a:t>wb.get_sheet_by_name</a:t>
            </a:r>
            <a:r>
              <a:rPr lang="en-US" sz="1800" b="0" strike="noStrike" spc="-1" dirty="0">
                <a:latin typeface="맑은 고딕"/>
              </a:rPr>
              <a:t>('Sheet1')) # Sheet1 </a:t>
            </a:r>
            <a:r>
              <a:rPr lang="ko-KR" sz="1800" b="0" strike="noStrike" spc="-1" dirty="0">
                <a:latin typeface="맑은 고딕"/>
              </a:rPr>
              <a:t>제거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wb.copy_worksheet</a:t>
            </a:r>
            <a:r>
              <a:rPr lang="en-US" sz="1800" b="0" strike="noStrike" spc="-1" dirty="0">
                <a:latin typeface="맑은 고딕"/>
              </a:rPr>
              <a:t>(</a:t>
            </a:r>
            <a:r>
              <a:rPr lang="en-US" sz="1800" b="0" strike="noStrike" spc="-1" dirty="0" err="1">
                <a:latin typeface="맑은 고딕"/>
              </a:rPr>
              <a:t>wb</a:t>
            </a:r>
            <a:r>
              <a:rPr lang="en-US" sz="1800" b="0" strike="noStrike" spc="-1" dirty="0">
                <a:latin typeface="맑은 고딕"/>
              </a:rPr>
              <a:t>["Sheet2"]) # </a:t>
            </a:r>
            <a:r>
              <a:rPr lang="ko-KR" sz="1800" b="0" strike="noStrike" spc="-1" dirty="0">
                <a:latin typeface="맑은 고딕"/>
              </a:rPr>
              <a:t>시트 복사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</a:t>
            </a:r>
            <a:r>
              <a:rPr lang="en-US" sz="1800" b="0" strike="noStrike" spc="-1" dirty="0">
                <a:latin typeface="맑은 고딕"/>
              </a:rPr>
              <a:t> = </a:t>
            </a:r>
            <a:r>
              <a:rPr lang="en-US" sz="1800" b="0" strike="noStrike" spc="-1" dirty="0" err="1">
                <a:latin typeface="맑은 고딕"/>
              </a:rPr>
              <a:t>openpyxl.load_workbook</a:t>
            </a:r>
            <a:r>
              <a:rPr lang="en-US" sz="1800" b="0" strike="noStrike" spc="-1" dirty="0">
                <a:latin typeface="맑은 고딕"/>
              </a:rPr>
              <a:t>('file.xlsx')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>
                <a:latin typeface="맑은 고딕"/>
              </a:rPr>
              <a:t>sheet = </a:t>
            </a:r>
            <a:r>
              <a:rPr lang="en-US" sz="1800" b="0" strike="noStrike" spc="-1" dirty="0" err="1">
                <a:latin typeface="맑은 고딕"/>
              </a:rPr>
              <a:t>wb.active</a:t>
            </a:r>
            <a:r>
              <a:rPr lang="en-US" sz="1800" b="0" strike="noStrike" spc="-1" dirty="0">
                <a:latin typeface="맑은 고딕"/>
              </a:rPr>
              <a:t> # </a:t>
            </a:r>
            <a:r>
              <a:rPr lang="ko-KR" sz="1800" b="0" strike="noStrike" spc="-1" dirty="0">
                <a:latin typeface="맑은 고딕"/>
              </a:rPr>
              <a:t>해당 파일 활성화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sheet.title</a:t>
            </a:r>
            <a:r>
              <a:rPr lang="en-US" sz="1800" b="0" strike="noStrike" spc="-1" dirty="0">
                <a:latin typeface="맑은 고딕"/>
              </a:rPr>
              <a:t> = 'rename_Sheet1' # </a:t>
            </a:r>
            <a:r>
              <a:rPr lang="ko-KR" sz="1800" b="0" strike="noStrike" spc="-1" dirty="0">
                <a:latin typeface="맑은 고딕"/>
              </a:rPr>
              <a:t>시트 이름 변경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wb.save</a:t>
            </a:r>
            <a:r>
              <a:rPr lang="en-US" sz="1800" b="0" strike="noStrike" spc="-1" dirty="0">
                <a:latin typeface="맑은 고딕"/>
              </a:rPr>
              <a:t>('output.xlsx') # </a:t>
            </a:r>
            <a:r>
              <a:rPr lang="ko-KR" sz="1800" b="0" strike="noStrike" spc="-1" dirty="0">
                <a:latin typeface="맑은 고딕"/>
              </a:rPr>
              <a:t>파일 저장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img</a:t>
            </a:r>
            <a:r>
              <a:rPr lang="en-US" sz="1800" b="0" strike="noStrike" spc="-1" dirty="0">
                <a:latin typeface="맑은 고딕"/>
              </a:rPr>
              <a:t> = </a:t>
            </a:r>
            <a:r>
              <a:rPr lang="en-US" sz="1800" b="0" strike="noStrike" spc="-1" dirty="0" err="1">
                <a:latin typeface="맑은 고딕"/>
              </a:rPr>
              <a:t>openpyxl.drawing.image.Image</a:t>
            </a:r>
            <a:r>
              <a:rPr lang="en-US" sz="1800" b="0" strike="noStrike" spc="-1" dirty="0">
                <a:latin typeface="맑은 고딕"/>
              </a:rPr>
              <a:t>(‘img.jpg’) # </a:t>
            </a:r>
            <a:r>
              <a:rPr lang="ko-KR" sz="1800" b="0" strike="noStrike" spc="-1" dirty="0">
                <a:latin typeface="맑은 고딕"/>
              </a:rPr>
              <a:t>이미지 불러오기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img.width</a:t>
            </a:r>
            <a:r>
              <a:rPr lang="en-US" sz="1800" b="0" strike="noStrike" spc="-1" dirty="0">
                <a:latin typeface="맑은 고딕"/>
              </a:rPr>
              <a:t> = 320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img.height</a:t>
            </a:r>
            <a:r>
              <a:rPr lang="en-US" sz="1800" b="0" strike="noStrike" spc="-1" dirty="0">
                <a:latin typeface="맑은 고딕"/>
              </a:rPr>
              <a:t> = 240</a:t>
            </a: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 err="1">
                <a:latin typeface="맑은 고딕"/>
              </a:rPr>
              <a:t>sheet.add_image</a:t>
            </a:r>
            <a:r>
              <a:rPr lang="en-US" sz="1800" b="0" strike="noStrike" spc="-1" dirty="0">
                <a:latin typeface="맑은 고딕"/>
              </a:rPr>
              <a:t>(</a:t>
            </a:r>
            <a:r>
              <a:rPr lang="en-US" sz="1800" b="0" strike="noStrike" spc="-1" dirty="0" err="1">
                <a:latin typeface="맑은 고딕"/>
              </a:rPr>
              <a:t>img</a:t>
            </a:r>
            <a:r>
              <a:rPr lang="en-US" sz="1800" b="0" strike="noStrike" spc="-1" dirty="0">
                <a:latin typeface="맑은 고딕"/>
              </a:rPr>
              <a:t>, 'A1') # </a:t>
            </a:r>
            <a:r>
              <a:rPr lang="ko-KR" sz="1800" b="0" strike="noStrike" spc="-1" dirty="0">
                <a:latin typeface="맑은 고딕"/>
              </a:rPr>
              <a:t>이미지 </a:t>
            </a:r>
            <a:r>
              <a:rPr lang="ko-KR" sz="1800" b="0" strike="noStrike" spc="-1" dirty="0" err="1">
                <a:latin typeface="맑은 고딕"/>
              </a:rPr>
              <a:t>붙여넣기</a:t>
            </a:r>
            <a:endParaRPr lang="en-US" sz="1800" b="0" strike="noStrike" spc="-1" dirty="0"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435680"/>
            <a:ext cx="7912575" cy="49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1080000" y="1828800"/>
            <a:ext cx="8459640" cy="426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프로그램의 </a:t>
            </a: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변경점을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관리할 수 있도록 하는 프로그램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변경점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누가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언제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어디를 </a:t>
            </a: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변경했는지의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정보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백업과 복구를 위한 최소한의 정보 제공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복수의 개발자가 한 프로그램을 개발할 때 효과적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버전 관리 시스템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(Version Control System)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413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로컬 버전 관리 시스템 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(Local VCS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000" spc="-1" dirty="0">
              <a:solidFill>
                <a:srgbClr val="000000"/>
              </a:solidFill>
              <a:latin typeface="맑은 고딕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서버 없이 기준 파일의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변경점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Patch Set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확인 후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이를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이용해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복구 기능을 제공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중앙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집중식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버전 관리 시스템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(CVCS)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분산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(DVCS)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버전 관리 시스템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(Version Control System)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2" name="그림 131"/>
          <p:cNvPicPr/>
          <p:nvPr/>
        </p:nvPicPr>
        <p:blipFill>
          <a:blip r:embed="rId2"/>
          <a:stretch/>
        </p:blipFill>
        <p:spPr>
          <a:xfrm>
            <a:off x="5520240" y="1440000"/>
            <a:ext cx="6258600" cy="48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413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로컬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(Local 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중앙 </a:t>
            </a:r>
            <a:r>
              <a:rPr lang="ko-KR" sz="2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집중식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버전 관리 시스템 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(CVCS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000" spc="-1" dirty="0">
              <a:solidFill>
                <a:srgbClr val="000000"/>
              </a:solidFill>
              <a:latin typeface="맑은 고딕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중앙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서버의 버전 정보를 다운로드한 뒤 사용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분산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(DVCS)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버전 관리 시스템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(Version Control System)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그림 134"/>
          <p:cNvPicPr/>
          <p:nvPr/>
        </p:nvPicPr>
        <p:blipFill>
          <a:blip r:embed="rId2"/>
          <a:stretch/>
        </p:blipFill>
        <p:spPr>
          <a:xfrm>
            <a:off x="5484240" y="1620000"/>
            <a:ext cx="6294600" cy="437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413964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로컬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(Local 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중앙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집중식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버전 관리 시스템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(CVCS)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분산 버전 관리 시스템 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DVCS</a:t>
            </a:r>
            <a:endParaRPr lang="en-US" sz="2000" b="1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저장소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자체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를 백업한 클론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생성 및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다운로드</a:t>
            </a:r>
            <a:endParaRPr lang="en-US" altLang="ko-KR" sz="2000" spc="-1" dirty="0">
              <a:solidFill>
                <a:srgbClr val="000000"/>
              </a:solidFill>
              <a:latin typeface="맑은 고딕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클라이언트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사이의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수정사항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공유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가능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버전 관리 시스템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(Version Control System)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8" name="그림 137"/>
          <p:cNvPicPr/>
          <p:nvPr/>
        </p:nvPicPr>
        <p:blipFill>
          <a:blip r:embed="rId3"/>
          <a:stretch/>
        </p:blipFill>
        <p:spPr>
          <a:xfrm>
            <a:off x="5688000" y="1008560"/>
            <a:ext cx="4823640" cy="577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5051</TotalTime>
  <Words>653</Words>
  <Application>Microsoft Office PowerPoint</Application>
  <PresentationFormat>와이드스크린</PresentationFormat>
  <Paragraphs>132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패싯</vt:lpstr>
      <vt:lpstr>파이썬 프로그래밍 입문 강의 17</vt:lpstr>
      <vt:lpstr>PowerPoint 프레젠테이션</vt:lpstr>
      <vt:lpstr>PowerPoint 프레젠테이션</vt:lpstr>
      <vt:lpstr>OpenPyXL 패키지</vt:lpstr>
      <vt:lpstr>OpenPyXL 패키지</vt:lpstr>
      <vt:lpstr>버전 관리 시스템 (Version Control System)</vt:lpstr>
      <vt:lpstr>버전 관리 시스템 (Version Control System)</vt:lpstr>
      <vt:lpstr>버전 관리 시스템 (Version Control System)</vt:lpstr>
      <vt:lpstr>버전 관리 시스템 (Version Control System)</vt:lpstr>
      <vt:lpstr>깃 (Git)</vt:lpstr>
      <vt:lpstr>깃 (Git)</vt:lpstr>
      <vt:lpstr>깃허브 (GitHub)</vt:lpstr>
      <vt:lpstr>깃허브 데스크탑 (GitHub Desktop)</vt:lpstr>
      <vt:lpstr>깃랩 (GitLab)</vt:lpstr>
      <vt:lpstr>가상환경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450</cp:revision>
  <dcterms:created xsi:type="dcterms:W3CDTF">2021-09-30T03:55:32Z</dcterms:created>
  <dcterms:modified xsi:type="dcterms:W3CDTF">2023-08-14T07:43:16Z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