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8" r:id="rId4"/>
    <p:sldId id="269" r:id="rId5"/>
    <p:sldId id="270" r:id="rId6"/>
    <p:sldId id="271" r:id="rId7"/>
    <p:sldId id="274" r:id="rId8"/>
    <p:sldId id="275" r:id="rId9"/>
    <p:sldId id="272" r:id="rId10"/>
    <p:sldId id="273" r:id="rId11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572EB-7D7C-436F-ACFA-F6E7B7B94EDE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DFA04-46DD-45EA-9D00-0CA15AFB4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76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B5BC68-A21F-4B9A-8DAB-3252AE802F3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133D6A1-CB33-4414-ABC3-A6D919B1802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9FDC7E-4768-4208-AE46-DD233F1BFFE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E4AC37-B5DA-4502-B1A0-74685093613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D60237-12CB-47C6-B688-6E7E136DA45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E768C5-CE46-4D3C-91E0-54DAD2B8BA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9D91A9-F446-4054-A216-275A92799B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429972-A932-44D5-BCFD-5E88F4DDBE3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161E1D-44BE-4741-9FC7-3C730A26F59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48AAD5-47B0-4413-9865-67ACE36AF5A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A664CB-4A13-4924-B55D-BFC741F0DD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1EC2B24-C913-4557-8F0F-28B2C4EE53E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3"/>
          <p:cNvGrpSpPr/>
          <p:nvPr/>
        </p:nvGrpSpPr>
        <p:grpSpPr>
          <a:xfrm>
            <a:off x="0" y="-8640"/>
            <a:ext cx="12192120" cy="6870240"/>
            <a:chOff x="0" y="-8640"/>
            <a:chExt cx="12192120" cy="6870240"/>
          </a:xfrm>
        </p:grpSpPr>
        <p:cxnSp>
          <p:nvCxnSpPr>
            <p:cNvPr id="28" name="Straight Connector 19"/>
            <p:cNvCxnSpPr/>
            <p:nvPr/>
          </p:nvCxnSpPr>
          <p:spPr>
            <a:xfrm>
              <a:off x="9370800" y="0"/>
              <a:ext cx="1223280" cy="6861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7480" cy="3180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3480" cy="6862680"/>
            </a:xfrm>
            <a:custGeom>
              <a:avLst/>
              <a:gdLst>
                <a:gd name="textAreaLeft" fmla="*/ 0 w 3003480"/>
                <a:gd name="textAreaRight" fmla="*/ 3007440 w 3003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4440" cy="6862680"/>
            </a:xfrm>
            <a:custGeom>
              <a:avLst/>
              <a:gdLst>
                <a:gd name="textAreaLeft" fmla="*/ 0 w 2584440"/>
                <a:gd name="textAreaRight" fmla="*/ 2588400 w 258444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5840" cy="380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0480" cy="686268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6280" cy="6862680"/>
            </a:xfrm>
            <a:custGeom>
              <a:avLst/>
              <a:gdLst>
                <a:gd name="textAreaLeft" fmla="*/ 0 w 1286280"/>
                <a:gd name="textAreaRight" fmla="*/ 1290240 w 12862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5960" cy="6862680"/>
            </a:xfrm>
            <a:custGeom>
              <a:avLst/>
              <a:gdLst>
                <a:gd name="textAreaLeft" fmla="*/ 0 w 1245960"/>
                <a:gd name="textAreaRight" fmla="*/ 1249920 w 124596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3320" cy="326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4600" cy="28407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2120" cy="6870240"/>
            <a:chOff x="0" y="-8640"/>
            <a:chExt cx="12192120" cy="687024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59680" cy="5694120"/>
            </a:xfrm>
            <a:custGeom>
              <a:avLst/>
              <a:gdLst>
                <a:gd name="textAreaLeft" fmla="*/ 0 w 859680"/>
                <a:gd name="textAreaRight" fmla="*/ 863640 w 859680"/>
                <a:gd name="textAreaTop" fmla="*/ 0 h 5694120"/>
                <a:gd name="textAreaBottom" fmla="*/ 5698080 h 569412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13" name="Straight Connector 18"/>
            <p:cNvCxnSpPr/>
            <p:nvPr/>
          </p:nvCxnSpPr>
          <p:spPr>
            <a:xfrm>
              <a:off x="9370800" y="0"/>
              <a:ext cx="1223280" cy="6861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" name="Straight Connector 19"/>
            <p:cNvCxnSpPr/>
            <p:nvPr/>
          </p:nvCxnSpPr>
          <p:spPr>
            <a:xfrm flipH="1">
              <a:off x="7425000" y="3681360"/>
              <a:ext cx="4767480" cy="3180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" name="Rectangle 23"/>
            <p:cNvSpPr/>
            <p:nvPr/>
          </p:nvSpPr>
          <p:spPr>
            <a:xfrm>
              <a:off x="9181440" y="-8640"/>
              <a:ext cx="3003480" cy="6862680"/>
            </a:xfrm>
            <a:custGeom>
              <a:avLst/>
              <a:gdLst>
                <a:gd name="textAreaLeft" fmla="*/ 0 w 3003480"/>
                <a:gd name="textAreaRight" fmla="*/ 3007440 w 3003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4440" cy="6862680"/>
            </a:xfrm>
            <a:custGeom>
              <a:avLst/>
              <a:gdLst>
                <a:gd name="textAreaLeft" fmla="*/ 0 w 2584440"/>
                <a:gd name="textAreaRight" fmla="*/ 2588400 w 258444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5840" cy="380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0480" cy="686268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6280" cy="6862680"/>
            </a:xfrm>
            <a:custGeom>
              <a:avLst/>
              <a:gdLst>
                <a:gd name="textAreaLeft" fmla="*/ 0 w 1286280"/>
                <a:gd name="textAreaRight" fmla="*/ 1290240 w 12862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5960" cy="6862680"/>
            </a:xfrm>
            <a:custGeom>
              <a:avLst/>
              <a:gdLst>
                <a:gd name="textAreaLeft" fmla="*/ 0 w 1245960"/>
                <a:gd name="textAreaRight" fmla="*/ 1249920 w 124596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3320" cy="326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35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793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FE6A7C2-17EA-4290-B0B6-847ADD365CB1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079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eX_4xvOR4g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3040" cy="16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sz="3600" b="1" strike="noStrike" spc="-1" dirty="0" err="1">
                <a:solidFill>
                  <a:schemeClr val="accent1"/>
                </a:solidFill>
                <a:latin typeface="맑은 고딕"/>
                <a:ea typeface="맑은 고딕"/>
              </a:rPr>
              <a:t>파이썬</a:t>
            </a:r>
            <a:r>
              <a:rPr lang="ko-KR" sz="3600" b="1" strike="noStrike" spc="-1" dirty="0">
                <a:solidFill>
                  <a:schemeClr val="accent1"/>
                </a:solidFill>
                <a:latin typeface="맑은 고딕"/>
                <a:ea typeface="맑은 고딕"/>
              </a:rPr>
              <a:t> 프로그래밍 입문 강의 </a:t>
            </a:r>
            <a:r>
              <a:rPr lang="en-US" sz="3600" b="1" strike="noStrike" spc="-1" dirty="0" smtClean="0">
                <a:solidFill>
                  <a:schemeClr val="accent1"/>
                </a:solidFill>
                <a:latin typeface="맑은 고딕"/>
                <a:ea typeface="맑은 고딕"/>
              </a:rPr>
              <a:t>1</a:t>
            </a:r>
            <a:r>
              <a:rPr lang="en-US" altLang="ko-KR" sz="3600" b="1" strike="noStrike" spc="-1" dirty="0" smtClean="0">
                <a:solidFill>
                  <a:schemeClr val="accent1"/>
                </a:solidFill>
                <a:latin typeface="맑은 고딕"/>
                <a:ea typeface="맑은 고딕"/>
              </a:rPr>
              <a:t>8</a:t>
            </a:r>
            <a:endParaRPr lang="en-US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506960" y="4066920"/>
            <a:ext cx="7763040" cy="109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Ji Wan Kang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5"/>
          <p:cNvSpPr/>
          <p:nvPr/>
        </p:nvSpPr>
        <p:spPr>
          <a:xfrm>
            <a:off x="1260000" y="1312854"/>
            <a:ext cx="8208000" cy="47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altLang="ko-KR" sz="2400" b="0" strike="noStrike" spc="-1" dirty="0" smtClean="0">
              <a:latin typeface="맑은 고딕"/>
              <a:ea typeface="맑은 고딕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altLang="ko-KR" sz="2800" b="1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Minibatch</a:t>
            </a: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en-US" altLang="ko-KR" sz="2800" b="1" spc="-1" dirty="0">
                <a:solidFill>
                  <a:srgbClr val="729FCF"/>
                </a:solidFill>
                <a:latin typeface="맑은 고딕"/>
                <a:ea typeface="맑은 고딕"/>
              </a:rPr>
              <a:t>SGD in Python - Alex </a:t>
            </a:r>
            <a:r>
              <a:rPr lang="en-US" altLang="ko-KR" sz="2800" b="1" spc="-1" dirty="0" err="1">
                <a:solidFill>
                  <a:srgbClr val="729FCF"/>
                </a:solidFill>
                <a:latin typeface="맑은 고딕"/>
                <a:ea typeface="맑은 고딕"/>
              </a:rPr>
              <a:t>Smola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" name="eX_4xvOR4g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42622" y="1312854"/>
            <a:ext cx="8525378" cy="47955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40000" y="6310576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</a:t>
            </a:r>
            <a:r>
              <a:rPr lang="en-US" altLang="ko-KR" dirty="0" err="1"/>
              <a:t>eX_4xvOR4g0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5"/>
          <p:cNvSpPr/>
          <p:nvPr/>
        </p:nvSpPr>
        <p:spPr>
          <a:xfrm>
            <a:off x="1260000" y="1543051"/>
            <a:ext cx="8208000" cy="47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프로그램을 </a:t>
            </a:r>
            <a:r>
              <a:rPr lang="ko-KR" altLang="en-US" sz="2400" b="1" strike="noStrike" spc="-1" dirty="0" smtClean="0">
                <a:latin typeface="맑은 고딕"/>
                <a:ea typeface="맑은 고딕"/>
              </a:rPr>
              <a:t>효과적으로</a:t>
            </a: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(=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메모리</a:t>
            </a: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, 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연산 속도 등을 줄이는 것</a:t>
            </a: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) 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동작하도록 하는 과정</a:t>
            </a:r>
            <a:endParaRPr lang="en-US" altLang="ko-KR" sz="2400" b="0" strike="noStrike" spc="-1" dirty="0" smtClean="0"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400" spc="-1" dirty="0"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반복 작업</a:t>
            </a: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, 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빅데이터 처리에서 중요도가 높아지는 개념</a:t>
            </a:r>
            <a:endParaRPr lang="en-US" altLang="ko-KR" sz="2400" b="0" strike="noStrike" spc="-1" dirty="0" smtClean="0"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400" spc="-1" dirty="0"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ex) </a:t>
            </a:r>
            <a:r>
              <a:rPr lang="en-US" altLang="ko-KR" sz="2400" b="0" strike="noStrike" spc="-1" dirty="0" err="1" smtClean="0">
                <a:latin typeface="맑은 고딕"/>
                <a:ea typeface="맑은 고딕"/>
              </a:rPr>
              <a:t>100ms</a:t>
            </a:r>
            <a:r>
              <a:rPr lang="ko-KR" altLang="en-US" sz="2400" spc="-1" dirty="0" smtClean="0">
                <a:latin typeface="맑은 고딕"/>
                <a:ea typeface="맑은 고딕"/>
              </a:rPr>
              <a:t> 시간이 소요되는 함수를</a:t>
            </a:r>
            <a:endParaRPr lang="en-US" altLang="ko-KR" sz="2400" spc="-1" dirty="0" smtClean="0"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2400" b="1" strike="noStrike" spc="-1" dirty="0" smtClean="0">
                <a:latin typeface="맑은 고딕"/>
                <a:ea typeface="맑은 고딕"/>
              </a:rPr>
              <a:t>1</a:t>
            </a:r>
            <a:r>
              <a:rPr lang="ko-KR" altLang="en-US" sz="2400" b="1" strike="noStrike" spc="-1" dirty="0" smtClean="0">
                <a:latin typeface="맑은 고딕"/>
                <a:ea typeface="맑은 고딕"/>
              </a:rPr>
              <a:t>번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 실행 </a:t>
            </a: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vs </a:t>
            </a:r>
            <a:r>
              <a:rPr lang="en-US" altLang="ko-KR" sz="2400" b="1" strike="noStrike" spc="-1" dirty="0" smtClean="0">
                <a:latin typeface="맑은 고딕"/>
                <a:ea typeface="맑은 고딕"/>
              </a:rPr>
              <a:t>500</a:t>
            </a:r>
            <a:r>
              <a:rPr lang="ko-KR" altLang="en-US" sz="2400" b="1" strike="noStrike" spc="-1" dirty="0" err="1" smtClean="0">
                <a:latin typeface="맑은 고딕"/>
                <a:ea typeface="맑은 고딕"/>
              </a:rPr>
              <a:t>만번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 실행하도록 하는 </a:t>
            </a:r>
            <a:r>
              <a:rPr lang="ko-KR" altLang="en-US" sz="2400" b="0" strike="noStrike" spc="-1" dirty="0" err="1" smtClean="0">
                <a:latin typeface="맑은 고딕"/>
                <a:ea typeface="맑은 고딕"/>
              </a:rPr>
              <a:t>반복문</a:t>
            </a:r>
            <a:endParaRPr lang="en-US" sz="2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최적화 </a:t>
            </a: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(Optimization)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5198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5"/>
          <p:cNvSpPr/>
          <p:nvPr/>
        </p:nvSpPr>
        <p:spPr>
          <a:xfrm>
            <a:off x="1260000" y="1543051"/>
            <a:ext cx="8208000" cy="47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동기식</a:t>
            </a: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(Synchronous)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 </a:t>
            </a: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vs </a:t>
            </a:r>
            <a:r>
              <a:rPr lang="ko-KR" altLang="en-US" sz="2400" spc="-1" dirty="0" err="1" smtClean="0">
                <a:latin typeface="맑은 고딕"/>
                <a:ea typeface="맑은 고딕"/>
              </a:rPr>
              <a:t>비동기식</a:t>
            </a:r>
            <a:r>
              <a:rPr lang="en-US" altLang="ko-KR" sz="2400" spc="-1" dirty="0" smtClean="0">
                <a:latin typeface="맑은 고딕"/>
                <a:ea typeface="맑은 고딕"/>
              </a:rPr>
              <a:t>(</a:t>
            </a:r>
            <a:r>
              <a:rPr lang="en-US" altLang="ko-KR" sz="2400" spc="-1" dirty="0">
                <a:latin typeface="맑은 고딕"/>
                <a:ea typeface="맑은 고딕"/>
              </a:rPr>
              <a:t>Asynchronous</a:t>
            </a:r>
            <a:r>
              <a:rPr lang="en-US" altLang="ko-KR" sz="2400" spc="-1" dirty="0" smtClean="0">
                <a:latin typeface="맑은 고딕"/>
                <a:ea typeface="맑은 고딕"/>
              </a:rPr>
              <a:t>)</a:t>
            </a:r>
            <a:endParaRPr lang="en-US" altLang="ko-KR" sz="2400" b="0" strike="noStrike" spc="-1" dirty="0" smtClean="0">
              <a:latin typeface="맑은 고딕"/>
              <a:ea typeface="맑은 고딕"/>
            </a:endParaRPr>
          </a:p>
          <a:p>
            <a:pPr marL="800100" lvl="1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동기식</a:t>
            </a: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: 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순차적으로 작업이 진행</a:t>
            </a:r>
            <a:endParaRPr lang="en-US" altLang="ko-KR" sz="2400" b="0" strike="noStrike" spc="-1" dirty="0" smtClean="0">
              <a:latin typeface="맑은 고딕"/>
              <a:ea typeface="맑은 고딕"/>
            </a:endParaRPr>
          </a:p>
          <a:p>
            <a:pPr marL="800100" lvl="1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altLang="en-US" sz="2400" b="0" strike="noStrike" spc="-1" dirty="0" err="1" smtClean="0">
                <a:latin typeface="맑은 고딕"/>
                <a:ea typeface="맑은 고딕"/>
              </a:rPr>
              <a:t>비동기식</a:t>
            </a: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: 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작업 순서에 의존적이지 않도록 실행</a:t>
            </a:r>
            <a:endParaRPr lang="en-US" altLang="ko-KR" sz="2400" b="0" strike="noStrike" spc="-1" dirty="0" smtClean="0">
              <a:latin typeface="맑은 고딕"/>
              <a:ea typeface="맑은 고딕"/>
            </a:endParaRPr>
          </a:p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altLang="ko-KR" sz="2400" spc="-1" dirty="0">
              <a:latin typeface="맑은 고딕"/>
              <a:ea typeface="맑은 고딕"/>
            </a:endParaRPr>
          </a:p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altLang="en-US" sz="2400" b="0" strike="noStrike" spc="-1" dirty="0" err="1" smtClean="0">
                <a:latin typeface="맑은 고딕"/>
                <a:ea typeface="맑은 고딕"/>
              </a:rPr>
              <a:t>파이썬의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 동기식 처리</a:t>
            </a: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: 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일반 함수</a:t>
            </a: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(</a:t>
            </a:r>
            <a:r>
              <a:rPr lang="en-US" altLang="ko-KR" sz="2400" b="0" strike="noStrike" spc="-1" dirty="0" err="1" smtClean="0">
                <a:latin typeface="맑은 고딕"/>
                <a:ea typeface="맑은 고딕"/>
              </a:rPr>
              <a:t>def</a:t>
            </a: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) 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선언 및 이용</a:t>
            </a:r>
            <a:endParaRPr lang="en-US" altLang="ko-KR" sz="2400" b="0" strike="noStrike" spc="-1" dirty="0" smtClean="0">
              <a:latin typeface="맑은 고딕"/>
              <a:ea typeface="맑은 고딕"/>
            </a:endParaRPr>
          </a:p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altLang="en-US" sz="2400" b="0" strike="noStrike" spc="-1" dirty="0" err="1" smtClean="0">
                <a:latin typeface="맑은 고딕"/>
                <a:ea typeface="맑은 고딕"/>
              </a:rPr>
              <a:t>파이썬의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 </a:t>
            </a:r>
            <a:r>
              <a:rPr lang="ko-KR" altLang="en-US" sz="2400" b="0" strike="noStrike" spc="-1" dirty="0" err="1" smtClean="0">
                <a:latin typeface="맑은 고딕"/>
                <a:ea typeface="맑은 고딕"/>
              </a:rPr>
              <a:t>비동기식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 처리</a:t>
            </a: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: </a:t>
            </a:r>
            <a:r>
              <a:rPr lang="ko-KR" altLang="en-US" sz="2400" b="0" strike="noStrike" spc="-1" dirty="0" err="1" smtClean="0">
                <a:latin typeface="맑은 고딕"/>
                <a:ea typeface="맑은 고딕"/>
              </a:rPr>
              <a:t>코루틴</a:t>
            </a: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(</a:t>
            </a:r>
            <a:r>
              <a:rPr lang="en-US" altLang="ko-KR" sz="2400" b="0" strike="noStrike" spc="-1" dirty="0" err="1" smtClean="0">
                <a:latin typeface="맑은 고딕"/>
                <a:ea typeface="맑은 고딕"/>
              </a:rPr>
              <a:t>async</a:t>
            </a: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, await) 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이용</a:t>
            </a:r>
            <a:endParaRPr lang="en-US" altLang="ko-KR" sz="2400" b="0" strike="noStrike" spc="-1" dirty="0" smtClean="0">
              <a:latin typeface="맑은 고딕"/>
              <a:ea typeface="맑은 고딕"/>
            </a:endParaRPr>
          </a:p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altLang="ko-KR" sz="2400" spc="-1" dirty="0">
              <a:latin typeface="맑은 고딕"/>
              <a:ea typeface="맑은 고딕"/>
            </a:endParaRPr>
          </a:p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ko-KR" sz="2400" b="0" strike="noStrike" spc="-1" dirty="0" err="1" smtClean="0">
                <a:latin typeface="맑은 고딕"/>
                <a:ea typeface="맑은 고딕"/>
              </a:rPr>
              <a:t>asyncio</a:t>
            </a: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: </a:t>
            </a:r>
            <a:r>
              <a:rPr lang="ko-KR" altLang="en-US" sz="2400" b="0" strike="noStrike" spc="-1" dirty="0" err="1" smtClean="0">
                <a:latin typeface="맑은 고딕"/>
                <a:ea typeface="맑은 고딕"/>
              </a:rPr>
              <a:t>파이썬의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 대표적인 </a:t>
            </a:r>
            <a:r>
              <a:rPr lang="ko-KR" altLang="en-US" sz="2400" b="0" strike="noStrike" spc="-1" dirty="0" err="1" smtClean="0">
                <a:latin typeface="맑은 고딕"/>
                <a:ea typeface="맑은 고딕"/>
              </a:rPr>
              <a:t>비동기식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 함수 실행 패키지</a:t>
            </a:r>
            <a:endParaRPr lang="en-US" altLang="ko-KR" sz="2400" b="0" strike="noStrike" spc="-1" dirty="0" smtClean="0">
              <a:latin typeface="맑은 고딕"/>
              <a:ea typeface="맑은 고딕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ko-KR" altLang="en-US" sz="2800" b="1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코루틴</a:t>
            </a: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</a:t>
            </a:r>
            <a:r>
              <a:rPr lang="en-US" altLang="ko-KR" sz="2800" b="1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coroutine</a:t>
            </a: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)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627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5"/>
          <p:cNvSpPr/>
          <p:nvPr/>
        </p:nvSpPr>
        <p:spPr>
          <a:xfrm>
            <a:off x="1217138" y="5752907"/>
            <a:ext cx="8208000" cy="8809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실제 </a:t>
            </a:r>
            <a:r>
              <a:rPr lang="ko-KR" altLang="en-US" sz="2400" b="0" strike="noStrike" spc="-1" dirty="0" err="1" smtClean="0">
                <a:latin typeface="맑은 고딕"/>
                <a:ea typeface="맑은 고딕"/>
              </a:rPr>
              <a:t>코루틴의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 예시</a:t>
            </a:r>
            <a:endParaRPr lang="en-US" altLang="ko-KR" sz="2400" b="0" strike="noStrike" spc="-1" dirty="0" smtClean="0"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1200" b="0" strike="noStrike" spc="-1" dirty="0" smtClean="0">
                <a:latin typeface="맑은 고딕"/>
                <a:ea typeface="맑은 고딕"/>
              </a:rPr>
              <a:t>source: </a:t>
            </a:r>
            <a:r>
              <a:rPr lang="en-US" altLang="ko-KR" sz="1200" b="0" strike="noStrike" spc="-1" dirty="0" err="1" smtClean="0">
                <a:latin typeface="맑은 고딕"/>
                <a:ea typeface="맑은 고딕"/>
              </a:rPr>
              <a:t>mwtian@github</a:t>
            </a:r>
            <a:endParaRPr lang="en-US" sz="1200" b="0" strike="noStrike" spc="-1" dirty="0">
              <a:latin typeface="맑은 고딕"/>
              <a:ea typeface="맑은 고딕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ko-KR" altLang="en-US" sz="2800" b="1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코루틴</a:t>
            </a: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</a:t>
            </a:r>
            <a:r>
              <a:rPr lang="en-US" altLang="ko-KR" sz="2800" b="1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coroutine</a:t>
            </a: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)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26" name="Picture 2" descr="스크린 샷 2022-01-21 at 2 44 42 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1" y="1258560"/>
            <a:ext cx="9823450" cy="432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6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5"/>
          <p:cNvSpPr/>
          <p:nvPr/>
        </p:nvSpPr>
        <p:spPr>
          <a:xfrm>
            <a:off x="1260000" y="1543051"/>
            <a:ext cx="8208000" cy="47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600" spc="-1" dirty="0" err="1">
                <a:latin typeface="맑은 고딕"/>
                <a:ea typeface="맑은 고딕"/>
              </a:rPr>
              <a:t>async</a:t>
            </a:r>
            <a:r>
              <a:rPr lang="en-US" altLang="ko-KR" sz="600" spc="-1" dirty="0">
                <a:latin typeface="맑은 고딕"/>
                <a:ea typeface="맑은 고딕"/>
              </a:rPr>
              <a:t> </a:t>
            </a:r>
            <a:r>
              <a:rPr lang="en-US" altLang="ko-KR" sz="600" spc="-1" dirty="0" err="1">
                <a:latin typeface="맑은 고딕"/>
                <a:ea typeface="맑은 고딕"/>
              </a:rPr>
              <a:t>def</a:t>
            </a:r>
            <a:r>
              <a:rPr lang="en-US" altLang="ko-KR" sz="600" spc="-1" dirty="0">
                <a:latin typeface="맑은 고딕"/>
                <a:ea typeface="맑은 고딕"/>
              </a:rPr>
              <a:t> main():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600" spc="-1" dirty="0">
                <a:latin typeface="맑은 고딕"/>
                <a:ea typeface="맑은 고딕"/>
              </a:rPr>
              <a:t>    </a:t>
            </a:r>
            <a:r>
              <a:rPr lang="en-US" altLang="ko-KR" sz="600" spc="-1" dirty="0" err="1">
                <a:latin typeface="맑은 고딕"/>
                <a:ea typeface="맑은 고딕"/>
              </a:rPr>
              <a:t>task1</a:t>
            </a:r>
            <a:r>
              <a:rPr lang="en-US" altLang="ko-KR" sz="600" spc="-1" dirty="0">
                <a:latin typeface="맑은 고딕"/>
                <a:ea typeface="맑은 고딕"/>
              </a:rPr>
              <a:t> = </a:t>
            </a:r>
            <a:r>
              <a:rPr lang="en-US" altLang="ko-KR" sz="600" spc="-1" dirty="0" err="1">
                <a:latin typeface="맑은 고딕"/>
                <a:ea typeface="맑은 고딕"/>
              </a:rPr>
              <a:t>asyncio.create_task</a:t>
            </a:r>
            <a:r>
              <a:rPr lang="en-US" altLang="ko-KR" sz="600" spc="-1" dirty="0">
                <a:latin typeface="맑은 고딕"/>
                <a:ea typeface="맑은 고딕"/>
              </a:rPr>
              <a:t>(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600" spc="-1" dirty="0">
                <a:latin typeface="맑은 고딕"/>
                <a:ea typeface="맑은 고딕"/>
              </a:rPr>
              <a:t>        </a:t>
            </a:r>
            <a:r>
              <a:rPr lang="en-US" altLang="ko-KR" sz="600" spc="-1" dirty="0" err="1">
                <a:latin typeface="맑은 고딕"/>
                <a:ea typeface="맑은 고딕"/>
              </a:rPr>
              <a:t>say_after</a:t>
            </a:r>
            <a:r>
              <a:rPr lang="en-US" altLang="ko-KR" sz="600" spc="-1" dirty="0">
                <a:latin typeface="맑은 고딕"/>
                <a:ea typeface="맑은 고딕"/>
              </a:rPr>
              <a:t>(1, 'hello'))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altLang="ko-KR" sz="600" spc="-1" dirty="0"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600" spc="-1" dirty="0">
                <a:latin typeface="맑은 고딕"/>
                <a:ea typeface="맑은 고딕"/>
              </a:rPr>
              <a:t>    </a:t>
            </a:r>
            <a:r>
              <a:rPr lang="en-US" altLang="ko-KR" sz="600" spc="-1" dirty="0" err="1">
                <a:latin typeface="맑은 고딕"/>
                <a:ea typeface="맑은 고딕"/>
              </a:rPr>
              <a:t>task2</a:t>
            </a:r>
            <a:r>
              <a:rPr lang="en-US" altLang="ko-KR" sz="600" spc="-1" dirty="0">
                <a:latin typeface="맑은 고딕"/>
                <a:ea typeface="맑은 고딕"/>
              </a:rPr>
              <a:t> = </a:t>
            </a:r>
            <a:r>
              <a:rPr lang="en-US" altLang="ko-KR" sz="600" spc="-1" dirty="0" err="1">
                <a:latin typeface="맑은 고딕"/>
                <a:ea typeface="맑은 고딕"/>
              </a:rPr>
              <a:t>asyncio.create_task</a:t>
            </a:r>
            <a:r>
              <a:rPr lang="en-US" altLang="ko-KR" sz="600" spc="-1" dirty="0">
                <a:latin typeface="맑은 고딕"/>
                <a:ea typeface="맑은 고딕"/>
              </a:rPr>
              <a:t>(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600" spc="-1" dirty="0">
                <a:latin typeface="맑은 고딕"/>
                <a:ea typeface="맑은 고딕"/>
              </a:rPr>
              <a:t>        </a:t>
            </a:r>
            <a:r>
              <a:rPr lang="en-US" altLang="ko-KR" sz="600" spc="-1" dirty="0" err="1">
                <a:latin typeface="맑은 고딕"/>
                <a:ea typeface="맑은 고딕"/>
              </a:rPr>
              <a:t>say_after</a:t>
            </a:r>
            <a:r>
              <a:rPr lang="en-US" altLang="ko-KR" sz="600" spc="-1" dirty="0">
                <a:latin typeface="맑은 고딕"/>
                <a:ea typeface="맑은 고딕"/>
              </a:rPr>
              <a:t>(2, 'world'))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altLang="ko-KR" sz="600" spc="-1" dirty="0"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600" spc="-1" dirty="0">
                <a:latin typeface="맑은 고딕"/>
                <a:ea typeface="맑은 고딕"/>
              </a:rPr>
              <a:t>    print(</a:t>
            </a:r>
            <a:r>
              <a:rPr lang="en-US" altLang="ko-KR" sz="600" spc="-1" dirty="0" err="1">
                <a:latin typeface="맑은 고딕"/>
                <a:ea typeface="맑은 고딕"/>
              </a:rPr>
              <a:t>f"started</a:t>
            </a:r>
            <a:r>
              <a:rPr lang="en-US" altLang="ko-KR" sz="600" spc="-1" dirty="0">
                <a:latin typeface="맑은 고딕"/>
                <a:ea typeface="맑은 고딕"/>
              </a:rPr>
              <a:t> at {</a:t>
            </a:r>
            <a:r>
              <a:rPr lang="en-US" altLang="ko-KR" sz="600" spc="-1" dirty="0" err="1">
                <a:latin typeface="맑은 고딕"/>
                <a:ea typeface="맑은 고딕"/>
              </a:rPr>
              <a:t>time.strftime</a:t>
            </a:r>
            <a:r>
              <a:rPr lang="en-US" altLang="ko-KR" sz="600" spc="-1" dirty="0">
                <a:latin typeface="맑은 고딕"/>
                <a:ea typeface="맑은 고딕"/>
              </a:rPr>
              <a:t>('%X')}")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altLang="ko-KR" sz="600" spc="-1" dirty="0"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600" spc="-1" dirty="0">
                <a:latin typeface="맑은 고딕"/>
                <a:ea typeface="맑은 고딕"/>
              </a:rPr>
              <a:t>    # Wait until both tasks are completed (should take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600" spc="-1" dirty="0">
                <a:latin typeface="맑은 고딕"/>
                <a:ea typeface="맑은 고딕"/>
              </a:rPr>
              <a:t>    # around 2 seconds.)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600" spc="-1" dirty="0">
                <a:latin typeface="맑은 고딕"/>
                <a:ea typeface="맑은 고딕"/>
              </a:rPr>
              <a:t>    await </a:t>
            </a:r>
            <a:r>
              <a:rPr lang="en-US" altLang="ko-KR" sz="600" spc="-1" dirty="0" err="1">
                <a:latin typeface="맑은 고딕"/>
                <a:ea typeface="맑은 고딕"/>
              </a:rPr>
              <a:t>task1</a:t>
            </a:r>
            <a:endParaRPr lang="en-US" altLang="ko-KR" sz="600" spc="-1" dirty="0"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600" spc="-1" dirty="0">
                <a:latin typeface="맑은 고딕"/>
                <a:ea typeface="맑은 고딕"/>
              </a:rPr>
              <a:t>    await </a:t>
            </a:r>
            <a:r>
              <a:rPr lang="en-US" altLang="ko-KR" sz="600" spc="-1" dirty="0" err="1">
                <a:latin typeface="맑은 고딕"/>
                <a:ea typeface="맑은 고딕"/>
              </a:rPr>
              <a:t>task2</a:t>
            </a:r>
            <a:endParaRPr lang="en-US" altLang="ko-KR" sz="600" spc="-1" dirty="0"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altLang="ko-KR" sz="600" spc="-1" dirty="0"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600" spc="-1" dirty="0">
                <a:latin typeface="맑은 고딕"/>
                <a:ea typeface="맑은 고딕"/>
              </a:rPr>
              <a:t>    print(</a:t>
            </a:r>
            <a:r>
              <a:rPr lang="en-US" altLang="ko-KR" sz="600" spc="-1" dirty="0" err="1">
                <a:latin typeface="맑은 고딕"/>
                <a:ea typeface="맑은 고딕"/>
              </a:rPr>
              <a:t>f"finished</a:t>
            </a:r>
            <a:r>
              <a:rPr lang="en-US" altLang="ko-KR" sz="600" spc="-1" dirty="0">
                <a:latin typeface="맑은 고딕"/>
                <a:ea typeface="맑은 고딕"/>
              </a:rPr>
              <a:t> at {</a:t>
            </a:r>
            <a:r>
              <a:rPr lang="en-US" altLang="ko-KR" sz="600" spc="-1" dirty="0" err="1">
                <a:latin typeface="맑은 고딕"/>
                <a:ea typeface="맑은 고딕"/>
              </a:rPr>
              <a:t>time.strftime</a:t>
            </a:r>
            <a:r>
              <a:rPr lang="en-US" altLang="ko-KR" sz="600" spc="-1" dirty="0">
                <a:latin typeface="맑은 고딕"/>
                <a:ea typeface="맑은 고딕"/>
              </a:rPr>
              <a:t>('%X')}")</a:t>
            </a:r>
            <a:endParaRPr lang="en-US" altLang="ko-KR" sz="600" b="0" strike="noStrike" spc="-1" dirty="0" smtClean="0">
              <a:latin typeface="맑은 고딕"/>
              <a:ea typeface="맑은 고딕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altLang="ko-KR" sz="2800" b="1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asyncio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75" y="1040905"/>
            <a:ext cx="8076859" cy="55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5"/>
          <p:cNvSpPr/>
          <p:nvPr/>
        </p:nvSpPr>
        <p:spPr>
          <a:xfrm>
            <a:off x="1260000" y="1543051"/>
            <a:ext cx="8208000" cy="47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멀티프로세싱</a:t>
            </a: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(Multiprocessing)</a:t>
            </a:r>
          </a:p>
          <a:p>
            <a:pPr marL="800100" lvl="1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프로세스 </a:t>
            </a:r>
            <a:r>
              <a:rPr lang="ko-KR" altLang="en-US" sz="2400" b="0" strike="noStrike" spc="-1" dirty="0" err="1" smtClean="0">
                <a:latin typeface="맑은 고딕"/>
                <a:ea typeface="맑은 고딕"/>
              </a:rPr>
              <a:t>여러개를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 생성</a:t>
            </a:r>
            <a:endParaRPr lang="en-US" altLang="ko-KR" sz="2400" b="0" strike="noStrike" spc="-1" dirty="0" smtClean="0">
              <a:latin typeface="맑은 고딕"/>
              <a:ea typeface="맑은 고딕"/>
            </a:endParaRPr>
          </a:p>
          <a:p>
            <a:pPr marL="800100" lvl="1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각각의 프로세스가 독립적으로 실행되는 병렬처리</a:t>
            </a:r>
            <a:endParaRPr lang="en-US" altLang="ko-KR" sz="2400" b="0" strike="noStrike" spc="-1" dirty="0" smtClean="0">
              <a:latin typeface="맑은 고딕"/>
              <a:ea typeface="맑은 고딕"/>
            </a:endParaRPr>
          </a:p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altLang="en-US" sz="2400" b="0" strike="noStrike" spc="-1" dirty="0" err="1" smtClean="0">
                <a:latin typeface="맑은 고딕"/>
                <a:ea typeface="맑은 고딕"/>
              </a:rPr>
              <a:t>멀티스레딩</a:t>
            </a: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(Multithreading)</a:t>
            </a:r>
          </a:p>
          <a:p>
            <a:pPr marL="800100" lvl="1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하나의 프로세스를 여러 스레드로 구성해 실행</a:t>
            </a:r>
            <a:endParaRPr lang="en-US" altLang="ko-KR" sz="2400" spc="-1" dirty="0">
              <a:latin typeface="맑은 고딕"/>
              <a:ea typeface="맑은 고딕"/>
            </a:endParaRPr>
          </a:p>
          <a:p>
            <a:pPr marL="800100" lvl="1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각각의 스레드는 자원을 공유</a:t>
            </a:r>
            <a:endParaRPr lang="en-US" altLang="ko-KR" sz="2400" b="0" strike="noStrike" spc="-1" dirty="0" smtClean="0">
              <a:latin typeface="맑은 고딕"/>
              <a:ea typeface="맑은 고딕"/>
            </a:endParaRPr>
          </a:p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altLang="ko-KR" sz="2400" spc="-1" dirty="0">
              <a:latin typeface="맑은 고딕"/>
              <a:ea typeface="맑은 고딕"/>
            </a:endParaRPr>
          </a:p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altLang="en-US" sz="2400" b="0" strike="noStrike" spc="-1" dirty="0" err="1" smtClean="0">
                <a:latin typeface="맑은 고딕"/>
                <a:ea typeface="맑은 고딕"/>
              </a:rPr>
              <a:t>데드락</a:t>
            </a: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(Deadlock): 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각각의 스레드가 자원 경쟁을 일으켜 프로그램 실행이 중단되는 상태</a:t>
            </a:r>
            <a:endParaRPr lang="en-US" altLang="ko-KR" sz="2400" b="0" strike="noStrike" spc="-1" dirty="0" smtClean="0">
              <a:latin typeface="맑은 고딕"/>
              <a:ea typeface="맑은 고딕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멀티프로세싱과 </a:t>
            </a:r>
            <a:r>
              <a:rPr lang="ko-KR" altLang="en-US" sz="2800" b="1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멀티스레딩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3787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5"/>
          <p:cNvSpPr/>
          <p:nvPr/>
        </p:nvSpPr>
        <p:spPr>
          <a:xfrm>
            <a:off x="1203555" y="5844768"/>
            <a:ext cx="6890578" cy="8050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altLang="en-US" sz="2400" spc="-1" dirty="0" smtClean="0">
                <a:latin typeface="맑은 고딕"/>
                <a:ea typeface="맑은 고딕"/>
              </a:rPr>
              <a:t>멀티코어 활용 이전에</a:t>
            </a:r>
            <a:r>
              <a:rPr lang="en-US" altLang="ko-KR" sz="2400" spc="-1" dirty="0">
                <a:latin typeface="맑은 고딕"/>
                <a:ea typeface="맑은 고딕"/>
              </a:rPr>
              <a:t> </a:t>
            </a:r>
            <a:r>
              <a:rPr lang="ko-KR" altLang="en-US" sz="2400" spc="-1" dirty="0" smtClean="0">
                <a:latin typeface="맑은 고딕"/>
                <a:ea typeface="맑은 고딕"/>
              </a:rPr>
              <a:t>분리 가능한 프로세스를 각각 실행하는 작업 또한 가능함에 유의</a:t>
            </a:r>
            <a:endParaRPr lang="en-US" altLang="ko-KR" sz="2400" b="0" strike="noStrike" spc="-1" dirty="0" smtClean="0">
              <a:latin typeface="맑은 고딕"/>
              <a:ea typeface="맑은 고딕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병렬 컴퓨팅</a:t>
            </a:r>
            <a:r>
              <a:rPr lang="en-US" altLang="ko-KR" sz="2800" b="1" spc="-1" dirty="0">
                <a:solidFill>
                  <a:srgbClr val="729FCF"/>
                </a:solidFill>
                <a:latin typeface="맑은 고딕"/>
                <a:ea typeface="맑은 고딕"/>
              </a:rPr>
              <a:t>(Parallel Computing)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32" y="1258560"/>
            <a:ext cx="4278190" cy="43548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5089" y="6559434"/>
            <a:ext cx="82275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1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source: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Sangaiah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Arun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Kumar, ed. Deep learning and parallel computing environment for bioengineering systems. Academic Press, 2019.</a:t>
            </a:r>
            <a:endParaRPr lang="en-US" altLang="ko-KR" sz="1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66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5"/>
          <p:cNvSpPr/>
          <p:nvPr/>
        </p:nvSpPr>
        <p:spPr>
          <a:xfrm>
            <a:off x="1213088" y="5879201"/>
            <a:ext cx="7630312" cy="6243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400" spc="-1" dirty="0" smtClean="0">
                <a:latin typeface="맑은 고딕"/>
                <a:ea typeface="맑은 고딕"/>
              </a:rPr>
              <a:t>전체 작업의 </a:t>
            </a:r>
            <a:r>
              <a:rPr lang="en-US" altLang="ko-KR" sz="2400" spc="-1" dirty="0">
                <a:latin typeface="맑은 고딕"/>
                <a:ea typeface="맑은 고딕"/>
              </a:rPr>
              <a:t>P</a:t>
            </a:r>
            <a:r>
              <a:rPr lang="en-US" altLang="ko-KR" sz="2400" spc="-1" dirty="0" smtClean="0">
                <a:latin typeface="맑은 고딕"/>
                <a:ea typeface="맑은 고딕"/>
              </a:rPr>
              <a:t>%</a:t>
            </a:r>
            <a:r>
              <a:rPr lang="ko-KR" altLang="en-US" sz="2400" spc="-1" dirty="0" smtClean="0">
                <a:latin typeface="맑은 고딕"/>
                <a:ea typeface="맑은 고딕"/>
              </a:rPr>
              <a:t>에서 </a:t>
            </a:r>
            <a:r>
              <a:rPr lang="en-US" altLang="ko-KR" sz="2400" spc="-1" dirty="0">
                <a:latin typeface="맑은 고딕"/>
                <a:ea typeface="맑은 고딕"/>
              </a:rPr>
              <a:t>S</a:t>
            </a:r>
            <a:r>
              <a:rPr lang="ko-KR" altLang="en-US" sz="2400" spc="-1" dirty="0" smtClean="0">
                <a:latin typeface="맑은 고딕"/>
                <a:ea typeface="맑은 고딕"/>
              </a:rPr>
              <a:t>배로 성능이 늘어나면</a:t>
            </a:r>
            <a:r>
              <a:rPr lang="en-US" altLang="ko-KR" sz="2400" spc="-1" dirty="0" smtClean="0">
                <a:latin typeface="맑은 고딕"/>
                <a:ea typeface="맑은 고딕"/>
              </a:rPr>
              <a:t>,</a:t>
            </a:r>
            <a:r>
              <a:rPr lang="ko-KR" altLang="en-US" sz="2400" spc="-1" dirty="0" smtClean="0">
                <a:latin typeface="맑은 고딕"/>
                <a:ea typeface="맑은 고딕"/>
              </a:rPr>
              <a:t> 시스템의최대 </a:t>
            </a:r>
            <a:r>
              <a:rPr lang="ko-KR" altLang="en-US" sz="2400" spc="-1" dirty="0">
                <a:latin typeface="맑은 고딕"/>
                <a:ea typeface="맑은 고딕"/>
              </a:rPr>
              <a:t>성능 </a:t>
            </a:r>
            <a:r>
              <a:rPr lang="ko-KR" altLang="en-US" sz="2400" spc="-1" dirty="0" smtClean="0">
                <a:latin typeface="맑은 고딕"/>
                <a:ea typeface="맑은 고딕"/>
              </a:rPr>
              <a:t>향상은 </a:t>
            </a:r>
            <a:r>
              <a:rPr lang="en-US" altLang="ko-KR" sz="2400" spc="-1" dirty="0" smtClean="0">
                <a:latin typeface="맑은 고딕"/>
                <a:ea typeface="맑은 고딕"/>
              </a:rPr>
              <a:t>1/{(1-P)+(P/S))} </a:t>
            </a:r>
            <a:r>
              <a:rPr lang="ko-KR" altLang="en-US" sz="2400" spc="-1" dirty="0" smtClean="0">
                <a:latin typeface="맑은 고딕"/>
                <a:ea typeface="맑은 고딕"/>
              </a:rPr>
              <a:t>이다</a:t>
            </a:r>
            <a:endParaRPr lang="en-US" altLang="ko-KR" sz="2400" b="0" strike="noStrike" spc="-1" dirty="0" smtClean="0">
              <a:latin typeface="맑은 고딕"/>
              <a:ea typeface="맑은 고딕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ko-KR" altLang="en-US" sz="2800" b="1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암달의</a:t>
            </a: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법칙 </a:t>
            </a: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(Amdahl's law)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054" name="Picture 6" descr="https://upload.wikimedia.org/wikipedia/commons/thumb/e/ea/AmdahlsLaw.svg/500px-AmdahlsLaw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22" y="1098526"/>
            <a:ext cx="5976801" cy="467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05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5"/>
          <p:cNvSpPr/>
          <p:nvPr/>
        </p:nvSpPr>
        <p:spPr>
          <a:xfrm>
            <a:off x="1260000" y="1312854"/>
            <a:ext cx="8208000" cy="47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배치</a:t>
            </a: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(Batch): </a:t>
            </a:r>
            <a:r>
              <a:rPr lang="ko-KR" altLang="en-US" sz="2400" b="0" strike="noStrike" spc="-1" dirty="0" err="1" smtClean="0">
                <a:latin typeface="맑은 고딕"/>
                <a:ea typeface="맑은 고딕"/>
              </a:rPr>
              <a:t>기계학습에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 이용되는 데이터의 묶음</a:t>
            </a:r>
            <a:endParaRPr lang="en-US" altLang="ko-KR" sz="2400" b="0" strike="noStrike" spc="-1" dirty="0" smtClean="0">
              <a:latin typeface="맑은 고딕"/>
              <a:ea typeface="맑은 고딕"/>
            </a:endParaRPr>
          </a:p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ko-KR" sz="2400" spc="-1" dirty="0" smtClean="0">
                <a:latin typeface="맑은 고딕"/>
                <a:ea typeface="맑은 고딕"/>
              </a:rPr>
              <a:t>Full-Batch: </a:t>
            </a:r>
            <a:r>
              <a:rPr lang="ko-KR" altLang="en-US" sz="2400" spc="-1" dirty="0" smtClean="0">
                <a:latin typeface="맑은 고딕"/>
                <a:ea typeface="맑은 고딕"/>
              </a:rPr>
              <a:t>학습 데이터를 모두 입력해 </a:t>
            </a:r>
            <a:r>
              <a:rPr lang="ko-KR" altLang="en-US" sz="2400" spc="-1" dirty="0" err="1" smtClean="0">
                <a:latin typeface="맑은 고딕"/>
                <a:ea typeface="맑은 고딕"/>
              </a:rPr>
              <a:t>기계학습을</a:t>
            </a:r>
            <a:r>
              <a:rPr lang="ko-KR" altLang="en-US" sz="2400" spc="-1" dirty="0" smtClean="0">
                <a:latin typeface="맑은 고딕"/>
                <a:ea typeface="맑은 고딕"/>
              </a:rPr>
              <a:t> 진행</a:t>
            </a:r>
            <a:endParaRPr lang="en-US" altLang="ko-KR" sz="2400" spc="-1" dirty="0" smtClean="0">
              <a:latin typeface="맑은 고딕"/>
              <a:ea typeface="맑은 고딕"/>
            </a:endParaRPr>
          </a:p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ko-KR" sz="2400" b="0" strike="noStrike" spc="-1" dirty="0" smtClean="0">
                <a:latin typeface="맑은 고딕"/>
                <a:ea typeface="맑은 고딕"/>
              </a:rPr>
              <a:t>Mini-Batch: </a:t>
            </a:r>
            <a:r>
              <a:rPr lang="ko-KR" altLang="en-US" sz="2400" b="0" strike="noStrike" spc="-1" dirty="0" smtClean="0">
                <a:latin typeface="맑은 고딕"/>
                <a:ea typeface="맑은 고딕"/>
              </a:rPr>
              <a:t>일부 데이터로 소규모 학습을 여러 차례 진행</a:t>
            </a:r>
            <a:endParaRPr lang="en-US" altLang="ko-KR" sz="2400" b="0" strike="noStrike" spc="-1" dirty="0" smtClean="0">
              <a:latin typeface="맑은 고딕"/>
              <a:ea typeface="맑은 고딕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ko-KR" altLang="en-US" sz="2800" b="1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미니배치</a:t>
            </a: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(Mini-Batch) </a:t>
            </a: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최적화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2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16" y="2833509"/>
            <a:ext cx="5571855" cy="366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3874" y="6627168"/>
            <a:ext cx="89841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1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source: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Stapor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Paul, et al. "Mini-batch optimization enables training of ODE models on large-scale datasets." </a:t>
            </a:r>
            <a:r>
              <a:rPr lang="en-US" altLang="ko-KR" sz="1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Nature Communications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13.1 (2022): 34.</a:t>
            </a:r>
            <a:endParaRPr lang="en-US" altLang="ko-KR" sz="1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41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5085</TotalTime>
  <Words>349</Words>
  <Application>Microsoft Office PowerPoint</Application>
  <PresentationFormat>와이드스크린</PresentationFormat>
  <Paragraphs>58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바탕</vt:lpstr>
      <vt:lpstr>Arial</vt:lpstr>
      <vt:lpstr>DejaVu Sans</vt:lpstr>
      <vt:lpstr>Symbol</vt:lpstr>
      <vt:lpstr>Trebuchet MS</vt:lpstr>
      <vt:lpstr>Wingdings</vt:lpstr>
      <vt:lpstr>패싯</vt:lpstr>
      <vt:lpstr>파이썬 프로그래밍 입문 강의 18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boring ariel</dc:creator>
  <dc:description/>
  <cp:lastModifiedBy>user</cp:lastModifiedBy>
  <cp:revision>462</cp:revision>
  <dcterms:created xsi:type="dcterms:W3CDTF">2021-09-30T03:55:32Z</dcterms:created>
  <dcterms:modified xsi:type="dcterms:W3CDTF">2023-06-15T23:43:27Z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