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2" r:id="rId3"/>
    <p:sldId id="258" r:id="rId4"/>
    <p:sldId id="263" r:id="rId5"/>
    <p:sldId id="265" r:id="rId6"/>
    <p:sldId id="264" r:id="rId7"/>
    <p:sldId id="266" r:id="rId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E5391E-DD65-45C5-87F9-0A249AF3AF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55A4F7-868E-4D6F-8466-54E2404242F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282151-76FB-4C1F-92BF-6E7BDABB459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4E356-929D-4285-95E6-C71567ED2C5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0554DCB-233C-4144-9004-FF078E6C689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87FE32-3A48-47B3-8301-49658D6BD86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EB59BC-03AF-42CF-A33E-DCA19C4DA8E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7992976-4229-4FEA-AF23-3E110EB8FD0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5E5715E-6878-49C3-BBFB-2127B50948C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327A430-86A3-4E3F-BF25-E775539DD4A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503DD5F-B129-4AFF-BA0C-D7ED5EEED90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3958ED-E5DA-4FFC-9852-4BB23F846C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70D4FC-51C7-4B7A-B721-73C5DB7AADB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056A0F-54C1-4B6C-9C7C-EF52E950DF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A154B6-AB8B-459C-B0CA-17241D2789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5E7BD56-B3FD-434F-A70A-6D71FFFAFFC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141DD9-5877-4CAB-854B-A945D428A2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96F867-0CC5-4AAC-932C-A889214DB2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CB0BAC-E472-4431-8DB2-7A98F2931BC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FBCD7D-FFFB-4913-AA5D-9762DFDADC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372638-341C-45AF-BBA4-DC28106194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1F5D34-18F1-4460-AFB1-9AE93A6B022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A249447-12C8-4544-8863-AA0B68503D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2026AD-D544-4D47-8BB7-46ACD941EA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3920" cy="6872040"/>
            <a:chOff x="0" y="-8640"/>
            <a:chExt cx="12193920" cy="687204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5080" cy="68637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9280" cy="31824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1680" cy="6860880"/>
            </a:xfrm>
            <a:custGeom>
              <a:avLst/>
              <a:gdLst>
                <a:gd name="textAreaLeft" fmla="*/ 0 w 3001680"/>
                <a:gd name="textAreaRight" fmla="*/ 3007440 w 3001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2640" cy="6860880"/>
            </a:xfrm>
            <a:custGeom>
              <a:avLst/>
              <a:gdLst>
                <a:gd name="textAreaLeft" fmla="*/ 0 w 2582640"/>
                <a:gd name="textAreaRight" fmla="*/ 2588400 w 258264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4040" cy="380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48680" cy="6860880"/>
            </a:xfrm>
            <a:custGeom>
              <a:avLst/>
              <a:gdLst>
                <a:gd name="textAreaLeft" fmla="*/ 0 w 2848680"/>
                <a:gd name="textAreaRight" fmla="*/ 2854440 w 2848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4480" cy="6860880"/>
            </a:xfrm>
            <a:custGeom>
              <a:avLst/>
              <a:gdLst>
                <a:gd name="textAreaLeft" fmla="*/ 0 w 1284480"/>
                <a:gd name="textAreaRight" fmla="*/ 1290240 w 12844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4160" cy="6860880"/>
            </a:xfrm>
            <a:custGeom>
              <a:avLst/>
              <a:gdLst>
                <a:gd name="textAreaLeft" fmla="*/ 0 w 1244160"/>
                <a:gd name="textAreaRight" fmla="*/ 1249920 w 124416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1520" cy="3262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2800" cy="28389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3920" cy="6872040"/>
            <a:chOff x="0" y="-8640"/>
            <a:chExt cx="12193920" cy="68720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7880" cy="5692320"/>
            </a:xfrm>
            <a:custGeom>
              <a:avLst/>
              <a:gdLst>
                <a:gd name="textAreaLeft" fmla="*/ 0 w 857880"/>
                <a:gd name="textAreaRight" fmla="*/ 863640 w 857880"/>
                <a:gd name="textAreaTop" fmla="*/ 0 h 5692320"/>
                <a:gd name="textAreaBottom" fmla="*/ 5698080 h 56923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5080" cy="68637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9280" cy="31824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1680" cy="6860880"/>
            </a:xfrm>
            <a:custGeom>
              <a:avLst/>
              <a:gdLst>
                <a:gd name="textAreaLeft" fmla="*/ 0 w 3001680"/>
                <a:gd name="textAreaRight" fmla="*/ 3007440 w 3001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2640" cy="6860880"/>
            </a:xfrm>
            <a:custGeom>
              <a:avLst/>
              <a:gdLst>
                <a:gd name="textAreaLeft" fmla="*/ 0 w 2582640"/>
                <a:gd name="textAreaRight" fmla="*/ 2588400 w 258264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4040" cy="380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48680" cy="6860880"/>
            </a:xfrm>
            <a:custGeom>
              <a:avLst/>
              <a:gdLst>
                <a:gd name="textAreaLeft" fmla="*/ 0 w 2848680"/>
                <a:gd name="textAreaRight" fmla="*/ 2854440 w 2848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4480" cy="6860880"/>
            </a:xfrm>
            <a:custGeom>
              <a:avLst/>
              <a:gdLst>
                <a:gd name="textAreaLeft" fmla="*/ 0 w 1284480"/>
                <a:gd name="textAreaRight" fmla="*/ 1290240 w 12844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4160" cy="6860880"/>
            </a:xfrm>
            <a:custGeom>
              <a:avLst/>
              <a:gdLst>
                <a:gd name="textAreaLeft" fmla="*/ 0 w 1244160"/>
                <a:gd name="textAreaRight" fmla="*/ 1249920 w 124416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1520" cy="3262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17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75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32D9C97-8AD8-40A0-BCEF-84204DA32338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61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3920" cy="6872040"/>
            <a:chOff x="0" y="-8640"/>
            <a:chExt cx="12193920" cy="687204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25080" cy="68637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9280" cy="31824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1680" cy="6860880"/>
            </a:xfrm>
            <a:custGeom>
              <a:avLst/>
              <a:gdLst>
                <a:gd name="textAreaLeft" fmla="*/ 0 w 3001680"/>
                <a:gd name="textAreaRight" fmla="*/ 3007440 w 3001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2640" cy="6860880"/>
            </a:xfrm>
            <a:custGeom>
              <a:avLst/>
              <a:gdLst>
                <a:gd name="textAreaLeft" fmla="*/ 0 w 2582640"/>
                <a:gd name="textAreaRight" fmla="*/ 2588400 w 258264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4040" cy="380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48680" cy="6860880"/>
            </a:xfrm>
            <a:custGeom>
              <a:avLst/>
              <a:gdLst>
                <a:gd name="textAreaLeft" fmla="*/ 0 w 2848680"/>
                <a:gd name="textAreaRight" fmla="*/ 2854440 w 2848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4480" cy="6860880"/>
            </a:xfrm>
            <a:custGeom>
              <a:avLst/>
              <a:gdLst>
                <a:gd name="textAreaLeft" fmla="*/ 0 w 1284480"/>
                <a:gd name="textAreaRight" fmla="*/ 1290240 w 12844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4160" cy="6860880"/>
            </a:xfrm>
            <a:custGeom>
              <a:avLst/>
              <a:gdLst>
                <a:gd name="textAreaLeft" fmla="*/ 0 w 1244160"/>
                <a:gd name="textAreaRight" fmla="*/ 1249920 w 124416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1520" cy="3262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2800" cy="28389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4" name="Group 15"/>
          <p:cNvGrpSpPr/>
          <p:nvPr/>
        </p:nvGrpSpPr>
        <p:grpSpPr>
          <a:xfrm>
            <a:off x="0" y="-8640"/>
            <a:ext cx="12193920" cy="6872040"/>
            <a:chOff x="0" y="-8640"/>
            <a:chExt cx="12193920" cy="6872040"/>
          </a:xfrm>
        </p:grpSpPr>
        <p:sp>
          <p:nvSpPr>
            <p:cNvPr id="75" name="Freeform 14"/>
            <p:cNvSpPr/>
            <p:nvPr/>
          </p:nvSpPr>
          <p:spPr>
            <a:xfrm>
              <a:off x="0" y="-7920"/>
              <a:ext cx="857880" cy="5692320"/>
            </a:xfrm>
            <a:custGeom>
              <a:avLst/>
              <a:gdLst>
                <a:gd name="textAreaLeft" fmla="*/ 0 w 857880"/>
                <a:gd name="textAreaRight" fmla="*/ 863640 w 857880"/>
                <a:gd name="textAreaTop" fmla="*/ 0 h 5692320"/>
                <a:gd name="textAreaBottom" fmla="*/ 5698080 h 56923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76" name="Straight Connector 18"/>
            <p:cNvCxnSpPr/>
            <p:nvPr/>
          </p:nvCxnSpPr>
          <p:spPr>
            <a:xfrm>
              <a:off x="9370800" y="0"/>
              <a:ext cx="1225080" cy="68637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77" name="Straight Connector 19"/>
            <p:cNvCxnSpPr/>
            <p:nvPr/>
          </p:nvCxnSpPr>
          <p:spPr>
            <a:xfrm flipH="1">
              <a:off x="7425000" y="3681360"/>
              <a:ext cx="4769280" cy="31824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78" name="Rectangle 23"/>
            <p:cNvSpPr/>
            <p:nvPr/>
          </p:nvSpPr>
          <p:spPr>
            <a:xfrm>
              <a:off x="9181440" y="-8640"/>
              <a:ext cx="3001680" cy="6860880"/>
            </a:xfrm>
            <a:custGeom>
              <a:avLst/>
              <a:gdLst>
                <a:gd name="textAreaLeft" fmla="*/ 0 w 3001680"/>
                <a:gd name="textAreaRight" fmla="*/ 3007440 w 3001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Rectangle 25"/>
            <p:cNvSpPr/>
            <p:nvPr/>
          </p:nvSpPr>
          <p:spPr>
            <a:xfrm>
              <a:off x="9603360" y="-8640"/>
              <a:ext cx="2582640" cy="6860880"/>
            </a:xfrm>
            <a:custGeom>
              <a:avLst/>
              <a:gdLst>
                <a:gd name="textAreaLeft" fmla="*/ 0 w 2582640"/>
                <a:gd name="textAreaRight" fmla="*/ 2588400 w 258264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Isosceles Triangle 22"/>
            <p:cNvSpPr/>
            <p:nvPr/>
          </p:nvSpPr>
          <p:spPr>
            <a:xfrm>
              <a:off x="8932320" y="3048120"/>
              <a:ext cx="3254040" cy="380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Rectangle 27"/>
            <p:cNvSpPr/>
            <p:nvPr/>
          </p:nvSpPr>
          <p:spPr>
            <a:xfrm>
              <a:off x="9334440" y="-8640"/>
              <a:ext cx="2848680" cy="6860880"/>
            </a:xfrm>
            <a:custGeom>
              <a:avLst/>
              <a:gdLst>
                <a:gd name="textAreaLeft" fmla="*/ 0 w 2848680"/>
                <a:gd name="textAreaRight" fmla="*/ 2854440 w 2848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" name="Rectangle 28"/>
            <p:cNvSpPr/>
            <p:nvPr/>
          </p:nvSpPr>
          <p:spPr>
            <a:xfrm>
              <a:off x="10898640" y="-8640"/>
              <a:ext cx="1284480" cy="6860880"/>
            </a:xfrm>
            <a:custGeom>
              <a:avLst/>
              <a:gdLst>
                <a:gd name="textAreaLeft" fmla="*/ 0 w 1284480"/>
                <a:gd name="textAreaRight" fmla="*/ 1290240 w 12844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" name="Rectangle 29"/>
            <p:cNvSpPr/>
            <p:nvPr/>
          </p:nvSpPr>
          <p:spPr>
            <a:xfrm>
              <a:off x="10938960" y="-8640"/>
              <a:ext cx="1244160" cy="6860880"/>
            </a:xfrm>
            <a:custGeom>
              <a:avLst/>
              <a:gdLst>
                <a:gd name="textAreaLeft" fmla="*/ 0 w 1244160"/>
                <a:gd name="textAreaRight" fmla="*/ 1249920 w 124416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" name="Isosceles Triangle 26"/>
            <p:cNvSpPr/>
            <p:nvPr/>
          </p:nvSpPr>
          <p:spPr>
            <a:xfrm>
              <a:off x="10371600" y="3589920"/>
              <a:ext cx="1811520" cy="3262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5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17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775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BED443-1E8B-45C1-BA26-958FD0230FDB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061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 idx="4294967295"/>
          </p:nvPr>
        </p:nvSpPr>
        <p:spPr>
          <a:xfrm>
            <a:off x="1506960" y="2404440"/>
            <a:ext cx="7763400" cy="16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 dirty="0" err="1">
                <a:solidFill>
                  <a:schemeClr val="accent1"/>
                </a:solidFill>
                <a:latin typeface="맑은 고딕"/>
                <a:ea typeface="맑은 고딕"/>
              </a:rPr>
              <a:t>파이썬</a:t>
            </a:r>
            <a:r>
              <a:rPr lang="ko-KR" sz="3600" b="1" strike="noStrike" spc="-1" dirty="0">
                <a:solidFill>
                  <a:schemeClr val="accent1"/>
                </a:solidFill>
                <a:latin typeface="맑은 고딕"/>
                <a:ea typeface="맑은 고딕"/>
              </a:rPr>
              <a:t> 프로그래밍 입문 강의 </a:t>
            </a:r>
            <a:r>
              <a:rPr lang="en-US" altLang="ko-KR" sz="3600" b="1" strike="noStrike" spc="-1" dirty="0" smtClean="0">
                <a:solidFill>
                  <a:schemeClr val="accent1"/>
                </a:solidFill>
                <a:latin typeface="맑은 고딕"/>
                <a:ea typeface="맑은 고딕"/>
              </a:rPr>
              <a:t>20</a:t>
            </a:r>
            <a:endParaRPr lang="en-US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 idx="4294967295"/>
          </p:nvPr>
        </p:nvSpPr>
        <p:spPr>
          <a:xfrm>
            <a:off x="1506960" y="4066920"/>
            <a:ext cx="7763400" cy="109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04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6"/>
          <p:cNvSpPr/>
          <p:nvPr/>
        </p:nvSpPr>
        <p:spPr>
          <a:xfrm>
            <a:off x="1174275" y="1528538"/>
            <a:ext cx="8207640" cy="47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사용자</a:t>
            </a: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(End-user)</a:t>
            </a:r>
            <a:r>
              <a:rPr lang="ko-KR" alt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소프트웨어를 전달하는 과정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b="1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배포판</a:t>
            </a:r>
            <a:r>
              <a:rPr lang="ko-KR" altLang="en-US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소프트웨어의 분류</a:t>
            </a:r>
            <a:r>
              <a:rPr lang="en-US" altLang="ko-KR" sz="2400" b="1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앱</a:t>
            </a: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(Web App): 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기술을 이용해 만들어지며</a:t>
            </a: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브라우저를 기반으로 작동하는 앱</a:t>
            </a: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저사양</a:t>
            </a: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호환성</a:t>
            </a:r>
            <a:endParaRPr lang="en-US" altLang="ko-KR" sz="240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앱</a:t>
            </a: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(Native App): </a:t>
            </a:r>
            <a:r>
              <a:rPr lang="ko-KR" altLang="en-US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기기별로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최적화된 </a:t>
            </a:r>
            <a:r>
              <a:rPr lang="ko-KR" altLang="en-US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언어로 만든 앱</a:t>
            </a: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고사양</a:t>
            </a: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낮은 호환성</a:t>
            </a:r>
            <a:endParaRPr lang="en-US" altLang="ko-KR" sz="240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ko-KR" altLang="en-US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하이브리드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앱</a:t>
            </a: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(Hybrid App): 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앱을 </a:t>
            </a:r>
            <a:r>
              <a:rPr lang="ko-KR" altLang="en-US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네이티브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앱과 같이 </a:t>
            </a:r>
            <a:r>
              <a:rPr lang="ko-KR" altLang="en-US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패키징</a:t>
            </a:r>
            <a:endParaRPr lang="en-US" sz="240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소프트웨어 배포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(Software Distribution)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6"/>
          <p:cNvSpPr/>
          <p:nvPr/>
        </p:nvSpPr>
        <p:spPr>
          <a:xfrm>
            <a:off x="1174275" y="1528538"/>
            <a:ext cx="8207640" cy="47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b="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lang="ko-KR" alt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최종 사용자에게 불친절하다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4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eriod"/>
              <a:tabLst>
                <a:tab pos="0" algn="l"/>
              </a:tabLst>
            </a:pPr>
            <a:r>
              <a:rPr lang="ko-KR" altLang="en-US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실행파일을 그대로 배포</a:t>
            </a:r>
            <a:endParaRPr lang="en-US" altLang="ko-KR" sz="240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eriod"/>
              <a:tabLst>
                <a:tab pos="0" algn="l"/>
              </a:tabLst>
            </a:pP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파일로 </a:t>
            </a:r>
            <a:r>
              <a:rPr lang="ko-KR" altLang="en-US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패키징</a:t>
            </a:r>
            <a:endParaRPr lang="en-US" altLang="ko-KR" sz="240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eriod"/>
              <a:tabLst>
                <a:tab pos="0" algn="l"/>
              </a:tabLst>
            </a:pP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구동할 수 있는 서버를 호스팅</a:t>
            </a:r>
            <a:r>
              <a:rPr lang="en-US" altLang="ko-KR" sz="24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앱 제작</a:t>
            </a: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eriod"/>
              <a:tabLst>
                <a:tab pos="0" algn="l"/>
              </a:tabLst>
            </a:pPr>
            <a:r>
              <a:rPr lang="ko-KR" altLang="en-US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언어를 이용한 </a:t>
            </a:r>
            <a:r>
              <a:rPr lang="ko-KR" altLang="en-US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패키징</a:t>
            </a:r>
            <a:endParaRPr lang="en-US" altLang="ko-KR" sz="240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파이썬</a:t>
            </a: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소프트웨어 배포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907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6"/>
          <p:cNvSpPr/>
          <p:nvPr/>
        </p:nvSpPr>
        <p:spPr>
          <a:xfrm>
            <a:off x="1174275" y="1528538"/>
            <a:ext cx="8207640" cy="47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</a:t>
            </a:r>
            <a:r>
              <a:rPr lang="ko-KR" altLang="en-US" sz="24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웹페이지를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제작할 때 사용되는 애플리케이션 프레임워크</a:t>
            </a:r>
            <a:endParaRPr lang="en-US" altLang="ko-KR" sz="24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24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b="1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웹 프레임워크의 예시</a:t>
            </a:r>
            <a:r>
              <a:rPr lang="en-US" altLang="ko-KR" sz="2400" b="1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sz="24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eriod"/>
              <a:tabLst>
                <a:tab pos="0" algn="l"/>
              </a:tabLst>
            </a:pP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Django</a:t>
            </a: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eriod"/>
              <a:tabLst>
                <a:tab pos="0" algn="l"/>
              </a:tabLst>
            </a:pPr>
            <a:r>
              <a:rPr lang="en-US" altLang="ko-KR" sz="240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Flask</a:t>
            </a: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eriod"/>
              <a:tabLst>
                <a:tab pos="0" algn="l"/>
              </a:tabLst>
            </a:pPr>
            <a:r>
              <a:rPr lang="en-US" altLang="ko-KR" sz="2400" strike="noStrike" spc="-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FastAPI</a:t>
            </a:r>
            <a:endParaRPr lang="en-US" altLang="ko-KR" sz="240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90000"/>
              </a:lnSpc>
              <a:spcBef>
                <a:spcPts val="1417"/>
              </a:spcBef>
              <a:buAutoNum type="arabicPeriod"/>
              <a:tabLst>
                <a:tab pos="0" algn="l"/>
              </a:tabLst>
            </a:pPr>
            <a:r>
              <a:rPr lang="en-US" altLang="ko-KR" sz="240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Sanic</a:t>
            </a:r>
            <a:endParaRPr lang="en-US" altLang="ko-KR" sz="240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웹 프레임워크</a:t>
            </a:r>
            <a:endParaRPr lang="en-US" altLang="ko-KR" sz="2800" b="1" spc="-1" dirty="0" smtClean="0">
              <a:solidFill>
                <a:srgbClr val="729FCF"/>
              </a:solidFill>
              <a:latin typeface="맑은 고딕"/>
              <a:ea typeface="맑은 고딕"/>
            </a:endParaRPr>
          </a:p>
          <a:p>
            <a:pPr>
              <a:tabLst>
                <a:tab pos="0" algn="l"/>
              </a:tabLst>
            </a:pP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(Web (Application) Framework)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45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6"/>
          <p:cNvSpPr/>
          <p:nvPr/>
        </p:nvSpPr>
        <p:spPr>
          <a:xfrm>
            <a:off x="1174275" y="1528538"/>
            <a:ext cx="8207640" cy="47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altLang="en-US" sz="2400" b="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사용할 수 있는 풀 스택 프레임워크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Instagram, </a:t>
            </a:r>
            <a:r>
              <a:rPr lang="en-US" altLang="ko-KR" sz="24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JetBrains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토스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웹사이트가 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Django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제작됨</a:t>
            </a:r>
            <a:endParaRPr lang="en-US" altLang="ko-KR" sz="24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장고 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(Django)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64" y="3696096"/>
            <a:ext cx="4215872" cy="31619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42" y="2927465"/>
            <a:ext cx="8207640" cy="15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 txBox="1">
            <a:spLocks/>
          </p:cNvSpPr>
          <p:nvPr/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ko-KR" altLang="en-US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장고 프로젝트 생성</a:t>
            </a:r>
            <a:endParaRPr lang="en-US" sz="2800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95" y="1089226"/>
            <a:ext cx="8364831" cy="3008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70" b="58125"/>
          <a:stretch/>
        </p:blipFill>
        <p:spPr>
          <a:xfrm>
            <a:off x="519517" y="4143022"/>
            <a:ext cx="5237816" cy="27206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2" t="-1" r="27444" b="42387"/>
          <a:stretch/>
        </p:blipFill>
        <p:spPr>
          <a:xfrm>
            <a:off x="6005688" y="4154311"/>
            <a:ext cx="4843048" cy="27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7713</TotalTime>
  <Words>158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Office Theme</vt:lpstr>
      <vt:lpstr>파이썬 프로그래밍 입문 강의 20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435</cp:revision>
  <dcterms:created xsi:type="dcterms:W3CDTF">2021-09-30T03:55:32Z</dcterms:created>
  <dcterms:modified xsi:type="dcterms:W3CDTF">2023-08-02T00:46:39Z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사용자 지정</vt:lpwstr>
  </property>
  <property fmtid="{D5CDD505-2E9C-101B-9397-08002B2CF9AE}" pid="3" name="Slides">
    <vt:i4>8</vt:i4>
  </property>
</Properties>
</file>