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4333B8-44AE-46BE-97F2-A1579F5D13A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D7A41F-3448-455A-A0ED-CFE27914F39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A3D083-7B0D-49AE-8F60-90A8DDBDA75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17E4F4-F1F3-4CDE-9F86-EFDC2163622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62B78DF-C708-4A33-AA24-5E6E5C7C951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41CE47-3BB0-4AE8-8F32-BB99F723D71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F979F54-F8AE-45EC-A123-F7696353187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116A4D-A7A4-49EF-B3F9-1589D88F4B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804A5CF-D83E-4E01-8639-3883940FCE2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4D737F1-967E-44BB-A5B7-9DB2B4BD276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E03C584-684C-4CC5-BC7A-6D30D86DD7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D63E05-BF60-4018-9889-E94B22B9632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86457D-E009-45D3-BC29-A0565714C34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6371CA3-7F46-43F9-996D-6192CD197B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2B745F7-EE86-4F6D-8841-454D911B199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A9C3A-990C-45EE-A977-F12069DA347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91C7411-15D1-47BD-A475-7BB3AA21ABC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7561A96-BA39-430C-8BD1-CCB75121B8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975A10A-14A3-4188-89C1-5A85FEC781C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6FC7C29-CB30-4C64-AA20-756C6BEA05B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911A0AF-36E2-44E2-8621-51440811501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163ED48-B6A6-4069-BC33-E0AA8E41DB6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D4F6538-645F-48EF-825E-3CCE628384B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8D82BA5-4F01-4569-A4EE-859B6D78ABB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8C503AB-B348-42DF-A20B-97D23C29B5B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5CFC25D-774F-4E23-9251-374E5E5AA9C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DDA51A3-D177-48F7-BB7C-8BF182D0632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96BD795-9194-4D68-8411-5531B3E7C0E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BCACD06-AF25-452A-A338-947224C5CB3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E3B1501-0C60-437B-95E7-9E9A7A6FBD9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AD240FC-6000-4C30-A106-0F65F0C3A4F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72CA5AB-42A5-489A-9AF6-AEB87C2941D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56FC0F7-CA8E-46F3-919F-17009AFFF81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8EB8D5-E3FB-4109-9657-C716DE3D0E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C32D81D-DDC8-4855-AC2E-57F8B7086A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ABC1678-BA3A-42B2-9341-2BEC69980A5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DB6C73-ABEE-47CF-8B7E-28BC4BFAF1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5D47D90-0F62-47F2-9FC4-6C48F7A66E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55B5BDC-9DBB-436A-927D-CFC1CA09878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F38FA82-8C99-44DB-938E-95C8F9815AD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183A99-D2FD-4318-9D6E-45CB936D417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B7AD5A5-7A84-4B84-AE70-4339D469048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672DB47-C1BA-4C11-B70E-257756DAA12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617B593-88BF-4247-B22D-F2EFB374545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F20215-C6B2-4F41-AE54-88205CDA0D4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9CF30F6-3689-4C1B-AAC7-ACD8BC078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73A00A6-B13A-4121-84D2-CA789E2307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3482CE0-281B-42F8-9743-6FC6C75AFD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9D8530B-C4AB-47B6-8254-4FA3B462455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E7041F4-9CC6-4A5C-8A4F-2D822D0025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1FE0233-0C16-4677-9547-A2C580CDE4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6313897-DF38-4052-A00E-C130EF2FA8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8849498-8031-4E9E-BEF8-CCA4A4BF5D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FE384C1-CAC3-4EA5-9228-2DBBD5C99C6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1427DD1-9FAA-485D-8CB0-6ACB3902C4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5F51E4-7F62-4A66-BAE2-AA5A12A8C8F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C11DD705-74BD-4905-A17B-98300B69977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63462F32-2531-4F60-822E-D3DBDFA97C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F9EF558-6F83-4FF4-BA53-B7ED74C32F8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9EF6D99-9225-44CC-B51D-60CEBB29A44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9AE8E7D0-64B3-4539-A78B-915D142F4E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955A0F5A-4913-41B6-A366-E940B6879B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F5316C5C-7E04-4D42-9023-44B4C6B5442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58D05FC-7B1E-4DEE-ADE5-3539B373BD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079C2EB-03FA-4A8D-84A0-817011EEB17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078ED928-9BA9-487A-A152-FCF37530578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C9BC68-EAD1-4360-A9C5-24E95F07C98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38991CBB-B934-4B2B-B63C-E447BA8B14E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6B6E571A-9E74-45A0-BC1E-82801F5C06E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EB948455-95E6-4BFA-99AE-690BD11F5A5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4E75F51-549C-41C0-826E-657996B8647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D74FF4C4-DD7E-4953-80A5-E0A256D48D7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89FE53A-E4C4-44E1-9D5D-DA5AA2D950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02102495-7D15-42B3-AEEC-8797BC1F8DE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1CCAC67-B741-48EF-98B2-F05AE1A9CA9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21189E4-2274-45BE-98D9-A1175661229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3547F93-E6F9-4FAD-B119-3ED958AB40B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8856171-AA10-4875-8A84-9C81DA98AAD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72A8DBB-2E53-45FE-B6A5-9D0BD658457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3782497-2704-4EAA-895C-1109886674A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9BFC5B8-FCCF-43DB-AD2B-B3F4F36D15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D7C5420-7A07-4F1C-B073-EA4D198BBB0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8EFC252-AD75-491E-9E4C-C9D71BF0E8E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B60A6EBB-AE57-4DFB-8F51-169D5A93970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D2792CDF-FE92-4458-A82D-016A2A39ED6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B524F6C3-AAEC-4322-BC6E-AA87089EB9B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F11C7283-9758-4E00-8DC6-D361441EBF5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3ABECA8A-1775-4FEC-963C-7CA03E456EF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D6DD6C-BF47-47C1-AF18-FE5487CB946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E693492B-A1DB-4FA9-9DF9-26318EEC6A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47525D42-B213-4CC0-B7D9-7894521570A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A7B6299E-3DF3-493C-ADD6-94E9B276994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310896A4-06E2-4D6B-BED7-1FAACA0B63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82A415DD-4E6A-44D5-A142-32E9E1C5609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D2ED9D4B-4163-402F-991B-0DD4A9D6FFD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6BB12F37-B694-4533-987B-D6BFF2BF339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4600" cy="28407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59680" cy="5694120"/>
            </a:xfrm>
            <a:custGeom>
              <a:avLst/>
              <a:gdLst>
                <a:gd name="textAreaLeft" fmla="*/ 0 w 859680"/>
                <a:gd name="textAreaRight" fmla="*/ 863640 w 859680"/>
                <a:gd name="textAreaTop" fmla="*/ 0 h 5694120"/>
                <a:gd name="textAreaBottom" fmla="*/ 5698080 h 56941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35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93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BADF708-5B4C-4111-AF97-CC9B7F1703EA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79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0" y="-8640"/>
            <a:ext cx="12192840" cy="6870960"/>
            <a:chOff x="0" y="-8640"/>
            <a:chExt cx="12192840" cy="6870960"/>
          </a:xfrm>
        </p:grpSpPr>
        <p:cxnSp>
          <p:nvCxnSpPr>
            <p:cNvPr id="64" name="Straight Connector 19"/>
            <p:cNvCxnSpPr/>
            <p:nvPr/>
          </p:nvCxnSpPr>
          <p:spPr>
            <a:xfrm>
              <a:off x="9370800" y="0"/>
              <a:ext cx="1224000" cy="68626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65" name="Straight Connector 20"/>
            <p:cNvCxnSpPr/>
            <p:nvPr/>
          </p:nvCxnSpPr>
          <p:spPr>
            <a:xfrm flipH="1">
              <a:off x="7425000" y="3681360"/>
              <a:ext cx="4768200" cy="3181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66" name="Rectangle 23"/>
            <p:cNvSpPr/>
            <p:nvPr/>
          </p:nvSpPr>
          <p:spPr>
            <a:xfrm>
              <a:off x="9181440" y="-8640"/>
              <a:ext cx="3002760" cy="6861960"/>
            </a:xfrm>
            <a:custGeom>
              <a:avLst/>
              <a:gdLst>
                <a:gd name="textAreaLeft" fmla="*/ 0 w 3002760"/>
                <a:gd name="textAreaRight" fmla="*/ 3007440 w 3002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3720" cy="6861960"/>
            </a:xfrm>
            <a:custGeom>
              <a:avLst/>
              <a:gdLst>
                <a:gd name="textAreaLeft" fmla="*/ 0 w 2583720"/>
                <a:gd name="textAreaRight" fmla="*/ 2588400 w 258372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5120" cy="380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49760" cy="6861960"/>
            </a:xfrm>
            <a:custGeom>
              <a:avLst/>
              <a:gdLst>
                <a:gd name="textAreaLeft" fmla="*/ 0 w 2849760"/>
                <a:gd name="textAreaRight" fmla="*/ 2854440 w 2849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5560" cy="6861960"/>
            </a:xfrm>
            <a:custGeom>
              <a:avLst/>
              <a:gdLst>
                <a:gd name="textAreaLeft" fmla="*/ 0 w 1285560"/>
                <a:gd name="textAreaRight" fmla="*/ 1290240 w 12855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5240" cy="6861960"/>
            </a:xfrm>
            <a:custGeom>
              <a:avLst/>
              <a:gdLst>
                <a:gd name="textAreaLeft" fmla="*/ 0 w 1245240"/>
                <a:gd name="textAreaRight" fmla="*/ 1249920 w 124524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2600" cy="32634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3" name="Isosceles Triangle 18"/>
            <p:cNvSpPr/>
            <p:nvPr/>
          </p:nvSpPr>
          <p:spPr>
            <a:xfrm>
              <a:off x="0" y="4013280"/>
              <a:ext cx="443880" cy="28400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74" name="Group 15"/>
          <p:cNvGrpSpPr/>
          <p:nvPr/>
        </p:nvGrpSpPr>
        <p:grpSpPr>
          <a:xfrm>
            <a:off x="0" y="-8640"/>
            <a:ext cx="12192840" cy="6870960"/>
            <a:chOff x="0" y="-8640"/>
            <a:chExt cx="12192840" cy="6870960"/>
          </a:xfrm>
        </p:grpSpPr>
        <p:sp>
          <p:nvSpPr>
            <p:cNvPr id="75" name="Freeform 14"/>
            <p:cNvSpPr/>
            <p:nvPr/>
          </p:nvSpPr>
          <p:spPr>
            <a:xfrm>
              <a:off x="0" y="-7920"/>
              <a:ext cx="858960" cy="5693400"/>
            </a:xfrm>
            <a:custGeom>
              <a:avLst/>
              <a:gdLst>
                <a:gd name="textAreaLeft" fmla="*/ 0 w 858960"/>
                <a:gd name="textAreaRight" fmla="*/ 863640 w 858960"/>
                <a:gd name="textAreaTop" fmla="*/ 0 h 5693400"/>
                <a:gd name="textAreaBottom" fmla="*/ 5698080 h 569340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76" name="Straight Connector 18"/>
            <p:cNvCxnSpPr/>
            <p:nvPr/>
          </p:nvCxnSpPr>
          <p:spPr>
            <a:xfrm>
              <a:off x="9370800" y="0"/>
              <a:ext cx="1224000" cy="68626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77" name="Straight Connector 19"/>
            <p:cNvCxnSpPr/>
            <p:nvPr/>
          </p:nvCxnSpPr>
          <p:spPr>
            <a:xfrm flipH="1">
              <a:off x="7425000" y="3681360"/>
              <a:ext cx="4768200" cy="3181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78" name="Rectangle 23"/>
            <p:cNvSpPr/>
            <p:nvPr/>
          </p:nvSpPr>
          <p:spPr>
            <a:xfrm>
              <a:off x="9181440" y="-8640"/>
              <a:ext cx="3002760" cy="6861960"/>
            </a:xfrm>
            <a:custGeom>
              <a:avLst/>
              <a:gdLst>
                <a:gd name="textAreaLeft" fmla="*/ 0 w 3002760"/>
                <a:gd name="textAreaRight" fmla="*/ 3007440 w 3002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79" name="Rectangle 25"/>
            <p:cNvSpPr/>
            <p:nvPr/>
          </p:nvSpPr>
          <p:spPr>
            <a:xfrm>
              <a:off x="9603360" y="-8640"/>
              <a:ext cx="2583720" cy="6861960"/>
            </a:xfrm>
            <a:custGeom>
              <a:avLst/>
              <a:gdLst>
                <a:gd name="textAreaLeft" fmla="*/ 0 w 2583720"/>
                <a:gd name="textAreaRight" fmla="*/ 2588400 w 258372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0" name="Isosceles Triangle 22"/>
            <p:cNvSpPr/>
            <p:nvPr/>
          </p:nvSpPr>
          <p:spPr>
            <a:xfrm>
              <a:off x="8932320" y="3048120"/>
              <a:ext cx="3255120" cy="3805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1" name="Rectangle 27"/>
            <p:cNvSpPr/>
            <p:nvPr/>
          </p:nvSpPr>
          <p:spPr>
            <a:xfrm>
              <a:off x="9334440" y="-8640"/>
              <a:ext cx="2849760" cy="6861960"/>
            </a:xfrm>
            <a:custGeom>
              <a:avLst/>
              <a:gdLst>
                <a:gd name="textAreaLeft" fmla="*/ 0 w 2849760"/>
                <a:gd name="textAreaRight" fmla="*/ 2854440 w 28497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2" name="Rectangle 28"/>
            <p:cNvSpPr/>
            <p:nvPr/>
          </p:nvSpPr>
          <p:spPr>
            <a:xfrm>
              <a:off x="10898640" y="-8640"/>
              <a:ext cx="1285560" cy="6861960"/>
            </a:xfrm>
            <a:custGeom>
              <a:avLst/>
              <a:gdLst>
                <a:gd name="textAreaLeft" fmla="*/ 0 w 1285560"/>
                <a:gd name="textAreaRight" fmla="*/ 1290240 w 128556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3" name="Rectangle 29"/>
            <p:cNvSpPr/>
            <p:nvPr/>
          </p:nvSpPr>
          <p:spPr>
            <a:xfrm>
              <a:off x="10938960" y="-8640"/>
              <a:ext cx="1245240" cy="6861960"/>
            </a:xfrm>
            <a:custGeom>
              <a:avLst/>
              <a:gdLst>
                <a:gd name="textAreaLeft" fmla="*/ 0 w 1245240"/>
                <a:gd name="textAreaRight" fmla="*/ 1249920 w 1245240"/>
                <a:gd name="textAreaTop" fmla="*/ 0 h 6861960"/>
                <a:gd name="textAreaBottom" fmla="*/ 6866640 h 686196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84" name="Isosceles Triangle 26"/>
            <p:cNvSpPr/>
            <p:nvPr/>
          </p:nvSpPr>
          <p:spPr>
            <a:xfrm>
              <a:off x="10371600" y="3589920"/>
              <a:ext cx="1812600" cy="32634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85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2800" cy="3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78600" cy="3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B9FD38E-FC95-4F0C-A164-8EDE78E2200A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07200" cy="3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43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cxnSp>
          <p:nvCxnSpPr>
            <p:cNvPr id="127" name="Straight Connector 19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28" name="Straight Connector 20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29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0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1" name="Isosceles Triangle 23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2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3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4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5" name="Isosceles Triangle 27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36" name="Isosceles Triangle 18"/>
            <p:cNvSpPr/>
            <p:nvPr/>
          </p:nvSpPr>
          <p:spPr>
            <a:xfrm>
              <a:off x="0" y="4013280"/>
              <a:ext cx="444240" cy="28404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137" name="Group 15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sp>
          <p:nvSpPr>
            <p:cNvPr id="138" name="Freeform 14"/>
            <p:cNvSpPr/>
            <p:nvPr/>
          </p:nvSpPr>
          <p:spPr>
            <a:xfrm>
              <a:off x="0" y="-7920"/>
              <a:ext cx="859320" cy="5693760"/>
            </a:xfrm>
            <a:custGeom>
              <a:avLst/>
              <a:gdLst>
                <a:gd name="textAreaLeft" fmla="*/ 0 w 859320"/>
                <a:gd name="textAreaRight" fmla="*/ 863640 w 859320"/>
                <a:gd name="textAreaTop" fmla="*/ 0 h 5693760"/>
                <a:gd name="textAreaBottom" fmla="*/ 5698080 h 569376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139" name="Straight Connector 18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0" name="Straight Connector 19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41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2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3" name="Isosceles Triangle 22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4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5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6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47" name="Isosceles Triangle 26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148" name="PlaceHolder 1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316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7896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7FBC99D-08BF-4975-8F0D-7B8317126C5A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0756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43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cxnSp>
          <p:nvCxnSpPr>
            <p:cNvPr id="190" name="Straight Connector 19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91" name="Straight Connector 20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92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3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4" name="Isosceles Triangle 23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5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6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7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8" name="Isosceles Triangle 27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199" name="Isosceles Triangle 18"/>
            <p:cNvSpPr/>
            <p:nvPr/>
          </p:nvSpPr>
          <p:spPr>
            <a:xfrm>
              <a:off x="0" y="4013280"/>
              <a:ext cx="444240" cy="28404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200" name="Group 15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sp>
          <p:nvSpPr>
            <p:cNvPr id="201" name="Freeform 14"/>
            <p:cNvSpPr/>
            <p:nvPr/>
          </p:nvSpPr>
          <p:spPr>
            <a:xfrm>
              <a:off x="0" y="-7920"/>
              <a:ext cx="859320" cy="5693760"/>
            </a:xfrm>
            <a:custGeom>
              <a:avLst/>
              <a:gdLst>
                <a:gd name="textAreaLeft" fmla="*/ 0 w 859320"/>
                <a:gd name="textAreaRight" fmla="*/ 863640 w 859320"/>
                <a:gd name="textAreaTop" fmla="*/ 0 h 5693760"/>
                <a:gd name="textAreaBottom" fmla="*/ 5698080 h 569376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202" name="Straight Connector 18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03" name="Straight Connector 19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04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5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6" name="Isosceles Triangle 22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7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8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09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10" name="Isosceles Triangle 26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ftr" idx="10"/>
          </p:nvPr>
        </p:nvSpPr>
        <p:spPr>
          <a:xfrm>
            <a:off x="677160" y="6041520"/>
            <a:ext cx="629316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sldNum" idx="11"/>
          </p:nvPr>
        </p:nvSpPr>
        <p:spPr>
          <a:xfrm>
            <a:off x="8590680" y="6041520"/>
            <a:ext cx="67896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0566C64-3366-473D-ABCA-C926AD23D08E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dt" idx="12"/>
          </p:nvPr>
        </p:nvSpPr>
        <p:spPr>
          <a:xfrm>
            <a:off x="7205040" y="6041520"/>
            <a:ext cx="90756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43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cxnSp>
          <p:nvCxnSpPr>
            <p:cNvPr id="254" name="Straight Connector 19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55" name="Straight Connector 20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56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57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58" name="Isosceles Triangle 23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59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0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1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2" name="Isosceles Triangle 27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3" name="Isosceles Triangle 18"/>
            <p:cNvSpPr/>
            <p:nvPr/>
          </p:nvSpPr>
          <p:spPr>
            <a:xfrm>
              <a:off x="0" y="4013280"/>
              <a:ext cx="444240" cy="28404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264" name="Group 15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sp>
          <p:nvSpPr>
            <p:cNvPr id="265" name="Freeform 14"/>
            <p:cNvSpPr/>
            <p:nvPr/>
          </p:nvSpPr>
          <p:spPr>
            <a:xfrm>
              <a:off x="0" y="-7920"/>
              <a:ext cx="859320" cy="5693760"/>
            </a:xfrm>
            <a:custGeom>
              <a:avLst/>
              <a:gdLst>
                <a:gd name="textAreaLeft" fmla="*/ 0 w 859320"/>
                <a:gd name="textAreaRight" fmla="*/ 863640 w 859320"/>
                <a:gd name="textAreaTop" fmla="*/ 0 h 5693760"/>
                <a:gd name="textAreaBottom" fmla="*/ 5698080 h 569376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266" name="Straight Connector 18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67" name="Straight Connector 19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68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69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0" name="Isosceles Triangle 22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1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2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3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274" name="Isosceles Triangle 26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275" name="PlaceHolder 1"/>
          <p:cNvSpPr>
            <a:spLocks noGrp="1"/>
          </p:cNvSpPr>
          <p:nvPr>
            <p:ph type="ftr" idx="13"/>
          </p:nvPr>
        </p:nvSpPr>
        <p:spPr>
          <a:xfrm>
            <a:off x="677160" y="6041520"/>
            <a:ext cx="629316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Num" idx="14"/>
          </p:nvPr>
        </p:nvSpPr>
        <p:spPr>
          <a:xfrm>
            <a:off x="8590680" y="6041520"/>
            <a:ext cx="67896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8A1315F-D76E-486F-A471-E5065FD5015E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dt" idx="15"/>
          </p:nvPr>
        </p:nvSpPr>
        <p:spPr>
          <a:xfrm>
            <a:off x="7205040" y="6041520"/>
            <a:ext cx="90756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27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43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cxnSp>
          <p:nvCxnSpPr>
            <p:cNvPr id="317" name="Straight Connector 19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18" name="Straight Connector 20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19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0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1" name="Isosceles Triangle 23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2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3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4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5" name="Isosceles Triangle 27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26" name="Isosceles Triangle 18"/>
            <p:cNvSpPr/>
            <p:nvPr/>
          </p:nvSpPr>
          <p:spPr>
            <a:xfrm>
              <a:off x="0" y="4013280"/>
              <a:ext cx="444240" cy="28404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327" name="Group 15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sp>
          <p:nvSpPr>
            <p:cNvPr id="328" name="Freeform 14"/>
            <p:cNvSpPr/>
            <p:nvPr/>
          </p:nvSpPr>
          <p:spPr>
            <a:xfrm>
              <a:off x="0" y="-7920"/>
              <a:ext cx="859320" cy="5693760"/>
            </a:xfrm>
            <a:custGeom>
              <a:avLst/>
              <a:gdLst>
                <a:gd name="textAreaLeft" fmla="*/ 0 w 859320"/>
                <a:gd name="textAreaRight" fmla="*/ 863640 w 859320"/>
                <a:gd name="textAreaTop" fmla="*/ 0 h 5693760"/>
                <a:gd name="textAreaBottom" fmla="*/ 5698080 h 569376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329" name="Straight Connector 18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30" name="Straight Connector 19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31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2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3" name="Isosceles Triangle 22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4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5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6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37" name="Isosceles Triangle 26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338" name="PlaceHolder 1"/>
          <p:cNvSpPr>
            <a:spLocks noGrp="1"/>
          </p:cNvSpPr>
          <p:nvPr>
            <p:ph type="ftr" idx="16"/>
          </p:nvPr>
        </p:nvSpPr>
        <p:spPr>
          <a:xfrm>
            <a:off x="677160" y="6041520"/>
            <a:ext cx="629316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ldNum" idx="17"/>
          </p:nvPr>
        </p:nvSpPr>
        <p:spPr>
          <a:xfrm>
            <a:off x="8590680" y="6041520"/>
            <a:ext cx="67896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774CA37-674E-4839-B2DB-F9B0E97C9F95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dt" idx="18"/>
          </p:nvPr>
        </p:nvSpPr>
        <p:spPr>
          <a:xfrm>
            <a:off x="7205040" y="6041520"/>
            <a:ext cx="90756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3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43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cxnSp>
          <p:nvCxnSpPr>
            <p:cNvPr id="380" name="Straight Connector 19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81" name="Straight Connector 20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82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3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4" name="Isosceles Triangle 23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5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6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7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8" name="Isosceles Triangle 27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89" name="Isosceles Triangle 18"/>
            <p:cNvSpPr/>
            <p:nvPr/>
          </p:nvSpPr>
          <p:spPr>
            <a:xfrm>
              <a:off x="0" y="4013280"/>
              <a:ext cx="444240" cy="28404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390" name="Group 15"/>
          <p:cNvGrpSpPr/>
          <p:nvPr/>
        </p:nvGrpSpPr>
        <p:grpSpPr>
          <a:xfrm>
            <a:off x="0" y="-8640"/>
            <a:ext cx="12192480" cy="6870600"/>
            <a:chOff x="0" y="-8640"/>
            <a:chExt cx="12192480" cy="6870600"/>
          </a:xfrm>
        </p:grpSpPr>
        <p:sp>
          <p:nvSpPr>
            <p:cNvPr id="391" name="Freeform 14"/>
            <p:cNvSpPr/>
            <p:nvPr/>
          </p:nvSpPr>
          <p:spPr>
            <a:xfrm>
              <a:off x="0" y="-7920"/>
              <a:ext cx="859320" cy="5693760"/>
            </a:xfrm>
            <a:custGeom>
              <a:avLst/>
              <a:gdLst>
                <a:gd name="textAreaLeft" fmla="*/ 0 w 859320"/>
                <a:gd name="textAreaRight" fmla="*/ 863640 w 859320"/>
                <a:gd name="textAreaTop" fmla="*/ 0 h 5693760"/>
                <a:gd name="textAreaBottom" fmla="*/ 5698080 h 569376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392" name="Straight Connector 18"/>
            <p:cNvCxnSpPr/>
            <p:nvPr/>
          </p:nvCxnSpPr>
          <p:spPr>
            <a:xfrm>
              <a:off x="9370800" y="0"/>
              <a:ext cx="1223640" cy="68623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93" name="Straight Connector 19"/>
            <p:cNvCxnSpPr/>
            <p:nvPr/>
          </p:nvCxnSpPr>
          <p:spPr>
            <a:xfrm flipH="1">
              <a:off x="7425000" y="3681360"/>
              <a:ext cx="4767840" cy="3180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94" name="Rectangle 23"/>
            <p:cNvSpPr/>
            <p:nvPr/>
          </p:nvSpPr>
          <p:spPr>
            <a:xfrm>
              <a:off x="9181440" y="-8640"/>
              <a:ext cx="3003120" cy="6862320"/>
            </a:xfrm>
            <a:custGeom>
              <a:avLst/>
              <a:gdLst>
                <a:gd name="textAreaLeft" fmla="*/ 0 w 3003120"/>
                <a:gd name="textAreaRight" fmla="*/ 3007440 w 3003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5" name="Rectangle 25"/>
            <p:cNvSpPr/>
            <p:nvPr/>
          </p:nvSpPr>
          <p:spPr>
            <a:xfrm>
              <a:off x="9603360" y="-8640"/>
              <a:ext cx="2584080" cy="6862320"/>
            </a:xfrm>
            <a:custGeom>
              <a:avLst/>
              <a:gdLst>
                <a:gd name="textAreaLeft" fmla="*/ 0 w 2584080"/>
                <a:gd name="textAreaRight" fmla="*/ 2588400 w 258408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6" name="Isosceles Triangle 22"/>
            <p:cNvSpPr/>
            <p:nvPr/>
          </p:nvSpPr>
          <p:spPr>
            <a:xfrm>
              <a:off x="8932320" y="3048120"/>
              <a:ext cx="3255480" cy="38055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7" name="Rectangle 27"/>
            <p:cNvSpPr/>
            <p:nvPr/>
          </p:nvSpPr>
          <p:spPr>
            <a:xfrm>
              <a:off x="9334440" y="-8640"/>
              <a:ext cx="2850120" cy="6862320"/>
            </a:xfrm>
            <a:custGeom>
              <a:avLst/>
              <a:gdLst>
                <a:gd name="textAreaLeft" fmla="*/ 0 w 2850120"/>
                <a:gd name="textAreaRight" fmla="*/ 2854440 w 28501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8" name="Rectangle 28"/>
            <p:cNvSpPr/>
            <p:nvPr/>
          </p:nvSpPr>
          <p:spPr>
            <a:xfrm>
              <a:off x="10898640" y="-8640"/>
              <a:ext cx="1285920" cy="6862320"/>
            </a:xfrm>
            <a:custGeom>
              <a:avLst/>
              <a:gdLst>
                <a:gd name="textAreaLeft" fmla="*/ 0 w 1285920"/>
                <a:gd name="textAreaRight" fmla="*/ 1290240 w 128592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399" name="Rectangle 29"/>
            <p:cNvSpPr/>
            <p:nvPr/>
          </p:nvSpPr>
          <p:spPr>
            <a:xfrm>
              <a:off x="10938960" y="-8640"/>
              <a:ext cx="1245600" cy="6862320"/>
            </a:xfrm>
            <a:custGeom>
              <a:avLst/>
              <a:gdLst>
                <a:gd name="textAreaLeft" fmla="*/ 0 w 1245600"/>
                <a:gd name="textAreaRight" fmla="*/ 1249920 w 1245600"/>
                <a:gd name="textAreaTop" fmla="*/ 0 h 6862320"/>
                <a:gd name="textAreaBottom" fmla="*/ 6866640 h 686232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00" name="Isosceles Triangle 26"/>
            <p:cNvSpPr/>
            <p:nvPr/>
          </p:nvSpPr>
          <p:spPr>
            <a:xfrm>
              <a:off x="10371600" y="3589920"/>
              <a:ext cx="1812960" cy="32637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401" name="PlaceHolder 1"/>
          <p:cNvSpPr>
            <a:spLocks noGrp="1"/>
          </p:cNvSpPr>
          <p:nvPr>
            <p:ph type="ftr" idx="19"/>
          </p:nvPr>
        </p:nvSpPr>
        <p:spPr>
          <a:xfrm>
            <a:off x="677160" y="6041520"/>
            <a:ext cx="629316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ldNum" idx="20"/>
          </p:nvPr>
        </p:nvSpPr>
        <p:spPr>
          <a:xfrm>
            <a:off x="8590680" y="6041520"/>
            <a:ext cx="67896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09E8BC3-F328-4161-9C01-CE94B1F928D0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dt" idx="21"/>
          </p:nvPr>
        </p:nvSpPr>
        <p:spPr>
          <a:xfrm>
            <a:off x="7205040" y="6041520"/>
            <a:ext cx="907560" cy="3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40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40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 43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cxnSp>
          <p:nvCxnSpPr>
            <p:cNvPr id="443" name="Straight Connector 19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444" name="Straight Connector 20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445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46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47" name="Isosceles Triangle 23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48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49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50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51" name="Isosceles Triangle 27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52" name="Isosceles Triangle 18"/>
            <p:cNvSpPr/>
            <p:nvPr/>
          </p:nvSpPr>
          <p:spPr>
            <a:xfrm>
              <a:off x="0" y="4013280"/>
              <a:ext cx="444600" cy="28407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grpSp>
        <p:nvGrpSpPr>
          <p:cNvPr id="453" name="Group 15"/>
          <p:cNvGrpSpPr/>
          <p:nvPr/>
        </p:nvGrpSpPr>
        <p:grpSpPr>
          <a:xfrm>
            <a:off x="0" y="-8640"/>
            <a:ext cx="12192120" cy="6870240"/>
            <a:chOff x="0" y="-8640"/>
            <a:chExt cx="12192120" cy="6870240"/>
          </a:xfrm>
        </p:grpSpPr>
        <p:sp>
          <p:nvSpPr>
            <p:cNvPr id="454" name="Freeform 14"/>
            <p:cNvSpPr/>
            <p:nvPr/>
          </p:nvSpPr>
          <p:spPr>
            <a:xfrm>
              <a:off x="0" y="-7920"/>
              <a:ext cx="859680" cy="5694120"/>
            </a:xfrm>
            <a:custGeom>
              <a:avLst/>
              <a:gdLst>
                <a:gd name="textAreaLeft" fmla="*/ 0 w 859680"/>
                <a:gd name="textAreaRight" fmla="*/ 863640 w 859680"/>
                <a:gd name="textAreaTop" fmla="*/ 0 h 5694120"/>
                <a:gd name="textAreaBottom" fmla="*/ 5698080 h 569412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cxnSp>
          <p:nvCxnSpPr>
            <p:cNvPr id="455" name="Straight Connector 18"/>
            <p:cNvCxnSpPr/>
            <p:nvPr/>
          </p:nvCxnSpPr>
          <p:spPr>
            <a:xfrm>
              <a:off x="9370800" y="0"/>
              <a:ext cx="1223280" cy="686196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456" name="Straight Connector 19"/>
            <p:cNvCxnSpPr/>
            <p:nvPr/>
          </p:nvCxnSpPr>
          <p:spPr>
            <a:xfrm flipH="1">
              <a:off x="7425000" y="3681360"/>
              <a:ext cx="4767480" cy="31806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457" name="Rectangle 23"/>
            <p:cNvSpPr/>
            <p:nvPr/>
          </p:nvSpPr>
          <p:spPr>
            <a:xfrm>
              <a:off x="9181440" y="-8640"/>
              <a:ext cx="3003480" cy="6862680"/>
            </a:xfrm>
            <a:custGeom>
              <a:avLst/>
              <a:gdLst>
                <a:gd name="textAreaLeft" fmla="*/ 0 w 3003480"/>
                <a:gd name="textAreaRight" fmla="*/ 3007440 w 3003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58" name="Rectangle 25"/>
            <p:cNvSpPr/>
            <p:nvPr/>
          </p:nvSpPr>
          <p:spPr>
            <a:xfrm>
              <a:off x="9603360" y="-8640"/>
              <a:ext cx="2584440" cy="6862680"/>
            </a:xfrm>
            <a:custGeom>
              <a:avLst/>
              <a:gdLst>
                <a:gd name="textAreaLeft" fmla="*/ 0 w 2584440"/>
                <a:gd name="textAreaRight" fmla="*/ 2588400 w 258444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59" name="Isosceles Triangle 22"/>
            <p:cNvSpPr/>
            <p:nvPr/>
          </p:nvSpPr>
          <p:spPr>
            <a:xfrm>
              <a:off x="8932320" y="3048120"/>
              <a:ext cx="3255840" cy="380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60" name="Rectangle 27"/>
            <p:cNvSpPr/>
            <p:nvPr/>
          </p:nvSpPr>
          <p:spPr>
            <a:xfrm>
              <a:off x="9334440" y="-8640"/>
              <a:ext cx="2850480" cy="686268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61" name="Rectangle 28"/>
            <p:cNvSpPr/>
            <p:nvPr/>
          </p:nvSpPr>
          <p:spPr>
            <a:xfrm>
              <a:off x="10898640" y="-8640"/>
              <a:ext cx="1286280" cy="6862680"/>
            </a:xfrm>
            <a:custGeom>
              <a:avLst/>
              <a:gdLst>
                <a:gd name="textAreaLeft" fmla="*/ 0 w 1286280"/>
                <a:gd name="textAreaRight" fmla="*/ 1290240 w 128628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62" name="Rectangle 29"/>
            <p:cNvSpPr/>
            <p:nvPr/>
          </p:nvSpPr>
          <p:spPr>
            <a:xfrm>
              <a:off x="10938960" y="-8640"/>
              <a:ext cx="1245960" cy="6862680"/>
            </a:xfrm>
            <a:custGeom>
              <a:avLst/>
              <a:gdLst>
                <a:gd name="textAreaLeft" fmla="*/ 0 w 1245960"/>
                <a:gd name="textAreaRight" fmla="*/ 1249920 w 1245960"/>
                <a:gd name="textAreaTop" fmla="*/ 0 h 6862680"/>
                <a:gd name="textAreaBottom" fmla="*/ 6866640 h 68626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  <p:sp>
          <p:nvSpPr>
            <p:cNvPr id="463" name="Isosceles Triangle 26"/>
            <p:cNvSpPr/>
            <p:nvPr/>
          </p:nvSpPr>
          <p:spPr>
            <a:xfrm>
              <a:off x="10371600" y="3589920"/>
              <a:ext cx="1813320" cy="32641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endParaRPr>
            </a:p>
          </p:txBody>
        </p:sp>
      </p:grpSp>
      <p:sp>
        <p:nvSpPr>
          <p:cNvPr id="464" name="PlaceHolder 1"/>
          <p:cNvSpPr>
            <a:spLocks noGrp="1"/>
          </p:cNvSpPr>
          <p:nvPr>
            <p:ph type="ftr" idx="22"/>
          </p:nvPr>
        </p:nvSpPr>
        <p:spPr>
          <a:xfrm>
            <a:off x="677160" y="6041520"/>
            <a:ext cx="62935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&lt;바닥글&gt;</a:t>
            </a:r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ldNum" idx="23"/>
          </p:nvPr>
        </p:nvSpPr>
        <p:spPr>
          <a:xfrm>
            <a:off x="8590680" y="6041520"/>
            <a:ext cx="6793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DE8F75-5F97-4ABF-B275-CC7819460D25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dt" idx="24"/>
          </p:nvPr>
        </p:nvSpPr>
        <p:spPr>
          <a:xfrm>
            <a:off x="7205040" y="6041520"/>
            <a:ext cx="907920" cy="3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46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46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ingariel/python/blob/tmp/lecture/%ED%8C%8C%EC%9D%B4%EC%8D%AC%20%EA%B0%9C%EB%B0%9C%EC%9D%84%20%EC%9C%84%ED%95%9C%20%EC%95%84%EB%82%98%EC%BD%98%EB%8B%A4%20%EC%84%A4%EC%B9%98%ED%95%98%EA%B8%B0.ipynb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3040" cy="16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>
                <a:solidFill>
                  <a:schemeClr val="accent1"/>
                </a:solidFill>
                <a:latin typeface="맑은 고딕"/>
                <a:ea typeface="맑은 고딕"/>
              </a:rPr>
              <a:t>파이썬 프로그래밍 입문 강의 </a:t>
            </a:r>
            <a:r>
              <a:rPr lang="en-US" sz="3600" b="1" strike="noStrike" spc="-1">
                <a:solidFill>
                  <a:schemeClr val="accent1"/>
                </a:solidFill>
                <a:latin typeface="맑은 고딕"/>
                <a:ea typeface="맑은 고딕"/>
              </a:rPr>
              <a:t>2</a:t>
            </a:r>
            <a:endParaRPr lang="en-US" sz="36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subTitle"/>
          </p:nvPr>
        </p:nvSpPr>
        <p:spPr>
          <a:xfrm>
            <a:off x="1506960" y="4066920"/>
            <a:ext cx="7763040" cy="109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2"/>
          <p:cNvSpPr/>
          <p:nvPr/>
        </p:nvSpPr>
        <p:spPr>
          <a:xfrm>
            <a:off x="974160" y="1612800"/>
            <a:ext cx="7916040" cy="472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ko-KR" sz="18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함수의 기본 활용</a:t>
            </a:r>
            <a:r>
              <a:rPr lang="en-US" sz="18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sz="18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대상</a:t>
            </a:r>
            <a:r>
              <a:rPr lang="en-US" sz="18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r>
              <a:rPr lang="ko-KR" sz="1800" b="0" strike="noStrike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함수이름</a:t>
            </a:r>
            <a:r>
              <a:rPr lang="en-US" sz="18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ko-KR" sz="18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파라미터</a:t>
            </a:r>
            <a:r>
              <a:rPr lang="en-US" sz="18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ex) input() </a:t>
            </a:r>
            <a:r>
              <a:rPr lang="ko-KR" sz="18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함수</a:t>
            </a:r>
            <a:r>
              <a:rPr lang="en-US" sz="18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sz="18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사용자에게 특정 값을 </a:t>
            </a:r>
            <a:r>
              <a:rPr lang="ko-KR" sz="18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입력받는</a:t>
            </a:r>
            <a:r>
              <a:rPr lang="ko-KR" sz="18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내장 함수</a:t>
            </a:r>
            <a:endParaRPr lang="en-US" sz="1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ex) print(</a:t>
            </a:r>
            <a:r>
              <a:rPr lang="ko-KR" sz="18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입력값</a:t>
            </a:r>
            <a:r>
              <a:rPr lang="en-US" sz="18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end=</a:t>
            </a:r>
            <a:r>
              <a:rPr lang="ko-KR" sz="18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마지막문자</a:t>
            </a:r>
            <a:r>
              <a:rPr lang="en-US" sz="18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) </a:t>
            </a:r>
            <a:r>
              <a:rPr lang="ko-KR" sz="18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함수</a:t>
            </a:r>
            <a:r>
              <a:rPr lang="en-US" sz="18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sz="18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입력값을</a:t>
            </a:r>
            <a:r>
              <a:rPr lang="ko-KR" sz="18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sz="18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출력한다</a:t>
            </a:r>
            <a:endParaRPr lang="en-US" altLang="ko-KR" sz="1800" b="0" strike="noStrike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43200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216000">
              <a:lnSpc>
                <a:spcPct val="90000"/>
              </a:lnSpc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en-US" altLang="ko-KR" sz="18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18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문자열 </a:t>
            </a:r>
            <a:r>
              <a:rPr lang="ko-KR" sz="18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대상 내장 </a:t>
            </a:r>
            <a:r>
              <a:rPr lang="ko-KR" sz="18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함수</a:t>
            </a:r>
            <a:r>
              <a:rPr lang="en-US" altLang="ko-KR" sz="1800" b="1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1800" b="1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1" name="PlaceHolder 14"/>
          <p:cNvSpPr/>
          <p:nvPr/>
        </p:nvSpPr>
        <p:spPr>
          <a:xfrm>
            <a:off x="144792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+ </a:t>
            </a:r>
            <a:r>
              <a:rPr lang="ko-KR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파이썬의</a:t>
            </a:r>
            <a:r>
              <a:rPr 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내장 함수 알아보기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532" name="표 531"/>
          <p:cNvGraphicFramePr/>
          <p:nvPr>
            <p:extLst>
              <p:ext uri="{D42A27DB-BD31-4B8C-83A1-F6EECF244321}">
                <p14:modId xmlns:p14="http://schemas.microsoft.com/office/powerpoint/2010/main" val="3288672092"/>
              </p:ext>
            </p:extLst>
          </p:nvPr>
        </p:nvGraphicFramePr>
        <p:xfrm>
          <a:off x="748209" y="3770212"/>
          <a:ext cx="8965077" cy="2563988"/>
        </p:xfrm>
        <a:graphic>
          <a:graphicData uri="http://schemas.openxmlformats.org/drawingml/2006/table">
            <a:tbl>
              <a:tblPr/>
              <a:tblGrid>
                <a:gridCol w="1134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600" b="0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함수 이름</a:t>
                      </a:r>
                      <a:endParaRPr lang="en-US" sz="1600" b="0" strike="noStrike" spc="-1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600" b="0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600" b="0" strike="noStrike" spc="-1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600" b="0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예시</a:t>
                      </a:r>
                      <a:endParaRPr lang="en-US" sz="1600" b="0" strike="noStrike" spc="-1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join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두 문자열을 </a:t>
                      </a:r>
                      <a:r>
                        <a:rPr lang="ko-KR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구분자를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중심으로 합친다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‘-’.join([‘hello’. ‘world!’])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split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문자열을 </a:t>
                      </a:r>
                      <a:r>
                        <a:rPr lang="ko-KR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구분자를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기준으로 나눈다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‘rabbit and banana’.split(‘and’)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strip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문자열 좌우에 대상 문자열이 있을 경우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지운다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‘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xoxoxoHELLOxoxoxo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’.strip(‘xo’)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lstrip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strip 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함수를 왼쪽만 실행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‘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xoxoxoHELLOxoxoxo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’.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lstrip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(‘xo’)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rstrip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strip 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함수를 오른쪽만 실행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‘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xoxoxoHELLOxoxoxo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’.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rstrip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(‘xo’)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2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replace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대상 문자열의 특정 문자를 대체한다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‘red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apple’.replace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(‘red’, ‘green’)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3"/>
          <p:cNvSpPr/>
          <p:nvPr/>
        </p:nvSpPr>
        <p:spPr>
          <a:xfrm>
            <a:off x="1191420" y="1397136"/>
            <a:ext cx="7916040" cy="472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spcBef>
                <a:spcPts val="1200"/>
              </a:spcBef>
              <a:tabLst>
                <a:tab pos="0" algn="l"/>
              </a:tabLst>
            </a:pP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</a:t>
            </a:r>
            <a:r>
              <a:rPr lang="ko-KR" altLang="en-US" sz="2400" b="0" strike="noStrike" spc="-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자료형별로</a:t>
            </a: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가능한 연산을 하나 이상 작성한다</a:t>
            </a:r>
            <a:endParaRPr lang="en-US" altLang="ko-KR" sz="2400" b="0" strike="noStrike" spc="-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200"/>
              </a:spcBef>
              <a:tabLst>
                <a:tab pos="0" algn="l"/>
              </a:tabLst>
            </a:pPr>
            <a:r>
              <a:rPr lang="ko-KR" altLang="en-US" sz="2400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에러가 발생할 경우</a:t>
            </a:r>
            <a:r>
              <a:rPr lang="en-US" altLang="ko-KR" sz="2400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에러가 발생한 원인을 파악해본다</a:t>
            </a:r>
            <a:endParaRPr lang="en-US" sz="2400" b="0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4" name="PlaceHolder 7"/>
          <p:cNvSpPr/>
          <p:nvPr/>
        </p:nvSpPr>
        <p:spPr>
          <a:xfrm>
            <a:off x="144792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과제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21"/>
          <p:cNvSpPr/>
          <p:nvPr/>
        </p:nvSpPr>
        <p:spPr>
          <a:xfrm>
            <a:off x="1001600" y="1399822"/>
            <a:ext cx="8998200" cy="50912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lnSpcReduction="10000"/>
          </a:bodyPr>
          <a:lstStyle/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1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[Project </a:t>
            </a:r>
            <a:r>
              <a:rPr lang="en-US" sz="2400" b="1" strike="noStrike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Jupyter</a:t>
            </a:r>
            <a:r>
              <a:rPr lang="en-US" sz="2400" b="1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sz="2400" b="1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Jupyter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Notebook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	</a:t>
            </a:r>
            <a:r>
              <a:rPr lang="ko-KR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클래식 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  <a:endParaRPr lang="en-US" sz="2400" b="0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Jupyter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Lab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sz="24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400" b="0" strike="noStrike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확장형</a:t>
            </a:r>
            <a:r>
              <a:rPr lang="ko-KR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  <a:endParaRPr lang="en-US" sz="2400" b="0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Voila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			</a:t>
            </a:r>
            <a:r>
              <a:rPr lang="ko-KR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  <a:endParaRPr lang="en-US" sz="2400" b="0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endParaRPr lang="en-US" sz="2400" b="0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1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[ANACONDA]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Jupyter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Notebook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24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lang="ko-KR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패키지</a:t>
            </a:r>
            <a:endParaRPr lang="en-US" altLang="ko-KR" sz="2400" b="0" strike="noStrike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Conda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</a:t>
            </a:r>
            <a:r>
              <a:rPr lang="ko-KR" sz="24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en-US" sz="2400" b="0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u="sng" strike="noStrike" spc="-1" dirty="0">
                <a:solidFill>
                  <a:srgbClr val="3FCDE7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</a:t>
            </a:r>
            <a:r>
              <a:rPr lang="en-US" sz="2400" b="0" u="sng" strike="noStrike" spc="-1" dirty="0" err="1">
                <a:solidFill>
                  <a:srgbClr val="3FCDE7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www.anaconda.com</a:t>
            </a:r>
            <a:r>
              <a:rPr lang="en-US" sz="2400" b="0" u="sng" strike="noStrike" spc="-1" dirty="0" smtClean="0">
                <a:solidFill>
                  <a:srgbClr val="3FCDE7"/>
                </a:solidFill>
                <a:uFillTx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/</a:t>
            </a:r>
            <a:endParaRPr lang="en-US" sz="2400" b="0" u="sng" strike="noStrike" spc="-1" dirty="0" smtClean="0">
              <a:solidFill>
                <a:srgbClr val="3FCDE7"/>
              </a:solidFill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ko-KR" altLang="en-US" sz="2400" b="0" strike="noStrike" spc="-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아나콘다 설치 방법</a:t>
            </a:r>
            <a:endParaRPr lang="en-US" sz="2400" b="0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8" name="그림 507"/>
          <p:cNvPicPr/>
          <p:nvPr/>
        </p:nvPicPr>
        <p:blipFill>
          <a:blip r:embed="rId4"/>
          <a:stretch/>
        </p:blipFill>
        <p:spPr>
          <a:xfrm>
            <a:off x="6633540" y="1402489"/>
            <a:ext cx="1843920" cy="2138040"/>
          </a:xfrm>
          <a:prstGeom prst="rect">
            <a:avLst/>
          </a:prstGeom>
          <a:ln w="0">
            <a:noFill/>
          </a:ln>
        </p:spPr>
      </p:pic>
      <p:pic>
        <p:nvPicPr>
          <p:cNvPr id="509" name="그림 508"/>
          <p:cNvPicPr/>
          <p:nvPr/>
        </p:nvPicPr>
        <p:blipFill>
          <a:blip r:embed="rId5"/>
          <a:stretch/>
        </p:blipFill>
        <p:spPr>
          <a:xfrm>
            <a:off x="6247907" y="4511027"/>
            <a:ext cx="2886120" cy="1438200"/>
          </a:xfrm>
          <a:prstGeom prst="rect">
            <a:avLst/>
          </a:prstGeom>
          <a:ln w="0">
            <a:noFill/>
          </a:ln>
        </p:spPr>
      </p:pic>
      <p:sp>
        <p:nvSpPr>
          <p:cNvPr id="510" name="PlaceHolder 4"/>
          <p:cNvSpPr/>
          <p:nvPr/>
        </p:nvSpPr>
        <p:spPr>
          <a:xfrm>
            <a:off x="144036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+ </a:t>
            </a:r>
            <a:r>
              <a:rPr 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주피터 </a:t>
            </a: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노트북 </a:t>
            </a:r>
            <a:r>
              <a:rPr lang="en-US" sz="26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(</a:t>
            </a:r>
            <a:r>
              <a:rPr lang="en-US" sz="2600" b="1" strike="noStrike" spc="-1" dirty="0" err="1">
                <a:solidFill>
                  <a:srgbClr val="729FCF"/>
                </a:solidFill>
                <a:latin typeface="맑은 고딕"/>
                <a:ea typeface="맑은 고딕"/>
              </a:rPr>
              <a:t>Jupyter</a:t>
            </a:r>
            <a:r>
              <a:rPr lang="en-US" sz="26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 Notebook</a:t>
            </a:r>
            <a:r>
              <a:rPr lang="en-US" sz="26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)</a:t>
            </a:r>
            <a:endParaRPr lang="en-US" sz="2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/>
          </p:nvPr>
        </p:nvSpPr>
        <p:spPr>
          <a:xfrm>
            <a:off x="1113244" y="1618302"/>
            <a:ext cx="8583911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파이썬에는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최소한의 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기능만</a:t>
            </a:r>
            <a:r>
              <a:rPr lang="ko-KR" alt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이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있으며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추가 기능은 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패키지</a:t>
            </a:r>
            <a:r>
              <a:rPr lang="ko-KR" alt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로 구현됨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패키지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:	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모듈의 집합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모듈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:	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조직화된</a:t>
            </a:r>
            <a:r>
              <a:rPr lang="ko-KR" altLang="en-US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코드 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단위를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담당하는 객체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(=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특정 기능의 묶음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404040"/>
                </a:solidFill>
                <a:latin typeface="맑은 고딕"/>
                <a:ea typeface="맑은 고딕"/>
              </a:rPr>
              <a:t>P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andas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en-US" sz="2000" b="0" strike="noStrike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Seaborn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등의 패키지는 각각 다양한 함수를 제공한다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패키지 설치는 각 패키지의 공식 사이트 참조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패키지 불러오는 방법</a:t>
            </a:r>
            <a:r>
              <a:rPr lang="en-US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import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패키지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from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패키지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import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모듈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import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패키지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as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변수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패키지 </a:t>
            </a:r>
            <a:r>
              <a:rPr 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(Package)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/>
          </p:nvPr>
        </p:nvSpPr>
        <p:spPr>
          <a:xfrm>
            <a:off x="900000" y="1800000"/>
            <a:ext cx="899820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파이썬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패키지 설치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/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제거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/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업데이트를 담당하는 프로그램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패키지에 따라 특정 관리자를 요구하는 경우가 있음에 주의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패키지 관리자 이용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cmd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bash,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powershell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등을 이용해 명령어 입력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pip: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파이썬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공식 패키지 관리자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&gt; pip install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패키지이름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conda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ANACONDA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설치시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활성화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&gt;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conda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install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패키지이름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+ </a:t>
            </a:r>
            <a:r>
              <a:rPr 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패키지 </a:t>
            </a: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관리자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15" name="그림 514"/>
          <p:cNvPicPr/>
          <p:nvPr/>
        </p:nvPicPr>
        <p:blipFill>
          <a:blip r:embed="rId2"/>
          <a:stretch/>
        </p:blipFill>
        <p:spPr>
          <a:xfrm>
            <a:off x="5608800" y="3456000"/>
            <a:ext cx="4829760" cy="281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/>
          </p:nvPr>
        </p:nvSpPr>
        <p:spPr>
          <a:xfrm>
            <a:off x="1080808" y="1401320"/>
            <a:ext cx="8277392" cy="510192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프로그램에서 데이터를 식별하는 분류의 일종</a:t>
            </a:r>
            <a:endParaRPr lang="en-US" sz="2000" b="0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패키지에 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지원하기도 함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(ex. Pandas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title"/>
          </p:nvPr>
        </p:nvSpPr>
        <p:spPr>
          <a:xfrm>
            <a:off x="1447560" y="201600"/>
            <a:ext cx="791064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+ </a:t>
            </a:r>
            <a:r>
              <a:rPr lang="ko-KR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파이썬의</a:t>
            </a:r>
            <a:r>
              <a:rPr 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ko-KR" sz="2800" b="1" strike="noStrike" spc="-1" dirty="0" err="1">
                <a:solidFill>
                  <a:srgbClr val="729FCF"/>
                </a:solidFill>
                <a:latin typeface="맑은 고딕"/>
                <a:ea typeface="맑은 고딕"/>
              </a:rPr>
              <a:t>자료형</a:t>
            </a: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(data type)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518" name="표 517"/>
          <p:cNvGraphicFramePr/>
          <p:nvPr>
            <p:extLst>
              <p:ext uri="{D42A27DB-BD31-4B8C-83A1-F6EECF244321}">
                <p14:modId xmlns:p14="http://schemas.microsoft.com/office/powerpoint/2010/main" val="1558399045"/>
              </p:ext>
            </p:extLst>
          </p:nvPr>
        </p:nvGraphicFramePr>
        <p:xfrm>
          <a:off x="1206289" y="2396649"/>
          <a:ext cx="6699770" cy="4163040"/>
        </p:xfrm>
        <a:graphic>
          <a:graphicData uri="http://schemas.openxmlformats.org/drawingml/2006/table">
            <a:tbl>
              <a:tblPr firstRow="1" bandRow="1" bandCol="1"/>
              <a:tblGrid>
                <a:gridCol w="118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600" b="0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자료형</a:t>
                      </a:r>
                      <a:endParaRPr lang="en-US" sz="1600" b="0" strike="noStrike" spc="-1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예시</a:t>
                      </a:r>
                      <a:endParaRPr lang="en-US" sz="1600" b="0" strike="noStrike" spc="-1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600" b="0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자료형</a:t>
                      </a:r>
                      <a:endParaRPr lang="en-US" sz="1600" b="0" strike="noStrike" spc="-1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예시</a:t>
                      </a:r>
                      <a:endParaRPr lang="en-US" sz="1600" b="0" strike="noStrike" spc="-1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정수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123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set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집합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{1, 2, 3, 4, 5}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float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실수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45.67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bool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부울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True, False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str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문자열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‘hello!’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complex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복소수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6j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list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리스트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[1, ’hello’, 2, 3, 0]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function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함수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print()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tuple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튜플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(12, 33, 44)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NoneType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NoneType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dict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딕셔너리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</a:rPr>
                        <a:t>{‘</a:t>
                      </a:r>
                      <a:r>
                        <a:rPr lang="ko-KR" sz="1600" b="0" strike="noStrike" spc="-1" dirty="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</a:rPr>
                        <a:t>홍길동’</a:t>
                      </a:r>
                      <a:r>
                        <a:rPr lang="en-US" sz="1600" b="0" strike="noStrike" spc="-1" dirty="0">
                          <a:solidFill>
                            <a:srgbClr val="404040"/>
                          </a:solidFill>
                          <a:latin typeface="맑은 고딕"/>
                          <a:ea typeface="맑은 고딕"/>
                        </a:rPr>
                        <a:t>: ‘010-3366-9966’}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/>
          </p:nvPr>
        </p:nvSpPr>
        <p:spPr>
          <a:xfrm>
            <a:off x="900000" y="1800000"/>
            <a:ext cx="899820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 기능을 수행하는 부호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수학적 개념의 연산자와 동일</a:t>
            </a:r>
            <a:endParaRPr lang="en-US" sz="2400" b="0" strike="noStrike" spc="-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title"/>
          </p:nvPr>
        </p:nvSpPr>
        <p:spPr>
          <a:xfrm>
            <a:off x="144684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+ </a:t>
            </a:r>
            <a:r>
              <a:rPr lang="ko-KR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파이썬의</a:t>
            </a:r>
            <a:r>
              <a:rPr 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연산자 </a:t>
            </a:r>
            <a:r>
              <a:rPr 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(operator)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521" name="표 520"/>
          <p:cNvGraphicFramePr/>
          <p:nvPr>
            <p:extLst>
              <p:ext uri="{D42A27DB-BD31-4B8C-83A1-F6EECF244321}">
                <p14:modId xmlns:p14="http://schemas.microsoft.com/office/powerpoint/2010/main" val="3211287400"/>
              </p:ext>
            </p:extLst>
          </p:nvPr>
        </p:nvGraphicFramePr>
        <p:xfrm>
          <a:off x="541865" y="2642568"/>
          <a:ext cx="4249436" cy="3291840"/>
        </p:xfrm>
        <a:graphic>
          <a:graphicData uri="http://schemas.openxmlformats.org/drawingml/2006/table">
            <a:tbl>
              <a:tblPr/>
              <a:tblGrid>
                <a:gridCol w="148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5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0" strike="noStrike" spc="-1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산술 </a:t>
                      </a:r>
                      <a:r>
                        <a:rPr lang="ko-KR" sz="1800" b="0" strike="noStrike" spc="-1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연산자</a:t>
                      </a:r>
                      <a:endParaRPr lang="en-US" sz="1800" b="0" strike="noStrike" spc="-1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표기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+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 + B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와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  <a:r>
                        <a:rPr lang="ko-KR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의 합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 - B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와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의 차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*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 * B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와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의 곱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**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 ** B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의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제곱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 / B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 </a:t>
                      </a: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나누기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//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 // B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 / B</a:t>
                      </a: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의 몫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%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 % B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 / B</a:t>
                      </a: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의 나머지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2306851730"/>
              </p:ext>
            </p:extLst>
          </p:nvPr>
        </p:nvGraphicFramePr>
        <p:xfrm>
          <a:off x="4944530" y="2642568"/>
          <a:ext cx="6078019" cy="3291840"/>
        </p:xfrm>
        <a:graphic>
          <a:graphicData uri="http://schemas.openxmlformats.org/drawingml/2006/table">
            <a:tbl>
              <a:tblPr/>
              <a:tblGrid>
                <a:gridCol w="148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7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0" strike="noStrike" spc="-1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논리 </a:t>
                      </a:r>
                      <a:r>
                        <a:rPr lang="ko-KR" sz="1800" b="0" strike="noStrike" spc="-1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연산자</a:t>
                      </a:r>
                      <a:endParaRPr lang="en-US" sz="1800" b="0" strike="noStrike" spc="-1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표기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&gt;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 &gt; B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가</a:t>
                      </a:r>
                      <a:r>
                        <a:rPr lang="ko-KR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보다 크다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&lt;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가 </a:t>
                      </a: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보다 작다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&gt;=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 &gt;= B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가</a:t>
                      </a:r>
                      <a:r>
                        <a:rPr lang="ko-KR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보다 크거나 같다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&lt;=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&lt;=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가 </a:t>
                      </a: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보다 작거나 같다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==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==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는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와 같은 값이다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!=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A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!=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는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B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와 다른 값이다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=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 =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에 </a:t>
                      </a: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를 할당한다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0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:=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:= B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에 </a:t>
                      </a: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B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를 할당하고</a:t>
                      </a:r>
                      <a:r>
                        <a:rPr lang="en-US" altLang="ko-KR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B</a:t>
                      </a:r>
                      <a:r>
                        <a:rPr lang="ko-KR" altLang="en-US" sz="1800" b="0" strike="noStrike" spc="-1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를 반환한다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096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Box 1"/>
          <p:cNvSpPr/>
          <p:nvPr/>
        </p:nvSpPr>
        <p:spPr>
          <a:xfrm>
            <a:off x="1440720" y="2160000"/>
            <a:ext cx="7737480" cy="397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숫자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자료형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int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float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…):		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모든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연산 가능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배열 형태의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자료형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str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list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...):	</a:t>
            </a:r>
            <a:r>
              <a:rPr lang="ko-KR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덧셈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곱셈 연산 가능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문자열의 곱셈</a:t>
            </a:r>
            <a:r>
              <a:rPr lang="en-US" sz="20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:	’hello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’*2 == ‘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hellohello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’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문자열의 덧셈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	’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hello’+’world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’ == ‘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helloworld</a:t>
            </a:r>
            <a:r>
              <a:rPr lang="en-US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’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3" name="PlaceHolder 10"/>
          <p:cNvSpPr/>
          <p:nvPr/>
        </p:nvSpPr>
        <p:spPr>
          <a:xfrm>
            <a:off x="144720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+ </a:t>
            </a:r>
            <a:r>
              <a:rPr lang="ko-KR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파이썬의</a:t>
            </a:r>
            <a:r>
              <a:rPr 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연산자 </a:t>
            </a:r>
            <a:r>
              <a:rPr 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(operator)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/>
          </p:nvPr>
        </p:nvSpPr>
        <p:spPr>
          <a:xfrm>
            <a:off x="1080360" y="1800000"/>
            <a:ext cx="899820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각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자료형에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따라 연산 예제를 만들어보자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오늘 배운 모든 </a:t>
            </a: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자료형을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이용한다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각 연산은 에러가 발생해도 무방하다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ko-KR" sz="20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자료형마다</a:t>
            </a: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가능하면 다른 연산을 이용할 것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ko-KR" sz="20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에러가 발생한 코드는 동작하지 않는 이유를 생각해 보자</a:t>
            </a:r>
            <a:endParaRPr lang="en-US" sz="2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title"/>
          </p:nvPr>
        </p:nvSpPr>
        <p:spPr>
          <a:xfrm>
            <a:off x="1440000" y="334080"/>
            <a:ext cx="7403040" cy="9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+ </a:t>
            </a:r>
            <a:r>
              <a:rPr lang="ko-KR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파이썬의</a:t>
            </a:r>
            <a:r>
              <a:rPr 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연산자 </a:t>
            </a:r>
            <a:r>
              <a:rPr lang="en-US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(operator) </a:t>
            </a:r>
            <a:r>
              <a:rPr lang="ko-KR" sz="2800" b="1" strike="noStrike" spc="-1" dirty="0">
                <a:solidFill>
                  <a:srgbClr val="729FCF"/>
                </a:solidFill>
                <a:latin typeface="맑은 고딕"/>
                <a:ea typeface="맑은 고딕"/>
              </a:rPr>
              <a:t>실습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26" name="그림 525"/>
          <p:cNvPicPr/>
          <p:nvPr/>
        </p:nvPicPr>
        <p:blipFill>
          <a:blip r:embed="rId2"/>
          <a:stretch/>
        </p:blipFill>
        <p:spPr>
          <a:xfrm>
            <a:off x="1800000" y="4259160"/>
            <a:ext cx="3238560" cy="221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Box 2"/>
          <p:cNvSpPr/>
          <p:nvPr/>
        </p:nvSpPr>
        <p:spPr>
          <a:xfrm>
            <a:off x="1078920" y="1603022"/>
            <a:ext cx="7771680" cy="43330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변수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특정한 값이 저장되어 있는 메모리 공간 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주소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변수가 가리키는 데이터는 </a:t>
            </a:r>
            <a:r>
              <a:rPr lang="ko-KR" sz="2400" b="0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자료형이</a:t>
            </a: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지정되어 있다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변수 </a:t>
            </a:r>
            <a:r>
              <a:rPr lang="ko-KR" sz="24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이용하기</a:t>
            </a:r>
            <a:endParaRPr lang="en-US" altLang="ko-KR" sz="2400" spc="-1" dirty="0">
              <a:solidFill>
                <a:srgbClr val="000000"/>
              </a:solidFill>
              <a:latin typeface="맑은 고딕"/>
            </a:endParaRP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Tx/>
              <a:buChar char="-"/>
            </a:pPr>
            <a:r>
              <a:rPr lang="en-US" sz="24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x 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= 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123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Tx/>
              <a:buChar char="-"/>
            </a:pPr>
            <a:r>
              <a:rPr lang="en-US" sz="24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y 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= 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456</a:t>
            </a:r>
          </a:p>
          <a:p>
            <a:pPr marL="908100" lvl="1" indent="-342900">
              <a:spcBef>
                <a:spcPts val="1417"/>
              </a:spcBef>
              <a:buClr>
                <a:srgbClr val="000000"/>
              </a:buClr>
              <a:buSzPct val="45000"/>
              <a:buFontTx/>
              <a:buChar char="-"/>
            </a:pPr>
            <a:r>
              <a:rPr lang="en-US" sz="2400" b="0" strike="noStrike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x </a:t>
            </a: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+ y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8" name="PlaceHolder 11"/>
          <p:cNvSpPr/>
          <p:nvPr/>
        </p:nvSpPr>
        <p:spPr>
          <a:xfrm>
            <a:off x="1447560" y="305280"/>
            <a:ext cx="74030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파이썬의 변수 </a:t>
            </a:r>
            <a:r>
              <a:rPr lang="en-US" sz="2800" b="1" strike="noStrike" spc="-1">
                <a:solidFill>
                  <a:srgbClr val="729FCF"/>
                </a:solidFill>
                <a:latin typeface="맑은 고딕"/>
                <a:ea typeface="맑은 고딕"/>
              </a:rPr>
              <a:t>(variable)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29" name="그림 528"/>
          <p:cNvPicPr/>
          <p:nvPr/>
        </p:nvPicPr>
        <p:blipFill>
          <a:blip r:embed="rId2"/>
          <a:stretch/>
        </p:blipFill>
        <p:spPr>
          <a:xfrm>
            <a:off x="4039644" y="2893320"/>
            <a:ext cx="4498200" cy="3042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3883</TotalTime>
  <Words>604</Words>
  <Application>Microsoft Office PowerPoint</Application>
  <PresentationFormat>와이드스크린</PresentationFormat>
  <Paragraphs>177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11</vt:i4>
      </vt:variant>
    </vt:vector>
  </HeadingPairs>
  <TitlesOfParts>
    <vt:vector size="26" baseType="lpstr">
      <vt:lpstr>맑은 고딕</vt:lpstr>
      <vt:lpstr>바탕</vt:lpstr>
      <vt:lpstr>Arial</vt:lpstr>
      <vt:lpstr>DejaVu Sans</vt:lpstr>
      <vt:lpstr>Symbol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파이썬 프로그래밍 입문 강의 2</vt:lpstr>
      <vt:lpstr>PowerPoint 프레젠테이션</vt:lpstr>
      <vt:lpstr>패키지 (Package)</vt:lpstr>
      <vt:lpstr>+ 패키지 관리자</vt:lpstr>
      <vt:lpstr>+ 파이썬의 자료형 (data type)</vt:lpstr>
      <vt:lpstr>+ 파이썬의 연산자 (operator)</vt:lpstr>
      <vt:lpstr>PowerPoint 프레젠테이션</vt:lpstr>
      <vt:lpstr>+ 파이썬의 연산자 (operator) 실습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405</cp:revision>
  <dcterms:created xsi:type="dcterms:W3CDTF">2021-09-30T03:55:32Z</dcterms:created>
  <dcterms:modified xsi:type="dcterms:W3CDTF">2023-08-14T06:57:17Z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