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55739B-D6CF-4C09-A524-AF7749192D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526F8-4F18-4724-86DE-17F29890A4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0E67A-7102-47BF-A8B5-0E7141F250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554EF0-54CC-4374-AE22-21EBECFD0D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2D64D0-5DF3-49D9-B1D5-289B29F574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E01E2F-3C38-4274-8A54-68505C3F8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8A4CE-F888-4978-9C4A-EAFE14EF6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BC02BE-99DA-4C01-839D-E516EF038B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CF88C-9925-4FEA-9325-346404A813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8661D-C1E4-4A19-BA88-6A4B2025F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7CC851-BF3C-4A0A-88A3-6FB1D4927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288B29-66B6-41FE-AAB0-999DAF59B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6980FE-C7C7-4DB6-9A01-4CDB39D49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526CD2-8495-4C4B-92E5-8C3A6D3E6B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11222E-2790-4913-8337-AF571990AD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272D0-ACDB-4D8F-B17D-6465D71220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154BD4-1691-40B5-9B32-87F58CD905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C477BE-0413-46AA-9F16-2CF0D128FB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5E4461-D6DA-4BF7-9456-AEFCD2D2E1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CB10B6-381E-4D0C-AD30-0225EB7A55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B0527A-7FC8-4606-93DA-DE6E3D129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78E5F0-4DE7-4A2F-A8DE-09C3163D1F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0D2B84-FF08-47F5-97FC-F7D2922F3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784661-05AE-4186-A379-EB335B5E6C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130418-A6E6-4330-B46D-638422BCE0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BA9AB6-EB5D-431C-A5E3-A9D86D561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300CD1-9B3F-460A-BB8E-109A062B4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B529FA-9B5D-43AF-AC7E-4057D1DFAE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D8768F-7DC3-4C64-B147-94BEB3FE7F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18825C-59E6-4E55-B84A-7214D7D258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A82AE4-6270-4390-8EBA-5E1EBC1D0E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1744F9-03C5-4CA1-83A2-99D60EB2C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3B4A5E-C149-4961-BE00-4B065E5645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604B9-3CE6-4E3C-A8D1-869EE31478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3428E2-E7D8-4488-8190-0ED9CA7E8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EF77DD-E2EE-4836-BD68-45479A3EAF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449F15-CFC3-4603-8FB5-F8CC4A57E3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A3984E-DD56-4710-B5C1-B8944BE453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873FC6-04E6-45A5-909F-79622C34B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DAE1E4-92ED-4329-9373-ECF8554FC3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861805-4584-470B-A485-6ADD0E1C7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3BE6BD-E088-4887-BDE3-0C03CC96BE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DD0928-2F04-4F42-BBE5-CC74AE4FDB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81F69D-3618-48FA-8720-3A646B32DF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D3EEC2-3DDF-4A61-AC2A-32A3CDA22F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A7BB9E-4EEE-464C-AD21-ED9185341B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26E456-764F-4DD5-91D7-4D34003FCB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54C8F2-E07E-4473-8A7B-67D00ED64E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BDD1C2-099A-42EF-AEB2-C4E29C5B71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B13960-B9D5-48EB-9592-9990F3B22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5F07C0-D6E9-4DC9-8542-863F36089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0E6EBD-A374-460F-9B16-63FC0CE56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05E29F2-45F2-40FF-8B64-8F068E654D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161FC8-0EFE-449B-BA84-8DD52A10C3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2F15646-2856-43D9-A85D-3CF794D393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AC707-BD2B-4E94-988F-F91D03A83A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71CC23-EC4B-483B-B837-ACFDE634DF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DF5860-F6C4-4838-8EF6-7494E7447C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E5F7EE3-B3CA-47A3-8067-16B19F30AA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5A8D398-D88C-422E-9426-5F2455C612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D401F47-7C37-4913-95E0-AA2E94A33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3674561-F391-44F9-BD7D-3D65CB1EB7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DBC6D26-9D40-4F4F-AA4E-24643A7D6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BF77D65-080C-4903-84BF-A5564835E5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8314D84-8338-492F-BB95-4829482589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E585A27-3C51-40CC-ABB0-1BD6B3D21C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9A9A20-B2D1-4465-8906-EA76C5DABB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B78D5AA-999B-4180-8FFA-A6A3D061A6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5E462BD-605D-45D7-875B-6C323DF478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B314374-BCF7-46E9-9CAA-0ED337A03C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2803E-3702-4E25-B615-A2270DED9B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5015CF-EC4A-4FEB-AC0C-3903CC9392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FD77BE-37D3-4BAD-84D5-D6F950CD8756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1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6EA9E1-88F3-443A-A8BA-1C44EF02FC57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128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9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30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1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2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3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4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5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6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7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38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139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40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1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2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3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4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5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6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7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8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7B89E4-D1F1-4E87-84CC-246C32C2C31E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43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cxnSp>
          <p:nvCxnSpPr>
            <p:cNvPr id="192" name="Straight Connector 19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93" name="Straight Connector 20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94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5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6" name="Isosceles Triangle 23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7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8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9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0" name="Isosceles Triangle 27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1" name="Isosceles Triangle 18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02" name="Group 15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sp>
          <p:nvSpPr>
            <p:cNvPr id="203" name="Freeform 14"/>
            <p:cNvSpPr/>
            <p:nvPr/>
          </p:nvSpPr>
          <p:spPr>
            <a:xfrm>
              <a:off x="0" y="-7920"/>
              <a:ext cx="858600" cy="5693040"/>
            </a:xfrm>
            <a:custGeom>
              <a:avLst/>
              <a:gdLst>
                <a:gd name="textAreaLeft" fmla="*/ 0 w 858600"/>
                <a:gd name="textAreaRight" fmla="*/ 863640 w 858600"/>
                <a:gd name="textAreaTop" fmla="*/ 0 h 5693040"/>
                <a:gd name="textAreaBottom" fmla="*/ 5698080 h 569304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04" name="Straight Connector 18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05" name="Straight Connector 19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6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8" name="Isosceles Triangle 22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2" name="Isosceles Triangle 26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24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0A32FC-95B8-41D1-8D6F-82789FB2B40E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068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255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56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57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9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0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1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2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3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4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65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266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67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68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69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0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1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2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3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4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5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A9B03D-C242-483C-94D1-636C34D218B6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319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20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21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2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3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4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5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6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7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8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29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330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31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32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33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4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5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6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7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8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9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34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A22DA2-1BAF-4FBD-A40D-CF1C3537471A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DejaVu Sans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python.org/ko/3/howto/regex.html#regex-howto" TargetMode="External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ythontutor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2680" cy="16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ko-KR" sz="3600" spc="-1" strike="noStrike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b="1" lang="en-US" sz="3600" spc="-1" strike="noStrike">
                <a:solidFill>
                  <a:schemeClr val="accent1"/>
                </a:solidFill>
                <a:latin typeface="맑은 고딕"/>
                <a:ea typeface="맑은 고딕"/>
              </a:rPr>
              <a:t>3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2680" cy="109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/>
          </p:nvPr>
        </p:nvSpPr>
        <p:spPr>
          <a:xfrm>
            <a:off x="900000" y="1460520"/>
            <a:ext cx="8098200" cy="46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정규식을 이용해 문자열을 편집할 수 있는 내장 패키지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3fcde7"/>
                </a:solidFill>
                <a:uFillTx/>
                <a:latin typeface="맑은 고딕"/>
                <a:ea typeface="DejaVu Sans"/>
                <a:hlinkClick r:id="rId1"/>
              </a:rPr>
              <a:t>https://docs.python.org/ko/3/howto/regex.html#regex-howto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PlaceHolder 19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re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패키지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07" name="표 343"/>
          <p:cNvGraphicFramePr/>
          <p:nvPr/>
        </p:nvGraphicFramePr>
        <p:xfrm>
          <a:off x="1182600" y="2727000"/>
          <a:ext cx="7805160" cy="3490200"/>
        </p:xfrm>
        <a:graphic>
          <a:graphicData uri="http://schemas.openxmlformats.org/drawingml/2006/table">
            <a:tbl>
              <a:tblPr/>
              <a:tblGrid>
                <a:gridCol w="1056600"/>
                <a:gridCol w="3783240"/>
                <a:gridCol w="2965680"/>
              </a:tblGrid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함수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표기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기능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match()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re.match('H', 'HELLO123&amp;&amp;*')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문자열의 시작 부분 일치 판단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search()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re.search('L', 'HELLO123&amp;&amp;*')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일치하는 문자 검색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findall()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re.findall('&amp;', 'HELLO123&amp;&amp;*')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일치하는 문자를 리스트로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finditer()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re.finditer('\w{2}', 'HELLO123&amp;&amp;*')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일치하는 문자를 이터레이터로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900000" y="1460520"/>
            <a:ext cx="8098200" cy="46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문제를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패키지와 정규식을 이용해 풀어보기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str1 = ‘hello~ 000000python’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str1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숫자를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123456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바꾸자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str2 = ‘hello~ 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임의의 숫자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6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자리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str2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숫자를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123456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바꾸자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str3 = ‘hello~ XXX-XXXpython’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str3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XXX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리스트로 리턴하자  ※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X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임의의 숫자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PlaceHolder 10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re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패키지 실습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/>
          </p:nvPr>
        </p:nvSpPr>
        <p:spPr>
          <a:xfrm>
            <a:off x="900000" y="1568520"/>
            <a:ext cx="8458200" cy="46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컴퓨터의 줄바꿈을 의미하는 제어문자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타자기와 아날로그 컴퓨터에서 유래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일반 사용자는 잘 보지 못한다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1" name="PlaceHolder 23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개행 문자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새줄 문자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, newline, EOL)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12" name="표 348"/>
          <p:cNvGraphicFramePr/>
          <p:nvPr/>
        </p:nvGraphicFramePr>
        <p:xfrm>
          <a:off x="1235160" y="3104640"/>
          <a:ext cx="8304480" cy="2093760"/>
        </p:xfrm>
        <a:graphic>
          <a:graphicData uri="http://schemas.openxmlformats.org/drawingml/2006/table">
            <a:tbl>
              <a:tblPr/>
              <a:tblGrid>
                <a:gridCol w="947520"/>
                <a:gridCol w="2383560"/>
                <a:gridCol w="947520"/>
                <a:gridCol w="4026240"/>
              </a:tblGrid>
              <a:tr h="697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종류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사용처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표기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기능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LF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리눅스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맥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커서를 아래줄로 이동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뉴라인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80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CR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윈도우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(CR/LF)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커서를 왼쪽 끝으로 이동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,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캐리지리턴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"/>
          <p:cNvSpPr/>
          <p:nvPr/>
        </p:nvSpPr>
        <p:spPr>
          <a:xfrm>
            <a:off x="8820000" y="3744000"/>
            <a:ext cx="1620000" cy="2592000"/>
          </a:xfrm>
          <a:prstGeom prst="rightArrowCallout">
            <a:avLst>
              <a:gd name="adj1" fmla="val 40004"/>
              <a:gd name="adj2" fmla="val 40000"/>
              <a:gd name="adj3" fmla="val 16667"/>
              <a:gd name="adj4" fmla="val 66667"/>
            </a:avLst>
          </a:prstGeom>
          <a:solidFill>
            <a:srgbClr val="ffff00"/>
          </a:solidFill>
          <a:ln w="0">
            <a:solidFill>
              <a:srgbClr val="0f769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4" name=""/>
          <p:cNvSpPr/>
          <p:nvPr/>
        </p:nvSpPr>
        <p:spPr>
          <a:xfrm>
            <a:off x="8820000" y="1692000"/>
            <a:ext cx="1620000" cy="1908000"/>
          </a:xfrm>
          <a:prstGeom prst="rightArrowCallout">
            <a:avLst>
              <a:gd name="adj1" fmla="val 29447"/>
              <a:gd name="adj2" fmla="val 29444"/>
              <a:gd name="adj3" fmla="val 16667"/>
              <a:gd name="adj4" fmla="val 66667"/>
            </a:avLst>
          </a:prstGeom>
          <a:solidFill>
            <a:srgbClr val="c0c0c0"/>
          </a:solidFill>
          <a:ln w="0">
            <a:solidFill>
              <a:srgbClr val="0f769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5" name="PlaceHolder 25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이스케이프 문자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(escape character)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16" name="표 350"/>
          <p:cNvGraphicFramePr/>
          <p:nvPr/>
        </p:nvGraphicFramePr>
        <p:xfrm>
          <a:off x="4443840" y="1315080"/>
          <a:ext cx="5325120" cy="5533200"/>
        </p:xfrm>
        <a:graphic>
          <a:graphicData uri="http://schemas.openxmlformats.org/drawingml/2006/table">
            <a:tbl>
              <a:tblPr/>
              <a:tblGrid>
                <a:gridCol w="956160"/>
                <a:gridCol w="2384640"/>
                <a:gridCol w="198468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표현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영어이름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한국어이름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single quote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작은따옴표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\"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double quote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큰따옴표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slash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슬래시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\\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backslash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역슬래시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\$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dollar 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달러 기호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carrige return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캐리지리턴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tab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backspace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백스페이스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form feed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폼피드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vertical tab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수직탭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null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new line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뉴라인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17" name="그림 351" descr=""/>
          <p:cNvPicPr/>
          <p:nvPr/>
        </p:nvPicPr>
        <p:blipFill>
          <a:blip r:embed="rId1"/>
          <a:stretch/>
        </p:blipFill>
        <p:spPr>
          <a:xfrm>
            <a:off x="499320" y="1656000"/>
            <a:ext cx="3387240" cy="3465360"/>
          </a:xfrm>
          <a:prstGeom prst="rect">
            <a:avLst/>
          </a:prstGeom>
          <a:ln w="0">
            <a:noFill/>
          </a:ln>
        </p:spPr>
      </p:pic>
      <p:sp>
        <p:nvSpPr>
          <p:cNvPr id="418" name=""/>
          <p:cNvSpPr/>
          <p:nvPr/>
        </p:nvSpPr>
        <p:spPr>
          <a:xfrm>
            <a:off x="10512000" y="2268000"/>
            <a:ext cx="1440000" cy="720000"/>
          </a:xfrm>
          <a:prstGeom prst="rect">
            <a:avLst/>
          </a:prstGeom>
          <a:solidFill>
            <a:srgbClr val="c0c0c0"/>
          </a:solidFill>
          <a:ln w="0">
            <a:solidFill>
              <a:srgbClr val="0f769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일반 문자로 변환한 사례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9" name=""/>
          <p:cNvSpPr/>
          <p:nvPr/>
        </p:nvSpPr>
        <p:spPr>
          <a:xfrm>
            <a:off x="10476000" y="4680000"/>
            <a:ext cx="1440000" cy="720000"/>
          </a:xfrm>
          <a:prstGeom prst="rect">
            <a:avLst/>
          </a:prstGeom>
          <a:solidFill>
            <a:srgbClr val="ffff00"/>
          </a:solidFill>
          <a:ln w="0">
            <a:solidFill>
              <a:srgbClr val="0f769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제어 문자로 변환한 사례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1080000" y="1460520"/>
            <a:ext cx="7738200" cy="46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두 출력 예시와 같이 문자열을 출력하라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print()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함수는 하나만 사용한다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가독성을 위해 탭 표기는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 기호로 표현했습니다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파이썬→이스케이프→문자→실습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이스케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이프문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자실습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PlaceHolder 12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이스케이프 문자 실습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3"/>
          <p:cNvSpPr/>
          <p:nvPr/>
        </p:nvSpPr>
        <p:spPr>
          <a:xfrm>
            <a:off x="1191600" y="1282680"/>
            <a:ext cx="7915320" cy="47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b="1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대상 문자열</a:t>
            </a:r>
            <a:r>
              <a:rPr b="1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txt = ‘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파이썬오늘은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문자열을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배웠고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,\t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그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지식을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이용해서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문자열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수정을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해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\t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봅시다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.\n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파이썬’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모든 한글만 추출한다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콤마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(,)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를 기준으로 줄바꿈을 해 문자열을 출력한다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‘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파이썬’ 이라는 글자를 지워 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txt3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변수에 저장한다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출력 예시와 같이 출력한다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출력 예시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오늘은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문자열을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배웠고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,%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그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지식을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이용해서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문자열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수정을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해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% </a:t>
            </a:r>
            <a:r>
              <a:rPr b="0" lang="ko-KR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봅시다</a:t>
            </a:r>
            <a:r>
              <a:rPr b="0" lang="en-US" sz="2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7"/>
          <p:cNvSpPr/>
          <p:nvPr/>
        </p:nvSpPr>
        <p:spPr>
          <a:xfrm>
            <a:off x="1447920" y="305280"/>
            <a:ext cx="7402320" cy="9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과제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/>
          </p:nvPr>
        </p:nvSpPr>
        <p:spPr>
          <a:xfrm>
            <a:off x="1113480" y="1640520"/>
            <a:ext cx="44287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잘못된 코드를 실행할 때 뜨는 빨간색 알림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코드가 실행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안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되는 이유를 알아야 잠재적인 에러를 방지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다행히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친절한 파이썬의 디버거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(debugger)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4" name="PlaceHolder 4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파이썬의 에러코드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85" name="그림 321" descr=""/>
          <p:cNvPicPr/>
          <p:nvPr/>
        </p:nvPicPr>
        <p:blipFill>
          <a:blip r:embed="rId1"/>
          <a:stretch/>
        </p:blipFill>
        <p:spPr>
          <a:xfrm>
            <a:off x="5981040" y="1206360"/>
            <a:ext cx="3557160" cy="50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1113480" y="3672000"/>
            <a:ext cx="8064720" cy="28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57200" indent="-34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에러코드의 구성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41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c9211e"/>
                </a:solidFill>
                <a:latin typeface="맑은 고딕"/>
                <a:ea typeface="맑은 고딕"/>
              </a:rPr>
              <a:t>-----------------------------------------------------------------------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41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c9211e"/>
                </a:solidFill>
                <a:latin typeface="맑은 고딕"/>
                <a:ea typeface="맑은 고딕"/>
              </a:rPr>
              <a:t>에러 이름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Traceback →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 원인을 역추적해서 찾아냈습니다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41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00a933"/>
                </a:solidFill>
                <a:latin typeface="맑은 고딕"/>
                <a:ea typeface="맑은 고딕"/>
              </a:rPr>
              <a:t>파일 경로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대상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41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---→ </a:t>
            </a:r>
            <a:r>
              <a:rPr b="0" lang="ko-KR" sz="2200" spc="-1" strike="noStrike">
                <a:solidFill>
                  <a:srgbClr val="00a933"/>
                </a:solidFill>
                <a:latin typeface="맑은 고딕"/>
                <a:ea typeface="맑은 고딕"/>
              </a:rPr>
              <a:t>에러 발생한 줄 번호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코드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캐럿 기호로 위치를 집어주기도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241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2200" spc="-1" strike="noStrike">
                <a:solidFill>
                  <a:srgbClr val="c9211e"/>
                </a:solidFill>
                <a:latin typeface="맑은 고딕"/>
                <a:ea typeface="맑은 고딕"/>
              </a:rPr>
              <a:t>에러 이름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상세한 에러 내용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13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파이썬의 에러코드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88" name="그림 324" descr=""/>
          <p:cNvPicPr/>
          <p:nvPr/>
        </p:nvPicPr>
        <p:blipFill>
          <a:blip r:embed="rId1"/>
          <a:stretch/>
        </p:blipFill>
        <p:spPr>
          <a:xfrm>
            <a:off x="747720" y="1296000"/>
            <a:ext cx="9963720" cy="23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1113840" y="1548360"/>
            <a:ext cx="806472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제거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+ bug(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오류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+ ing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합성어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옛날 컴퓨터에서는 진짜로 벌레가 오류를 일으킨데서 기인함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PlaceHolder 6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디버깅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(debugging)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91" name="그림 327" descr=""/>
          <p:cNvPicPr/>
          <p:nvPr/>
        </p:nvPicPr>
        <p:blipFill>
          <a:blip r:embed="rId1"/>
          <a:stretch/>
        </p:blipFill>
        <p:spPr>
          <a:xfrm>
            <a:off x="1692000" y="2700000"/>
            <a:ext cx="4951440" cy="39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/>
          </p:nvPr>
        </p:nvSpPr>
        <p:spPr>
          <a:xfrm>
            <a:off x="1113480" y="5796000"/>
            <a:ext cx="806472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발생한 원인과 해결방법 알아보기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5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디버깅 실습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94" name="그림 330" descr=""/>
          <p:cNvPicPr/>
          <p:nvPr/>
        </p:nvPicPr>
        <p:blipFill>
          <a:blip r:embed="rId1"/>
          <a:stretch/>
        </p:blipFill>
        <p:spPr>
          <a:xfrm>
            <a:off x="758520" y="1194840"/>
            <a:ext cx="9991800" cy="438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1186200" y="1476720"/>
            <a:ext cx="8064720" cy="464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[Try – Except </a:t>
            </a:r>
            <a:r>
              <a:rPr b="1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구문</a:t>
            </a: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파이썬의 코드를 실행한 뒤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발생하면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except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코드블럭을 실행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문제가 일어나는 시점에 코드가 정지하지 않도록 처리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에러를 의도적으로 일으켜 이를 이용한 코드를 실행하기도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코드 실행 후 무조건 실행되는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Finally 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구문 추가 가능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6" name="PlaceHolder 8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에러의 예외처리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(exception)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789480" y="1640520"/>
            <a:ext cx="514836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 코드 실행 상황 및 변수 현황을 알 수 있는 프로그램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반복문 또는 변수 할당 관련 이해에 도움이 됨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실행 코드 → 초록 화살표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나중에 실행될 코드 → 빨간 화살표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2200" spc="-1" strike="noStrike" u="sng">
                <a:solidFill>
                  <a:srgbClr val="3fcde7"/>
                </a:solidFill>
                <a:uFillTx/>
                <a:latin typeface="맑은 고딕"/>
                <a:ea typeface="맑은 고딕"/>
                <a:hlinkClick r:id="rId1"/>
              </a:rPr>
              <a:t>https://pythontutor.com/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98" name="그림 334" descr=""/>
          <p:cNvPicPr/>
          <p:nvPr/>
        </p:nvPicPr>
        <p:blipFill>
          <a:blip r:embed="rId2"/>
          <a:stretch/>
        </p:blipFill>
        <p:spPr>
          <a:xfrm>
            <a:off x="5907600" y="1487520"/>
            <a:ext cx="5610240" cy="3948840"/>
          </a:xfrm>
          <a:prstGeom prst="rect">
            <a:avLst/>
          </a:prstGeom>
          <a:ln w="0">
            <a:noFill/>
          </a:ln>
        </p:spPr>
      </p:pic>
      <p:sp>
        <p:nvSpPr>
          <p:cNvPr id="399" name="PlaceHolder 7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파이썬 튜터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/>
          </p:nvPr>
        </p:nvSpPr>
        <p:spPr>
          <a:xfrm>
            <a:off x="900000" y="1460520"/>
            <a:ext cx="8098200" cy="46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문자열의 일정한 패턴을 표현하는 방법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프로그램을 생각해보자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hello~ 000000python’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hello~ 123456python’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hello~ 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임의의 숫자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6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자리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hello~ 123456python’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hello~ XXX-XXXpython’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[XXX, XXX]    ※(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X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임의의 숫자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PlaceHolder 17"/>
          <p:cNvSpPr/>
          <p:nvPr/>
        </p:nvSpPr>
        <p:spPr>
          <a:xfrm>
            <a:off x="1448280" y="305280"/>
            <a:ext cx="740268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정규 표현식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(Regular Expression, RegEx)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900000" y="1656000"/>
            <a:ext cx="89974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파이썬의 정규식은 문자의 종류에 따라 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1446840" y="305280"/>
            <a:ext cx="7551720" cy="9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파이썬의 정규식 </a:t>
            </a:r>
            <a:r>
              <a:rPr b="1" lang="en-US" sz="2800" spc="-1" strike="noStrike">
                <a:solidFill>
                  <a:srgbClr val="729fcf"/>
                </a:solidFill>
                <a:latin typeface="맑은 고딕"/>
                <a:ea typeface="맑은 고딕"/>
              </a:rPr>
              <a:t>(Regular Expression, RegEx)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04" name="표 340"/>
          <p:cNvGraphicFramePr/>
          <p:nvPr/>
        </p:nvGraphicFramePr>
        <p:xfrm>
          <a:off x="1406880" y="2281320"/>
          <a:ext cx="6692760" cy="3989520"/>
        </p:xfrm>
        <a:graphic>
          <a:graphicData uri="http://schemas.openxmlformats.org/drawingml/2006/table">
            <a:tbl>
              <a:tblPr/>
              <a:tblGrid>
                <a:gridCol w="1359720"/>
                <a:gridCol w="3003120"/>
                <a:gridCol w="2330280"/>
              </a:tblGrid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정규식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대체 표기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대상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[0-9]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십진 숫자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[^0-9]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비 숫자 문자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 \t\n\r\f\v]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공백 문자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[^ \t\n\r\f\v]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비 공백 문자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[a-zA-Z0-9_]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영숫자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8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[^a-zA-Z0-9_]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비 영숫자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9320">
                <a:tc>
                  <a:txBody>
                    <a:bodyPr lIns="90000" rIns="90000" anchor="ctr">
                      <a:noAutofit/>
                    </a:bodyPr>
                    <a:p>
                      <a:endParaRPr b="0" lang="en-US" sz="2400" spc="-1" strike="noStrike">
                        <a:solidFill>
                          <a:srgbClr val="000000"/>
                        </a:solidFill>
                        <a:latin typeface="바탕"/>
                        <a:ea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[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가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-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힣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한글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3712</TotalTime>
  <Application>LibreOffice/7.4.5.1$Windows_X86_64 LibreOffice_project/9c0871452b3918c1019dde9bfac75448afc4b57f</Application>
  <AppVersion>15.0000</AppVersion>
  <Words>687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2021-09-30T03:55:32Z</dcterms:created>
  <dc:creator>boring ariel</dc:creator>
  <dc:description/>
  <dc:language>ko-KR</dc:language>
  <cp:lastModifiedBy/>
  <dcterms:modified xsi:type="dcterms:W3CDTF">2023-12-13T00:51:30Z</dcterms:modified>
  <cp:revision>401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15</vt:i4>
  </property>
</Properties>
</file>