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DCE265-2E2A-4500-B7CA-63DE06CA63B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D7FF0D-7ACD-4839-8C98-51CB612C46A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5BB42C-1F01-4D33-8453-191E7A57B36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7C0823-40B5-4DCE-95D2-83815B2B072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9CB169-A772-4155-8107-EFC263A5A72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E921EA-19BC-44E7-B757-9D7F17BCF9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4BF31DF-D921-4D0D-AA2C-1F47F9BBF85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AB3A41-62CD-437E-87B0-A4CCABFF30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E99E7C-C91C-4CAE-8D76-1138B1AA24B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D5C1970-1C08-4946-BCD8-8017EAA041E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B7E84B3-2AB2-4A5C-AB0E-D5FDD569A8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21C792-9ABA-4D85-B9A5-D0079480015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EE2F9C8-FFD4-451D-8968-5098ABC79AA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B17A74C-AD97-43C0-A195-D8501C360B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82A3474-2C21-47F9-B7E0-52D2B8990D2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59BB707-5AF1-4FCB-BDD7-9184444224A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0CB837-A1CB-4809-B780-68DC20C98D2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0C3CB7E-7254-46DE-B700-0FCCF1529E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9FB5BD7-2872-493F-9E96-09650106036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7CEAD37-6C50-4817-BCD9-978F64D880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D8E95D7-91A7-4FE6-83A8-B7F7D9D0B30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2C41F71-3CAF-4C27-9164-BCCE075689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A4ECAA-5E7E-40DA-A340-9901831F84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A5CBC45-9F9D-4B61-9C7D-14793A8EB7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4164788-0A37-4499-BD2F-1BAA9AA5D4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7190448-E250-4D76-938E-8F86B055E6D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FB84BD6-418E-4096-9CEA-B3E184E56E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5BBC2C3-3278-4DAB-B031-0C6B93CB2CC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C785BED-B59D-4E40-9BC1-66FE88BBFA7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9776745-2CB9-4BF2-B608-EB2C38F42A6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B51618-90DD-42AC-A3CA-5AEC630A23F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8068D6-82FF-481E-A54E-E8E4C14C156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85149C5-EC60-4904-99BC-D89DFBEB0CD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225583-07D7-4B9B-A617-882337993E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511644-C425-4969-B528-59F9A001C12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2DE56BB-28CA-4FC4-B7BE-C364F918C7D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4960" cy="28411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60040" cy="5694480"/>
            </a:xfrm>
            <a:custGeom>
              <a:avLst/>
              <a:gdLst>
                <a:gd name="textAreaLeft" fmla="*/ 0 w 860040"/>
                <a:gd name="textAreaRight" fmla="*/ 863640 w 860040"/>
                <a:gd name="textAreaTop" fmla="*/ 0 h 5694480"/>
                <a:gd name="textAreaBottom" fmla="*/ 5698080 h 569448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38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96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7F2FB8F-7937-48C5-8FCC-E5F524FF4C44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82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나눔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나눔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cxnSp>
          <p:nvCxnSpPr>
            <p:cNvPr id="64" name="Straight Connector 19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65" name="Straight Connector 20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66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4960" cy="28411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74" name="Group 15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sp>
          <p:nvSpPr>
            <p:cNvPr id="75" name="Freeform 14"/>
            <p:cNvSpPr/>
            <p:nvPr/>
          </p:nvSpPr>
          <p:spPr>
            <a:xfrm>
              <a:off x="0" y="-7920"/>
              <a:ext cx="860040" cy="5694480"/>
            </a:xfrm>
            <a:custGeom>
              <a:avLst/>
              <a:gdLst>
                <a:gd name="textAreaLeft" fmla="*/ 0 w 860040"/>
                <a:gd name="textAreaRight" fmla="*/ 863640 w 860040"/>
                <a:gd name="textAreaTop" fmla="*/ 0 h 5694480"/>
                <a:gd name="textAreaBottom" fmla="*/ 5698080 h 569448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76" name="Straight Connector 18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77" name="Straight Connector 19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78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9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0" name="Isosceles Triangle 22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1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2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3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4" name="Isosceles Triangle 26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85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38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796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EE4D453-B8E6-448E-9CB1-BE182EAD22C5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082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나눔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나눔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3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cxnSp>
          <p:nvCxnSpPr>
            <p:cNvPr id="127" name="Straight Connector 19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28" name="Straight Connector 20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29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0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1" name="Isosceles Triangle 23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2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3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4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5" name="Isosceles Triangle 27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6" name="Isosceles Triangle 18"/>
            <p:cNvSpPr/>
            <p:nvPr/>
          </p:nvSpPr>
          <p:spPr>
            <a:xfrm>
              <a:off x="0" y="4013280"/>
              <a:ext cx="444960" cy="28411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137" name="Group 15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sp>
          <p:nvSpPr>
            <p:cNvPr id="138" name="Freeform 14"/>
            <p:cNvSpPr/>
            <p:nvPr/>
          </p:nvSpPr>
          <p:spPr>
            <a:xfrm>
              <a:off x="0" y="-7920"/>
              <a:ext cx="860040" cy="5694480"/>
            </a:xfrm>
            <a:custGeom>
              <a:avLst/>
              <a:gdLst>
                <a:gd name="textAreaLeft" fmla="*/ 0 w 860040"/>
                <a:gd name="textAreaRight" fmla="*/ 863640 w 860040"/>
                <a:gd name="textAreaTop" fmla="*/ 0 h 5694480"/>
                <a:gd name="textAreaBottom" fmla="*/ 5698080 h 569448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139" name="Straight Connector 18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0" name="Straight Connector 19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41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2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3" name="Isosceles Triangle 22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4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5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6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7" name="Isosceles Triangle 26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148" name="PlaceHolder 1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38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796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1E41AEA-24FB-4788-90CE-DF3FA6DBC959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082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나눔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나눔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ngariel/python/tree/tmp/pandas_numpy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3400" cy="164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>
                <a:solidFill>
                  <a:schemeClr val="accent1"/>
                </a:solidFill>
                <a:latin typeface="맑은 고딕"/>
                <a:ea typeface="맑은 고딕"/>
              </a:rPr>
              <a:t>파이썬 프로그래밍 입문 강의 </a:t>
            </a:r>
            <a:r>
              <a:rPr lang="en-US" sz="3600" b="1" strike="noStrike" spc="-1">
                <a:solidFill>
                  <a:schemeClr val="accent1"/>
                </a:solidFill>
                <a:latin typeface="맑은 고딕"/>
                <a:ea typeface="맑은 고딕"/>
              </a:rPr>
              <a:t>5</a:t>
            </a:r>
            <a:endParaRPr lang="en-US" sz="36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1506960" y="4066920"/>
            <a:ext cx="7763400" cy="109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altLang="ko-KR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ko-KR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ko-KR" altLang="en-US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프로그램 만들어보기</a:t>
            </a:r>
            <a:r>
              <a:rPr lang="en-US" altLang="ko-KR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24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endParaRPr lang="en-US" altLang="ko-KR" sz="2400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ko-KR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판다스 </a:t>
            </a:r>
            <a:r>
              <a:rPr lang="ko-KR" altLang="ko-KR" sz="2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패키지를 이용한다</a:t>
            </a: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ko-KR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column</a:t>
            </a:r>
            <a:r>
              <a:rPr lang="ko-KR" altLang="en-US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별로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x+1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연산을 하기</a:t>
            </a: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ko-KR" altLang="ko-KR" sz="2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 결과는 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column</a:t>
            </a:r>
            <a:r>
              <a:rPr lang="ko-KR" altLang="en-US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ko-KR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ko-KR" sz="2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따로 저장하기</a:t>
            </a: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날짜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).csv </a:t>
            </a:r>
            <a:r>
              <a:rPr lang="ko-KR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파일로 내보내기</a:t>
            </a: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ko-KR" altLang="en-US" sz="2800" b="1" spc="-1" smtClean="0">
                <a:solidFill>
                  <a:srgbClr val="729F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endParaRPr lang="en-US" sz="2800" b="0" strike="noStrike" spc="-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08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ko-KR" altLang="en-US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판다스</a:t>
            </a:r>
            <a:r>
              <a:rPr lang="en-US" altLang="ko-KR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,</a:t>
            </a:r>
            <a:r>
              <a:rPr lang="ko-KR" altLang="en-US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 </a:t>
            </a:r>
            <a:r>
              <a:rPr lang="ko-KR" altLang="en-US" sz="2400" b="1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넘파이</a:t>
            </a:r>
            <a:r>
              <a:rPr lang="ko-KR" altLang="en-US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 실습코드</a:t>
            </a:r>
            <a:endParaRPr lang="en-US" altLang="ko-KR" sz="2400" b="1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참고자료</a:t>
            </a:r>
            <a:endParaRPr lang="en-US" sz="28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80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/>
          </p:nvPr>
        </p:nvSpPr>
        <p:spPr>
          <a:xfrm>
            <a:off x="1080000" y="1620000"/>
            <a:ext cx="4678560" cy="48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파이썬의 배열 연산 패키지</a:t>
            </a:r>
            <a:endParaRPr lang="en-US" sz="21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ndarray 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객체 지원</a:t>
            </a:r>
            <a:endParaRPr lang="en-US" sz="21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정적 배열 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리스트는 동적 배열</a:t>
            </a: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en-US" sz="21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구성요소의 자료형이 통일</a:t>
            </a:r>
            <a:endParaRPr lang="en-US" sz="21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브로드캐스팅 지원</a:t>
            </a:r>
            <a:endParaRPr lang="en-US" sz="21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넘파이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(Numpy)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193" name="그림 192"/>
          <p:cNvPicPr/>
          <p:nvPr/>
        </p:nvPicPr>
        <p:blipFill>
          <a:blip r:embed="rId2"/>
          <a:stretch/>
        </p:blipFill>
        <p:spPr>
          <a:xfrm>
            <a:off x="4752000" y="1424160"/>
            <a:ext cx="5058000" cy="192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/>
          </p:nvPr>
        </p:nvSpPr>
        <p:spPr>
          <a:xfrm>
            <a:off x="1116000" y="1476000"/>
            <a:ext cx="8100000" cy="48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배열 생성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&gt;&gt;&gt; </a:t>
            </a:r>
            <a:r>
              <a:rPr lang="en-US" sz="2400" b="0" strike="noStrike" spc="-1" dirty="0" err="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arr</a:t>
            </a:r>
            <a:r>
              <a:rPr lang="en-US" sz="2400" b="0" strike="noStrike" spc="-1" dirty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np.array</a:t>
            </a:r>
            <a:r>
              <a:rPr lang="en-US" sz="2400" b="0" strike="noStrike" spc="-1" dirty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([1, 2, 3, 4, 5])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array([1, 2, 3, 4, 5])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배열 연산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일반 연산자 이용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&gt;&gt;&gt; </a:t>
            </a:r>
            <a:r>
              <a:rPr lang="en-US" sz="2400" b="0" strike="noStrike" spc="-1" dirty="0" err="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arr</a:t>
            </a:r>
            <a:r>
              <a:rPr lang="en-US" sz="2400" b="0" strike="noStrike" spc="-1" dirty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 + 1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array([2, 3, 4, 5, 6])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행렬곱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* (</a:t>
            </a:r>
            <a:r>
              <a:rPr lang="ko-KR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성분곱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)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대신 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dot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함수 사용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&gt;&gt;&gt; </a:t>
            </a:r>
            <a:r>
              <a:rPr lang="en-US" sz="2400" b="0" strike="noStrike" spc="-1" dirty="0" err="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arr1.dot</a:t>
            </a:r>
            <a:r>
              <a:rPr lang="en-US" sz="2400" b="0" strike="noStrike" spc="-1" dirty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arr2</a:t>
            </a:r>
            <a:r>
              <a:rPr lang="en-US" sz="2400" b="0" strike="noStrike" spc="-1" dirty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넘파이의 연산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/>
          </p:nvPr>
        </p:nvSpPr>
        <p:spPr>
          <a:xfrm>
            <a:off x="1116000" y="1476000"/>
            <a:ext cx="8100000" cy="48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6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넘파이는</a:t>
            </a:r>
            <a:r>
              <a:rPr lang="ko-KR" sz="26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리스트와 같은 인덱싱</a:t>
            </a:r>
            <a:r>
              <a:rPr lang="en-US" sz="26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6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슬라이싱이</a:t>
            </a:r>
            <a:r>
              <a:rPr lang="ko-KR" sz="26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가능하다</a:t>
            </a:r>
            <a:endParaRPr lang="en-US" sz="26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6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임의의 </a:t>
            </a:r>
            <a:r>
              <a:rPr lang="en-US" sz="26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ndarray</a:t>
            </a:r>
            <a:r>
              <a:rPr lang="ko-KR" sz="26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를 생성해 실습하기</a:t>
            </a:r>
            <a:endParaRPr lang="en-US" sz="26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600" b="0" strike="noStrike" spc="-1" dirty="0" smtClean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&gt;&gt;&gt; </a:t>
            </a:r>
            <a:r>
              <a:rPr lang="en-US" sz="2600" b="0" strike="noStrike" spc="-1" dirty="0" err="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arr</a:t>
            </a:r>
            <a:r>
              <a:rPr lang="en-US" sz="2600" b="0" strike="noStrike" spc="-1" dirty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 = array([1, 2, 3, 6, 5, 4])</a:t>
            </a:r>
            <a:endParaRPr lang="en-US" sz="26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600" b="0" strike="noStrike" spc="-1" dirty="0" smtClean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&gt;&gt;&gt; </a:t>
            </a:r>
            <a:r>
              <a:rPr lang="en-US" sz="2600" b="0" strike="noStrike" spc="-1" dirty="0" err="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arr</a:t>
            </a:r>
            <a:r>
              <a:rPr lang="en-US" sz="2600" b="0" strike="noStrike" spc="-1" dirty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[-2]</a:t>
            </a:r>
            <a:endParaRPr lang="en-US" sz="26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array([5])</a:t>
            </a:r>
            <a:endParaRPr lang="en-US" sz="26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600" b="0" strike="noStrike" spc="-1" dirty="0" smtClean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&gt;&gt;&gt; </a:t>
            </a:r>
            <a:r>
              <a:rPr lang="en-US" sz="2600" b="0" strike="noStrike" spc="-1" dirty="0" err="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arr</a:t>
            </a:r>
            <a:r>
              <a:rPr lang="en-US" sz="2600" b="0" strike="noStrike" spc="-1" dirty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[3:]</a:t>
            </a:r>
            <a:endParaRPr lang="en-US" sz="26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array([6, 5, 4])</a:t>
            </a:r>
            <a:endParaRPr lang="en-US" sz="26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넘파이의 인덱싱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/>
          </p:nvPr>
        </p:nvSpPr>
        <p:spPr>
          <a:xfrm>
            <a:off x="1116000" y="1476000"/>
            <a:ext cx="8100000" cy="48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넘파이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파일은 이진 파일로 저장된다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파일 저장을 위한 함수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np.save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(‘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filename.npy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’,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arr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) #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일반 파일</a:t>
            </a:r>
            <a:endParaRPr lang="en-US" sz="2400" b="0" strike="noStrike" spc="-1" dirty="0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np.savez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(‘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filename.npz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’,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arr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) # </a:t>
            </a:r>
            <a:r>
              <a:rPr lang="ko-KR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비압축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파일</a:t>
            </a:r>
            <a:endParaRPr lang="en-US" sz="2400" b="0" strike="noStrike" spc="-1" dirty="0">
              <a:solidFill>
                <a:srgbClr val="000000"/>
              </a:solidFill>
              <a:latin typeface="나눔고딕"/>
            </a:endParaRPr>
          </a:p>
          <a:p>
            <a:pPr marL="864000" lvl="1" indent="0">
              <a:lnSpc>
                <a:spcPct val="90000"/>
              </a:lnSpc>
              <a:spcBef>
                <a:spcPts val="1134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나눔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파일 불러오기를 위한 함수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arr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np.load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(‘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filename.npy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’)</a:t>
            </a:r>
            <a:endParaRPr lang="en-US" sz="2400" b="0" strike="noStrike" spc="-1" dirty="0">
              <a:solidFill>
                <a:srgbClr val="000000"/>
              </a:solidFill>
              <a:latin typeface="나눔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판다스의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csv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등의 테이블 파일 저장에 비해 경제적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넘파이 파일 읽기와 쓰기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/>
          </p:nvPr>
        </p:nvSpPr>
        <p:spPr>
          <a:xfrm>
            <a:off x="1152000" y="1620000"/>
            <a:ext cx="4678560" cy="48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파이썬의 표 형식 데이터 패키지</a:t>
            </a:r>
            <a:endParaRPr lang="en-US" sz="21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DataFrame, Series 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객체 지원</a:t>
            </a:r>
            <a:endParaRPr lang="en-US" sz="21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column – row </a:t>
            </a: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구조의 표 지원</a:t>
            </a:r>
            <a:endParaRPr lang="en-US" sz="21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엑셀 파일 호환</a:t>
            </a:r>
            <a:endParaRPr lang="en-US" sz="21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1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브로드캐스팅 지원</a:t>
            </a:r>
            <a:endParaRPr lang="en-US" sz="21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판다스 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(Pandas)</a:t>
            </a:r>
            <a:endParaRPr lang="en-US" sz="2800" b="0" strike="noStrike" spc="-1" dirty="0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202" name="그림 201"/>
          <p:cNvPicPr/>
          <p:nvPr/>
        </p:nvPicPr>
        <p:blipFill>
          <a:blip r:embed="rId2"/>
          <a:stretch/>
        </p:blipFill>
        <p:spPr>
          <a:xfrm>
            <a:off x="5940000" y="1620000"/>
            <a:ext cx="3420000" cy="141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/>
          </p:nvPr>
        </p:nvSpPr>
        <p:spPr>
          <a:xfrm>
            <a:off x="1116000" y="1476000"/>
            <a:ext cx="8100000" cy="48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데이터프레임 생성 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방향 주의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&gt; df = pd.DataFrame([1, 2, 3, 4, 5])</a:t>
            </a: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&gt; df = pd.DataFrame([[1, 2, 3, 4, 5]])</a:t>
            </a: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행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열 방향 연산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일반 연산자 이용</a:t>
            </a: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&gt; df[0] + 1</a:t>
            </a: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&gt; df.loc[0] + 1</a:t>
            </a: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판다스의 연산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205" name="그림 204"/>
          <p:cNvPicPr/>
          <p:nvPr/>
        </p:nvPicPr>
        <p:blipFill>
          <a:blip r:embed="rId2"/>
          <a:stretch/>
        </p:blipFill>
        <p:spPr>
          <a:xfrm>
            <a:off x="7560000" y="774000"/>
            <a:ext cx="900000" cy="3546000"/>
          </a:xfrm>
          <a:prstGeom prst="rect">
            <a:avLst/>
          </a:prstGeom>
          <a:ln w="0">
            <a:noFill/>
          </a:ln>
        </p:spPr>
      </p:pic>
      <p:sp>
        <p:nvSpPr>
          <p:cNvPr id="206" name="오른쪽 화살표 205"/>
          <p:cNvSpPr/>
          <p:nvPr/>
        </p:nvSpPr>
        <p:spPr>
          <a:xfrm>
            <a:off x="6660000" y="1908000"/>
            <a:ext cx="7200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0">
            <a:solidFill>
              <a:srgbClr val="0F769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207" name="그림 206"/>
          <p:cNvPicPr/>
          <p:nvPr/>
        </p:nvPicPr>
        <p:blipFill>
          <a:blip r:embed="rId3"/>
          <a:stretch/>
        </p:blipFill>
        <p:spPr>
          <a:xfrm>
            <a:off x="2760480" y="3024000"/>
            <a:ext cx="2459520" cy="1099440"/>
          </a:xfrm>
          <a:prstGeom prst="rect">
            <a:avLst/>
          </a:prstGeom>
          <a:ln w="0">
            <a:noFill/>
          </a:ln>
        </p:spPr>
      </p:pic>
      <p:sp>
        <p:nvSpPr>
          <p:cNvPr id="208" name="자유형 207"/>
          <p:cNvSpPr/>
          <p:nvPr/>
        </p:nvSpPr>
        <p:spPr>
          <a:xfrm>
            <a:off x="2052000" y="3168000"/>
            <a:ext cx="540000" cy="54000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0F769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209" name="그림 208"/>
          <p:cNvPicPr/>
          <p:nvPr/>
        </p:nvPicPr>
        <p:blipFill>
          <a:blip r:embed="rId4"/>
          <a:stretch/>
        </p:blipFill>
        <p:spPr>
          <a:xfrm>
            <a:off x="6718320" y="4445280"/>
            <a:ext cx="2821680" cy="1926720"/>
          </a:xfrm>
          <a:prstGeom prst="rect">
            <a:avLst/>
          </a:prstGeom>
          <a:ln w="0">
            <a:noFill/>
          </a:ln>
        </p:spPr>
      </p:pic>
      <p:sp>
        <p:nvSpPr>
          <p:cNvPr id="210" name="오른쪽 화살표 209"/>
          <p:cNvSpPr/>
          <p:nvPr/>
        </p:nvSpPr>
        <p:spPr>
          <a:xfrm>
            <a:off x="4356000" y="5400000"/>
            <a:ext cx="1620000" cy="3600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0">
            <a:solidFill>
              <a:srgbClr val="0F769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1044000" y="1476000"/>
            <a:ext cx="8856000" cy="48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판다스의 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column</a:t>
            </a: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은 리스트와 같은 인덱싱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슬라이싱이 가능하다</a:t>
            </a: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기타 인덱싱은 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loc, iloc </a:t>
            </a: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함수를 이용한다</a:t>
            </a: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판다스에서 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차원 배열은 기본적으로 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Series </a:t>
            </a: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객체로 반환</a:t>
            </a: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&gt; df[x]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	→ </a:t>
            </a: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이름이 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x</a:t>
            </a: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인 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column</a:t>
            </a:r>
            <a:r>
              <a:rPr lang="ko-KR" sz="24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을 선택</a:t>
            </a: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&gt; df.loc[x, y]</a:t>
            </a:r>
            <a:r>
              <a:rPr lang="en-US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	→ x row</a:t>
            </a:r>
            <a:r>
              <a:rPr lang="ko-KR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와 </a:t>
            </a:r>
            <a:r>
              <a:rPr lang="en-US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y column</a:t>
            </a:r>
            <a:r>
              <a:rPr lang="ko-KR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의 교차점을 선택</a:t>
            </a: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&gt; df.iloc[x, y]</a:t>
            </a:r>
            <a:r>
              <a:rPr lang="en-US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	→ x</a:t>
            </a:r>
            <a:r>
              <a:rPr lang="ko-KR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번째 </a:t>
            </a:r>
            <a:r>
              <a:rPr lang="en-US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row</a:t>
            </a:r>
            <a:r>
              <a:rPr lang="ko-KR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와 </a:t>
            </a:r>
            <a:r>
              <a:rPr lang="en-US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y</a:t>
            </a:r>
            <a:r>
              <a:rPr lang="ko-KR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번째 </a:t>
            </a:r>
            <a:r>
              <a:rPr lang="en-US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column</a:t>
            </a:r>
            <a:r>
              <a:rPr lang="ko-KR" sz="2400" b="0" strike="noStrike" spc="-1">
                <a:solidFill>
                  <a:srgbClr val="404040"/>
                </a:solidFill>
                <a:highlight>
                  <a:srgbClr val="DDDDDD"/>
                </a:highlight>
                <a:latin typeface="맑은 고딕"/>
                <a:ea typeface="맑은 고딕"/>
              </a:rPr>
              <a:t>의 교차점을 선택</a:t>
            </a:r>
            <a:endParaRPr lang="en-US" sz="24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판다스의 인덱싱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/>
          </p:nvPr>
        </p:nvSpPr>
        <p:spPr>
          <a:xfrm>
            <a:off x="1116000" y="1476000"/>
            <a:ext cx="8100000" cy="48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판다스 파일은 표 형식의 파일로 저장된다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파일 저장을 위한 함수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df.to_csv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(‘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filename.csv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’)	# csv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파일</a:t>
            </a:r>
            <a:endParaRPr lang="en-US" sz="2400" b="0" strike="noStrike" spc="-1" dirty="0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df.to_excel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(‘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filename.xlsx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’)	#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엑셀 파일</a:t>
            </a:r>
            <a:endParaRPr lang="en-US" sz="2400" b="0" strike="noStrike" spc="-1" dirty="0">
              <a:solidFill>
                <a:srgbClr val="000000"/>
              </a:solidFill>
              <a:latin typeface="나눔고딕"/>
            </a:endParaRPr>
          </a:p>
          <a:p>
            <a:pPr marL="864000" lvl="1" indent="0">
              <a:lnSpc>
                <a:spcPct val="90000"/>
              </a:lnSpc>
              <a:spcBef>
                <a:spcPts val="1134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나눔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파일 불러오기를 위한 함수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df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pd_read_csv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(‘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filename.csv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’)	# csv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파일</a:t>
            </a:r>
            <a:endParaRPr lang="en-US" sz="2400" b="0" strike="noStrike" spc="-1" dirty="0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df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pd_read_excel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(‘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filename.xlsx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’) #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엑셀 파일</a:t>
            </a:r>
            <a:endParaRPr lang="en-US" sz="2400" b="0" strike="noStrike" spc="-1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판다스 파일 읽기와 쓰기</a:t>
            </a:r>
            <a:endParaRPr lang="en-US" sz="2800" b="0" strike="noStrike" spc="-1" dirty="0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4382</TotalTime>
  <Words>366</Words>
  <Application>Microsoft Office PowerPoint</Application>
  <PresentationFormat>와이드스크린</PresentationFormat>
  <Paragraphs>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나눔고딕</vt:lpstr>
      <vt:lpstr>맑은 고딕</vt:lpstr>
      <vt:lpstr>바탕</vt:lpstr>
      <vt:lpstr>Arial</vt:lpstr>
      <vt:lpstr>DejaVu Sans</vt:lpstr>
      <vt:lpstr>Symbol</vt:lpstr>
      <vt:lpstr>Trebuchet MS</vt:lpstr>
      <vt:lpstr>Wingdings</vt:lpstr>
      <vt:lpstr>패싯</vt:lpstr>
      <vt:lpstr>Office Theme</vt:lpstr>
      <vt:lpstr>Office Theme</vt:lpstr>
      <vt:lpstr>파이썬 프로그래밍 입문 강의 5</vt:lpstr>
      <vt:lpstr>넘파이 (Numpy)</vt:lpstr>
      <vt:lpstr>넘파이의 연산</vt:lpstr>
      <vt:lpstr>넘파이의 인덱싱</vt:lpstr>
      <vt:lpstr>넘파이 파일 읽기와 쓰기</vt:lpstr>
      <vt:lpstr>판다스 (Pandas)</vt:lpstr>
      <vt:lpstr>판다스의 연산</vt:lpstr>
      <vt:lpstr>판다스의 인덱싱</vt:lpstr>
      <vt:lpstr>판다스 파일 읽기와 쓰기</vt:lpstr>
      <vt:lpstr>과제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397</cp:revision>
  <dcterms:created xsi:type="dcterms:W3CDTF">2021-09-30T03:55:32Z</dcterms:created>
  <dcterms:modified xsi:type="dcterms:W3CDTF">2023-08-14T07:00:46Z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