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  <p:sldMasterId id="2147483726" r:id="rId4"/>
  </p:sldMasterIdLst>
  <p:sldIdLst>
    <p:sldId id="256" r:id="rId5"/>
    <p:sldId id="257" r:id="rId6"/>
    <p:sldId id="258" r:id="rId7"/>
    <p:sldId id="264" r:id="rId8"/>
    <p:sldId id="265" r:id="rId9"/>
    <p:sldId id="259" r:id="rId10"/>
    <p:sldId id="266" r:id="rId11"/>
    <p:sldId id="267" r:id="rId12"/>
    <p:sldId id="270" r:id="rId1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7BB9D9-ABAB-4345-B9AB-89789718BDDE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5E1746-D373-4E38-8BB3-6347E604442E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A8A1E5-5725-4208-92A2-A0E413F7436B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CCC6C4-BE5F-4203-9562-ECE9F0693470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A6EFACC-9EED-4089-ACDB-CFC6A8075DBC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4635D65-D8A5-406F-8E44-348C939F07C6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D88912E-4BDE-4481-A582-EE776AFE9D61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1F4A5CD-4E9B-48D1-9326-49C9A0CCA51A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664B05E-AB09-44B2-BFAC-D01A75E94DB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B288BEE-F088-4711-80DA-08B8CAA77178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8DE60DF-A0EC-4F8C-9864-DC198EB1BAA1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FC186B-7704-4E97-8EF6-808F9D966D5F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F12B1EB-0F7B-47C1-9856-844DBACEC15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DEBED94-B85B-4CC6-800D-F579CBEB2AD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96EB3CF-F48D-4D7A-AD6B-600E2F136611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DEDD1A5-45B2-485C-88BD-BC0C37842D0E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E502ACA-0A46-4FC7-B4F7-49064FBD109C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E57AC68-DC16-4AAF-B38B-1F52BC751C1C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68054AA-45AF-4E0B-8F97-1292D95A4F8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C9049B8-564F-435C-9D58-B584C98EBCDA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7ACFC6A-5D7C-4FF1-9AB0-D2A1982DAB13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C6B5BA71-35E1-4C26-A851-1AE360FEDFC1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9DCF6B-5F26-481C-8697-EC7A42DD4B2B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F18483E-3AF6-4BAD-BADD-95D809F0EECF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BF0C36C-E886-4260-B0A8-A6F6EB9D7C4B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8B7FD5-F8B7-46AF-A317-2DB41263F2E7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DA90675-4820-4497-B660-3A9D60078570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7F41895-3232-4CFC-9711-812FDF4C5CD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5470B64-014C-431A-90E0-8DF1EA9B689F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FCD1B158-416D-4E60-B19B-37B663BC3DF0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09AE70F-14D4-4185-8E10-BD9A5C703482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8CA5565-3716-487C-A8E2-6959CD918E99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B270DE6-B04C-459B-9C63-3FEBD79E12EF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0B926F-0328-4E2B-8C95-8E14309E507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ADF2DD0-36F2-4182-8523-C7F8901D1F46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56A894B-FEC4-47D7-9DCE-27D191C30F97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CA40A90-A7E6-4E06-94F0-1837BD5D82E9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9DC7A98-C737-4E13-918E-3E481D5D33C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587BAEB3-ECA7-41DB-B75A-369177212F1B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5F72E824-BA13-4DB3-A2C6-3A2046F60F5C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36D74ED-F375-4673-9E1F-156659687136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074DC46-2EAE-4A59-80A3-724E9E05D3DC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FB97C8C-DD54-4D20-AFCB-367A93F577EE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8D3358-9431-4141-9D5D-1D6E3F521CEF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89D7AA-4DF1-46FD-B718-D83AA8FAB9DD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F3B9F1-2E75-42E8-A53B-259EA469D3D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31FE8E-2586-4CFF-B67A-7B36194E249D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F3FEF-F418-443C-86BC-F9650708FA0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960" cy="28411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0040" cy="5694480"/>
            </a:xfrm>
            <a:custGeom>
              <a:avLst/>
              <a:gdLst>
                <a:gd name="textAreaLeft" fmla="*/ 0 w 860040"/>
                <a:gd name="textAreaRight" fmla="*/ 863640 w 860040"/>
                <a:gd name="textAreaTop" fmla="*/ 0 h 5694480"/>
                <a:gd name="textAreaBottom" fmla="*/ 5698080 h 569448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8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96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C458C59-CE3F-4B8C-A67D-849870460845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82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43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cxnSp>
          <p:nvCxnSpPr>
            <p:cNvPr id="253" name="Straight Connector 19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54" name="Straight Connector 20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55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6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7" name="Isosceles Triangle 23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8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9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0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1" name="Isosceles Triangle 27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2" name="Isosceles Triangle 18"/>
            <p:cNvSpPr/>
            <p:nvPr/>
          </p:nvSpPr>
          <p:spPr>
            <a:xfrm>
              <a:off x="0" y="4013280"/>
              <a:ext cx="444960" cy="28411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263" name="Group 15"/>
          <p:cNvGrpSpPr/>
          <p:nvPr/>
        </p:nvGrpSpPr>
        <p:grpSpPr>
          <a:xfrm>
            <a:off x="0" y="-8640"/>
            <a:ext cx="12191760" cy="6869880"/>
            <a:chOff x="0" y="-8640"/>
            <a:chExt cx="12191760" cy="6869880"/>
          </a:xfrm>
        </p:grpSpPr>
        <p:sp>
          <p:nvSpPr>
            <p:cNvPr id="264" name="Freeform 14"/>
            <p:cNvSpPr/>
            <p:nvPr/>
          </p:nvSpPr>
          <p:spPr>
            <a:xfrm>
              <a:off x="0" y="-7920"/>
              <a:ext cx="860040" cy="5694480"/>
            </a:xfrm>
            <a:custGeom>
              <a:avLst/>
              <a:gdLst>
                <a:gd name="textAreaLeft" fmla="*/ 0 w 860040"/>
                <a:gd name="textAreaRight" fmla="*/ 863640 w 860040"/>
                <a:gd name="textAreaTop" fmla="*/ 0 h 5694480"/>
                <a:gd name="textAreaBottom" fmla="*/ 5698080 h 569448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265" name="Straight Connector 18"/>
            <p:cNvCxnSpPr/>
            <p:nvPr/>
          </p:nvCxnSpPr>
          <p:spPr>
            <a:xfrm>
              <a:off x="9370800" y="0"/>
              <a:ext cx="1222920" cy="6861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66" name="Straight Connector 19"/>
            <p:cNvCxnSpPr/>
            <p:nvPr/>
          </p:nvCxnSpPr>
          <p:spPr>
            <a:xfrm flipH="1">
              <a:off x="7425000" y="3681360"/>
              <a:ext cx="4767120" cy="31802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67" name="Rectangle 23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>
                <a:gd name="textAreaLeft" fmla="*/ 0 w 3003840"/>
                <a:gd name="textAreaRight" fmla="*/ 3007440 w 3003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8" name="Rectangle 2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>
                <a:gd name="textAreaLeft" fmla="*/ 0 w 2584800"/>
                <a:gd name="textAreaRight" fmla="*/ 2588400 w 258480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9" name="Isosceles Triangle 22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0" name="Rectangle 2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>
                <a:gd name="textAreaLeft" fmla="*/ 0 w 2850840"/>
                <a:gd name="textAreaRight" fmla="*/ 2854440 w 28508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1" name="Rectangle 2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>
                <a:gd name="textAreaLeft" fmla="*/ 0 w 1286640"/>
                <a:gd name="textAreaRight" fmla="*/ 1290240 w 128664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2" name="Rectangle 2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>
                <a:gd name="textAreaLeft" fmla="*/ 0 w 1246320"/>
                <a:gd name="textAreaRight" fmla="*/ 1249920 w 1246320"/>
                <a:gd name="textAreaTop" fmla="*/ 0 h 6863040"/>
                <a:gd name="textAreaBottom" fmla="*/ 6866640 h 686304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3" name="Isosceles Triangle 26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74" name="PlaceHolder 1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38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796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977B520-EA9E-4787-B3BB-365582164493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0828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7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316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17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18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19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0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1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2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3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4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5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326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327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328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29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30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1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2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3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4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5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6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337" name="PlaceHolder 1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FDF3767-B6D0-4A28-80C1-8DC8AF74243E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34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379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80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81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2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3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4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5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6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7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8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389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390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391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92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93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4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5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6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7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8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9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400" name="PlaceHolder 1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D617EF0-089F-44B9-8C29-1BFC3292C3D8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40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 프로그래밍 입문 강의 </a:t>
            </a:r>
            <a:r>
              <a:rPr lang="en-US" altLang="ko-KR" sz="3600" b="1" strike="noStrike" spc="-1" smtClean="0">
                <a:solidFill>
                  <a:schemeClr val="accent1"/>
                </a:solidFill>
                <a:latin typeface="맑은 고딕"/>
                <a:ea typeface="맑은 고딕"/>
              </a:rPr>
              <a:t>6</a:t>
            </a:r>
            <a:endParaRPr lang="en-US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일정한 동작을 수행하는 코드의 집합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내장 함수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프로그래밍 언어가 미리 정의한 함수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사용자 정의 함수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사용자가 임의로 등록해 사용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함수의 장점</a:t>
            </a:r>
            <a:r>
              <a:rPr lang="en-US" sz="22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어떤 기능을 손쉽게 여러 번 사용 가능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패키지 제작 가능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프로그램 유지보수의 편의성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함수로 대체할 수 있는 몇 가지 문법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함수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(function)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200" b="1" strike="noStrike" spc="-1" dirty="0" err="1">
                <a:solidFill>
                  <a:srgbClr val="00A933"/>
                </a:solidFill>
                <a:latin typeface="맑은 고딕"/>
                <a:ea typeface="맑은 고딕"/>
              </a:rPr>
              <a:t>def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함수이름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2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입력값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):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   </a:t>
            </a:r>
            <a:r>
              <a:rPr lang="ko-KR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함수에서 실행될 코드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   </a:t>
            </a:r>
            <a:r>
              <a:rPr lang="en-US" sz="2200" b="0" strike="noStrike" spc="-1" dirty="0">
                <a:solidFill>
                  <a:srgbClr val="00A933"/>
                </a:solidFill>
                <a:latin typeface="맑은 고딕"/>
                <a:ea typeface="맑은 고딕"/>
              </a:rPr>
              <a:t>return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리턴값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200" b="0" strike="noStrike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200" spc="-1" dirty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첫번째 </a:t>
            </a:r>
            <a:r>
              <a:rPr lang="ko-KR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줄만 갖추면 내부에 어떤 코드를 입력해도 무관함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2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입력값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2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리턴값</a:t>
            </a:r>
            <a:r>
              <a:rPr lang="ko-KR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중 하나 이상이 없어도 무관함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아무 내용이 없는 함수도 가능 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(=Dummy </a:t>
            </a:r>
            <a:r>
              <a:rPr lang="ko-KR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함수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함수의 구조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29" y="1518413"/>
            <a:ext cx="8410719" cy="2343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200" b="1" strike="noStrike" spc="-1" dirty="0" err="1">
                <a:solidFill>
                  <a:srgbClr val="00A933"/>
                </a:solidFill>
                <a:latin typeface="맑은 고딕"/>
                <a:ea typeface="맑은 고딕"/>
              </a:rPr>
              <a:t>def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함수이름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2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입력값</a:t>
            </a:r>
            <a:r>
              <a:rPr lang="en-US" sz="22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):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200" b="0" strike="noStrike" spc="-1" dirty="0" smtClean="0">
                <a:solidFill>
                  <a:srgbClr val="00A933"/>
                </a:solidFill>
                <a:latin typeface="맑은 고딕"/>
                <a:ea typeface="맑은 고딕"/>
              </a:rPr>
              <a:t>    return</a:t>
            </a:r>
            <a:r>
              <a:rPr 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리턴값</a:t>
            </a:r>
            <a:endParaRPr lang="en-US" altLang="ko-KR" sz="2200" b="0" strike="noStrike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200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  </a:t>
            </a:r>
            <a:r>
              <a:rPr lang="en-US" altLang="ko-KR" sz="2200" spc="-1" dirty="0" smtClean="0">
                <a:solidFill>
                  <a:schemeClr val="accent3">
                    <a:lumMod val="75000"/>
                  </a:schemeClr>
                </a:solidFill>
                <a:latin typeface="맑은 고딕"/>
                <a:ea typeface="맑은 고딕"/>
              </a:rPr>
              <a:t>return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리턴값</a:t>
            </a:r>
            <a:r>
              <a:rPr lang="en-US" altLang="ko-KR" sz="22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571500" indent="-342900">
              <a:spcBef>
                <a:spcPts val="1417"/>
              </a:spcBef>
              <a:tabLst>
                <a:tab pos="0" algn="l"/>
              </a:tabLst>
            </a:pPr>
            <a:r>
              <a:rPr lang="en-US" altLang="ko-KR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return</a:t>
            </a:r>
            <a:r>
              <a:rPr lang="ko-KR" altLang="en-US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이 두 개 있을 때</a:t>
            </a:r>
            <a:r>
              <a:rPr lang="en-US" altLang="ko-KR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어떤 </a:t>
            </a:r>
            <a:r>
              <a:rPr lang="ko-KR" altLang="en-US" sz="220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리턴값이</a:t>
            </a:r>
            <a:r>
              <a:rPr lang="ko-KR" altLang="en-US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반환될까</a:t>
            </a:r>
            <a:r>
              <a:rPr lang="en-US" altLang="ko-KR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함수의 구조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03" y="1397591"/>
            <a:ext cx="8363110" cy="23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200" b="1" strike="noStrike" spc="-1" dirty="0" err="1" smtClean="0">
                <a:solidFill>
                  <a:srgbClr val="00A933"/>
                </a:solidFill>
                <a:latin typeface="맑은 고딕"/>
                <a:ea typeface="맑은 고딕"/>
              </a:rPr>
              <a:t>def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b="0" strike="noStrike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func1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():</a:t>
            </a:r>
            <a:endParaRPr lang="en-US" altLang="ko-KR" sz="220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200" b="0" strike="noStrike" spc="-1" dirty="0" smtClean="0">
                <a:solidFill>
                  <a:srgbClr val="00A933"/>
                </a:solidFill>
                <a:latin typeface="맑은 고딕"/>
                <a:ea typeface="맑은 고딕"/>
              </a:rPr>
              <a:t>    return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'</a:t>
            </a:r>
            <a:r>
              <a:rPr lang="ko-KR" alt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안녕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‘</a:t>
            </a:r>
          </a:p>
          <a:p>
            <a:pPr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200" b="1" strike="noStrike" spc="-1" dirty="0" smtClean="0">
              <a:solidFill>
                <a:srgbClr val="00A933"/>
              </a:solidFill>
              <a:latin typeface="맑은 고딕"/>
              <a:ea typeface="맑은 고딕"/>
            </a:endParaRPr>
          </a:p>
          <a:p>
            <a:pPr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200" b="1" strike="noStrike" spc="-1" dirty="0" err="1" smtClean="0">
                <a:solidFill>
                  <a:srgbClr val="00A933"/>
                </a:solidFill>
                <a:latin typeface="맑은 고딕"/>
                <a:ea typeface="맑은 고딕"/>
              </a:rPr>
              <a:t>def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altLang="ko-KR" sz="2200" b="0" strike="noStrike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func2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():</a:t>
            </a:r>
            <a:endParaRPr lang="en-US" altLang="ko-KR" sz="220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200" b="0" strike="noStrike" spc="-1" dirty="0" smtClean="0">
                <a:solidFill>
                  <a:srgbClr val="00A933"/>
                </a:solidFill>
                <a:latin typeface="맑은 고딕"/>
                <a:ea typeface="맑은 고딕"/>
              </a:rPr>
              <a:t>    print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('</a:t>
            </a:r>
            <a:r>
              <a:rPr lang="ko-KR" altLang="en-US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안녕</a:t>
            </a:r>
            <a:r>
              <a:rPr lang="en-US" altLang="ko-KR" sz="22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‘)</a:t>
            </a: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571500" indent="-342900">
              <a:spcBef>
                <a:spcPts val="1417"/>
              </a:spcBef>
              <a:tabLst>
                <a:tab pos="0" algn="l"/>
              </a:tabLst>
            </a:pPr>
            <a:r>
              <a:rPr lang="en-US" altLang="ko-KR" sz="220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func1</a:t>
            </a:r>
            <a:r>
              <a:rPr lang="ko-KR" altLang="en-US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2200" b="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func2</a:t>
            </a:r>
            <a:r>
              <a:rPr lang="ko-KR" altLang="en-US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의 차이는</a:t>
            </a:r>
            <a:r>
              <a:rPr lang="en-US" altLang="ko-KR" sz="2200" b="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20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US" altLang="ko-KR" sz="2800" b="1" strike="noStrike" spc="-1" smtClean="0">
                <a:solidFill>
                  <a:srgbClr val="729FCF"/>
                </a:solidFill>
                <a:latin typeface="맑은 고딕"/>
                <a:ea typeface="맑은 고딕"/>
              </a:rPr>
              <a:t>return</a:t>
            </a:r>
            <a:r>
              <a:rPr lang="ko-KR" altLang="en-US" sz="2800" b="1" strike="noStrike" spc="-1" smtClean="0">
                <a:solidFill>
                  <a:srgbClr val="729FCF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2800" b="1" strike="noStrike" spc="-1" smtClean="0">
                <a:solidFill>
                  <a:srgbClr val="729FCF"/>
                </a:solidFill>
                <a:latin typeface="맑은 고딕"/>
                <a:ea typeface="맑은 고딕"/>
              </a:rPr>
              <a:t>print</a:t>
            </a:r>
            <a:r>
              <a:rPr lang="ko-KR" altLang="en-US" sz="2800" b="1" strike="noStrike" spc="-1" smtClean="0">
                <a:solidFill>
                  <a:srgbClr val="729FCF"/>
                </a:solidFill>
                <a:latin typeface="맑은 고딕"/>
                <a:ea typeface="맑은 고딕"/>
              </a:rPr>
              <a:t>의 차이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14" y="1413229"/>
            <a:ext cx="8480890" cy="3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연산을 하는 함수 만들기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조건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함수 이름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func1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입력받는 값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임의의 숫자 둘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(x, y)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반환값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: x / y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의 나머지와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x - y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를 비교해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전자가 크면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Type I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둘이 같거나 후자가 크면 </a:t>
            </a:r>
            <a:r>
              <a:rPr lang="en-US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Type II</a:t>
            </a:r>
            <a:r>
              <a:rPr lang="ko-KR" sz="220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라고 반환</a:t>
            </a:r>
            <a:endParaRPr lang="en-US" sz="2200" b="0" strike="noStrike" spc="-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함수 실습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58900" indent="-34290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컴프리헨션</a:t>
            </a:r>
            <a:endParaRPr lang="en-US" altLang="ko-KR" sz="2400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0">
              <a:spcBef>
                <a:spcPts val="1417"/>
              </a:spcBef>
              <a:buClr>
                <a:srgbClr val="404040"/>
              </a:buClr>
              <a:buNone/>
              <a:tabLst>
                <a:tab pos="0" algn="l"/>
              </a:tabLst>
            </a:pP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fn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for 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 range(10)]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417"/>
              </a:spcBef>
              <a:tabLst>
                <a:tab pos="0" algn="l"/>
              </a:tabLst>
            </a:pP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900" indent="-34290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apply </a:t>
            </a: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0">
              <a:spcBef>
                <a:spcPts val="1417"/>
              </a:spcBef>
              <a:buClr>
                <a:srgbClr val="404040"/>
              </a:buClr>
              <a:buNone/>
              <a:tabLst>
                <a:tab pos="0" algn="l"/>
              </a:tabLst>
            </a:pP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col1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’].apply(lambda x: 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fn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(x))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417"/>
              </a:spcBef>
              <a:tabLst>
                <a:tab pos="0" algn="l"/>
              </a:tabLst>
            </a:pP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900" indent="-34290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반복문에</a:t>
            </a: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0">
              <a:spcBef>
                <a:spcPts val="1417"/>
              </a:spcBef>
              <a:buClr>
                <a:srgbClr val="404040"/>
              </a:buClr>
              <a:buNone/>
              <a:tabLst>
                <a:tab pos="0" algn="l"/>
              </a:tabLst>
            </a:pP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 range(10):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0">
              <a:spcBef>
                <a:spcPts val="1417"/>
              </a:spcBef>
              <a:buClr>
                <a:srgbClr val="404040"/>
              </a:buClr>
              <a:buNone/>
              <a:tabLst>
                <a:tab pos="0" algn="l"/>
              </a:tabLst>
            </a:pP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fn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</p:txBody>
      </p:sp>
      <p:sp>
        <p:nvSpPr>
          <p:cNvPr id="446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ko-KR" altLang="en-US" sz="2800" b="1" strike="noStrike" spc="-1" smtClean="0">
                <a:solidFill>
                  <a:srgbClr val="729FCF"/>
                </a:solidFill>
                <a:latin typeface="맑은 고딕"/>
                <a:ea typeface="맑은 고딕"/>
              </a:rPr>
              <a:t>함수를 이용해 코드를 편하게 짜는 법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3" y="1338317"/>
            <a:ext cx="8364639" cy="47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idx="4294967295"/>
          </p:nvPr>
        </p:nvSpPr>
        <p:spPr>
          <a:xfrm>
            <a:off x="2771650" y="1960880"/>
            <a:ext cx="3096489" cy="153732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01750" indent="-28575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ko-KR" sz="2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패키지 내 </a:t>
            </a: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2400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0">
              <a:spcBef>
                <a:spcPts val="1417"/>
              </a:spcBef>
              <a:buClr>
                <a:srgbClr val="404040"/>
              </a:buClr>
              <a:buNone/>
              <a:tabLst>
                <a:tab pos="0" algn="l"/>
              </a:tabLst>
            </a:pP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time.sleep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en-US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417"/>
              </a:spcBef>
              <a:tabLst>
                <a:tab pos="0" algn="l"/>
              </a:tabLst>
            </a:pP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01750" indent="-28575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ko-KR" sz="2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자료형에서</a:t>
            </a:r>
            <a:r>
              <a:rPr lang="ko-KR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지원하는 </a:t>
            </a:r>
            <a:r>
              <a:rPr lang="ko-KR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2400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6000" indent="0">
              <a:spcBef>
                <a:spcPts val="1417"/>
              </a:spcBef>
              <a:buClr>
                <a:srgbClr val="404040"/>
              </a:buClr>
              <a:buNone/>
              <a:tabLst>
                <a:tab pos="0" algn="l"/>
              </a:tabLst>
            </a:pP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en-US" altLang="ko-KR" sz="2400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’.replace</a:t>
            </a:r>
            <a:r>
              <a:rPr lang="en-US" altLang="ko-KR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(‘h’, ‘l’)</a:t>
            </a:r>
            <a:endParaRPr lang="en-US" altLang="ko-KR" sz="2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ko-KR" altLang="ko-KR" sz="2800" b="1" spc="-1" smtClean="0">
                <a:solidFill>
                  <a:srgbClr val="729F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</a:t>
            </a:r>
            <a:r>
              <a:rPr lang="ko-KR" altLang="ko-KR" sz="2800" b="1" spc="-1">
                <a:solidFill>
                  <a:srgbClr val="729F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ko-KR" sz="2800" b="1" spc="-1" err="1">
                <a:solidFill>
                  <a:srgbClr val="729F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자료형에서</a:t>
            </a:r>
            <a:r>
              <a:rPr lang="ko-KR" altLang="ko-KR" sz="2800" b="1" spc="-1">
                <a:solidFill>
                  <a:srgbClr val="729F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지원하는 함수 </a:t>
            </a:r>
            <a:r>
              <a:rPr lang="ko-KR" altLang="ko-KR" sz="2800" b="1" spc="-1" smtClean="0">
                <a:solidFill>
                  <a:srgbClr val="729F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sz="2800" b="0" strike="noStrike" spc="-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84" y="1950983"/>
            <a:ext cx="8497009" cy="31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idx="4294967295"/>
          </p:nvPr>
        </p:nvSpPr>
        <p:spPr>
          <a:xfrm>
            <a:off x="1440000" y="164088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01750" indent="-28575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이름과 같은 폴더를 만든다</a:t>
            </a:r>
            <a:endParaRPr lang="en-US" altLang="ko-KR" sz="2400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01750" indent="-28575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</a:t>
            </a:r>
            <a:r>
              <a:rPr lang="en-US" altLang="ko-KR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__.</a:t>
            </a:r>
            <a:r>
              <a:rPr lang="en-US" altLang="ko-KR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만든다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01750" indent="-28575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모듈 이름으로 </a:t>
            </a:r>
            <a:r>
              <a:rPr lang="en-US" altLang="ko-KR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en-US" altLang="ko-KR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만든다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01750" indent="-285750"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내부에 함수 또는 클래스를 작성한다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ko-KR" altLang="ko-KR" sz="2800" b="1" spc="-1" dirty="0" smtClean="0">
                <a:solidFill>
                  <a:srgbClr val="729F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</a:t>
            </a:r>
            <a:r>
              <a:rPr lang="ko-KR" altLang="en-US" sz="2800" b="1" spc="-1" dirty="0" smtClean="0">
                <a:solidFill>
                  <a:srgbClr val="729F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만들어보기</a:t>
            </a:r>
            <a:endParaRPr lang="en-US" sz="28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4222</TotalTime>
  <Words>283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Office Theme</vt:lpstr>
      <vt:lpstr>Office Theme</vt:lpstr>
      <vt:lpstr>Office Theme</vt:lpstr>
      <vt:lpstr>파이썬 프로그래밍 입문 강의 6</vt:lpstr>
      <vt:lpstr>함수 (function)</vt:lpstr>
      <vt:lpstr>함수의 구조</vt:lpstr>
      <vt:lpstr>함수의 구조</vt:lpstr>
      <vt:lpstr>return과 print의 차이</vt:lpstr>
      <vt:lpstr>함수 실습</vt:lpstr>
      <vt:lpstr>함수를 이용해 코드를 편하게 짜는 법</vt:lpstr>
      <vt:lpstr>패키지 또는 자료형에서 지원하는 함수 이용</vt:lpstr>
      <vt:lpstr>패키지 만들어보기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394</cp:revision>
  <dcterms:created xsi:type="dcterms:W3CDTF">2021-09-30T03:55:32Z</dcterms:created>
  <dcterms:modified xsi:type="dcterms:W3CDTF">2023-04-11T06:51:37Z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