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C65E35-4C54-466A-823E-7B66C5154D3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7D9255-D78B-459C-B2A3-E04F88C592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D0D7E1-A668-4854-B49C-D6AF3E1CB6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A38EDA-2F99-4D12-999C-370663C080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746EDA-453E-4C62-BCF4-1319FDD114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55C521-CEDF-40FC-BAC1-97BCFE80976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04246E-B4C1-4789-8F07-5E9C4820705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B0F585-E125-4F40-87BA-15B1D41E30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54EBA3-11C9-4BA7-8E05-99D0EEE2F10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1BD71E-DE91-463E-BC68-98D0694FFA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490909-437F-4CD9-B2AB-61CDE00E68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B21A9F-2F0A-40DD-B547-BB208F4E67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8600" cy="5693040"/>
            </a:xfrm>
            <a:custGeom>
              <a:avLst/>
              <a:gdLst>
                <a:gd name="textAreaLeft" fmla="*/ 0 w 858600"/>
                <a:gd name="textAreaRight" fmla="*/ 863640 w 858600"/>
                <a:gd name="textAreaTop" fmla="*/ 0 h 5693040"/>
                <a:gd name="textAreaBottom" fmla="*/ 5698080 h 56930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24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0D10D88-EC5A-4F39-AB65-4C9DD7A02099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68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hyperlink" Target="https://www.data.go.kr/data/15004205/fileData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040" cy="16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실습과제 </a:t>
            </a:r>
            <a:r>
              <a:rPr lang="en-US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1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040" cy="109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1440000" y="1340640"/>
            <a:ext cx="8063280" cy="504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000" lvl="6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분석 결과</a:t>
            </a:r>
            <a:r>
              <a:rPr lang="en-US" sz="2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객관적 자료 </a:t>
            </a:r>
            <a:r>
              <a:rPr lang="en-US" sz="2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lang="ko-KR" sz="2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주관적 해석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[IMRaD </a:t>
            </a:r>
            <a:r>
              <a:rPr lang="ko-KR" sz="21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형식을 이용한 구성 알아보기</a:t>
            </a:r>
            <a:r>
              <a:rPr lang="en-US" sz="21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lvl="1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제목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(Title):			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주제를 포함한 짧은 제목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lvl="1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초록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(Abstract):		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한 문단 정도의 요약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lvl="1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도입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(Introduction):		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 제기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동기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목적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의의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lvl="1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방법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(Materials&amp;Method):	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가설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데이터 정보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분석법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lvl="1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결과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(Result):		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수치형 </a:t>
            </a:r>
            <a:r>
              <a:rPr lang="ko-KR" sz="21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데이터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lvl="1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논의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(Discussion): 		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주장에 따른 해석 및 </a:t>
            </a:r>
            <a:r>
              <a:rPr lang="ko-KR" sz="21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한계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42000" lvl="1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참고문헌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(References): 	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인용 양식에 따라 작성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분석 보고서 작성 방법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/>
          </p:nvPr>
        </p:nvSpPr>
        <p:spPr>
          <a:xfrm>
            <a:off x="1440000" y="1340640"/>
            <a:ext cx="8063280" cy="504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제시할 자료의 특성에 따라 적절한 표현 방법을 선택할 것을 권장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예시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bar plot - lollipop plot]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lollipop plot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은 기본적으로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bar plot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과 같은 정보를 나타내지만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bar plot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에서 발생하는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Moiré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효과를 방지한다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데이터 표현에 주의할 점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"/>
          <p:cNvPicPr/>
          <p:nvPr/>
        </p:nvPicPr>
        <p:blipFill>
          <a:blip r:embed="rId2"/>
          <a:stretch/>
        </p:blipFill>
        <p:spPr>
          <a:xfrm>
            <a:off x="2279520" y="3192840"/>
            <a:ext cx="5184360" cy="347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1440000" y="1340640"/>
            <a:ext cx="8063280" cy="504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데이터 수집하기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대상 파일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한국자산관리공사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_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국유부동산 매각현황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_20211231.csv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	( </a:t>
            </a:r>
            <a:r>
              <a:rPr lang="en-US" sz="2000" b="0" u="sng" strike="noStrike" spc="-1">
                <a:solidFill>
                  <a:srgbClr val="3FCDE7"/>
                </a:solidFill>
                <a:uFillTx/>
                <a:latin typeface="맑은 고딕"/>
                <a:ea typeface="맑은 고딕"/>
                <a:hlinkClick r:id="rId2"/>
              </a:rPr>
              <a:t>https://</a:t>
            </a:r>
            <a:r>
              <a:rPr lang="en-US" sz="2000" b="0" u="sng" strike="noStrike" spc="-1">
                <a:solidFill>
                  <a:srgbClr val="3FCDE7"/>
                </a:solidFill>
                <a:uFillTx/>
                <a:latin typeface="맑은 고딕"/>
                <a:ea typeface="맑은 고딕"/>
                <a:hlinkClick r:id="rId2"/>
              </a:rPr>
              <a:t>www.data.go.kr</a:t>
            </a:r>
            <a:r>
              <a:rPr lang="en-US" sz="2000" b="0" u="sng" strike="noStrike" spc="-1">
                <a:solidFill>
                  <a:srgbClr val="3FCDE7"/>
                </a:solidFill>
                <a:uFillTx/>
                <a:latin typeface="맑은 고딕"/>
                <a:ea typeface="맑은 고딕"/>
                <a:hlinkClick r:id="rId2"/>
              </a:rPr>
              <a:t>/data/15004205/</a:t>
            </a:r>
            <a:r>
              <a:rPr lang="en-US" sz="2000" b="0" u="sng" strike="noStrike" spc="-1">
                <a:solidFill>
                  <a:srgbClr val="3FCDE7"/>
                </a:solidFill>
                <a:uFillTx/>
                <a:latin typeface="맑은 고딕"/>
                <a:ea typeface="맑은 고딕"/>
                <a:hlinkClick r:id="rId2"/>
              </a:rPr>
              <a:t>fileData.do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공공데이터포털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 </a:t>
            </a:r>
            <a:r>
              <a:rPr lang="en-US" sz="2000" b="0" u="sng" strike="noStrike" spc="-1">
                <a:solidFill>
                  <a:srgbClr val="3FCDE7"/>
                </a:solidFill>
                <a:uFillTx/>
                <a:latin typeface="맑은 고딕"/>
                <a:ea typeface="맑은 고딕"/>
                <a:hlinkClick r:id="rId3"/>
              </a:rPr>
              <a:t>https://</a:t>
            </a:r>
            <a:r>
              <a:rPr lang="en-US" sz="2000" b="0" u="sng" strike="noStrike" spc="-1">
                <a:solidFill>
                  <a:srgbClr val="3FCDE7"/>
                </a:solidFill>
                <a:uFillTx/>
                <a:latin typeface="맑은 고딕"/>
                <a:ea typeface="맑은 고딕"/>
                <a:hlinkClick r:id="rId3"/>
              </a:rPr>
              <a:t>www.data.go.kr</a:t>
            </a:r>
            <a:r>
              <a:rPr lang="en-US" sz="2000" b="0" u="sng" strike="noStrike" spc="-1">
                <a:solidFill>
                  <a:srgbClr val="3FCDE7"/>
                </a:solidFill>
                <a:uFillTx/>
                <a:latin typeface="맑은 고딕"/>
                <a:ea typeface="맑은 고딕"/>
                <a:hlinkClick r:id="rId3"/>
              </a:rPr>
              <a:t>/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)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이용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실습과제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1: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부동산 데이터 분석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그림 1"/>
          <p:cNvPicPr/>
          <p:nvPr/>
        </p:nvPicPr>
        <p:blipFill>
          <a:blip r:embed="rId4"/>
          <a:stretch/>
        </p:blipFill>
        <p:spPr>
          <a:xfrm>
            <a:off x="1703520" y="3769560"/>
            <a:ext cx="6497640" cy="261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1440000" y="1340640"/>
            <a:ext cx="8063280" cy="504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데이터 정보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연도구분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		YYYY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형식의 연도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지역구분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		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시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/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 정보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소재지명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		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지번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재산구분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		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건물 또는 토지로 분류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공부지목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		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용지 분류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대장면적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제곱미터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):	0 ~ 20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만 가량의 범위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대장금액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원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):		0 ~ 220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억 가량의 범위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처분구분명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		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처분 분류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계약일자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		YYYY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년 형식의 연도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부점명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팀명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실습과제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1: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부동산 데이터 분석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1440000" y="1340640"/>
            <a:ext cx="8063280" cy="504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필수 분석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매각 금액이 가장 많은 팀과 하위 팀의 차이 확인하기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연도별 매각금액 추이 확인하기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상위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개 지역별 매각 면적 확인하기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계약 일자 정보 기준으로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매각이 많은 때의 특징 알아보기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선택 분석</a:t>
            </a:r>
            <a:r>
              <a:rPr lang="en-US" sz="2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처분 구분별 비율 확인하기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필수</a:t>
            </a:r>
            <a:r>
              <a:rPr lang="en-US" sz="2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-3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항목을 지역 규모에 따라 보정하기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필수</a:t>
            </a:r>
            <a:r>
              <a:rPr lang="en-US" sz="2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-2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항목을 증감액 그래프로 표현하기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*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실습과제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1: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부동산 데이터 분석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1440000" y="1340640"/>
            <a:ext cx="8063280" cy="504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4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참고사항</a:t>
            </a:r>
            <a:r>
              <a:rPr lang="en-US" sz="24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프로젝트에는 특별한 정답이 없습니다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강의에 없었던 표현이 있을 수 있으나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필수 분석은 강의자료 참고만으로 해결할 수 있는 문제입니다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코드의 복사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 등을 허용합니다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분석 결과는 분석 보고서 형태를 띠어야 합니다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실습과제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1: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부동산 데이터 분석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4360</TotalTime>
  <Words>210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StarSymbol</vt:lpstr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파이썬 프로그래밍 실습과제 1</vt:lpstr>
      <vt:lpstr>분석 보고서 작성 방법</vt:lpstr>
      <vt:lpstr>데이터 표현에 주의할 점</vt:lpstr>
      <vt:lpstr>실습과제 1: 부동산 데이터 분석</vt:lpstr>
      <vt:lpstr>실습과제 1: 부동산 데이터 분석</vt:lpstr>
      <vt:lpstr>실습과제 1: 부동산 데이터 분석</vt:lpstr>
      <vt:lpstr>실습과제 1: 부동산 데이터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430</cp:revision>
  <dcterms:created xsi:type="dcterms:W3CDTF">2021-09-30T03:55:32Z</dcterms:created>
  <dcterms:modified xsi:type="dcterms:W3CDTF">2023-07-18T00:09:40Z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7</vt:i4>
  </property>
</Properties>
</file>