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4"/>
  </p:notesMasterIdLst>
  <p:sldIdLst>
    <p:sldId id="263" r:id="rId3"/>
    <p:sldId id="270" r:id="rId4"/>
    <p:sldId id="264" r:id="rId5"/>
    <p:sldId id="266" r:id="rId6"/>
    <p:sldId id="265" r:id="rId7"/>
    <p:sldId id="267" r:id="rId8"/>
    <p:sldId id="268" r:id="rId9"/>
    <p:sldId id="272" r:id="rId10"/>
    <p:sldId id="273" r:id="rId11"/>
    <p:sldId id="269" r:id="rId12"/>
    <p:sldId id="274" r:id="rId13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D16FA-F00A-4D36-934A-26B63133339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03BA9-330A-4C06-850B-31CEA76D8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1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6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746429-824F-4703-90CE-D43BB4A2CF6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719BB7-38C2-4B03-BEBB-533CBD15432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378476-B62B-4EFB-8627-F3F0737E74B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4A565B-D092-4CB7-B2C5-84080086FB7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F90672E-5CB3-4C1B-A839-27133BB3FA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79C6DFA-FFED-4C71-B82C-B29E5ABAA20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B5E7F21-1512-4EA2-9C4B-83C7244DD4F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19D9ED0-14BA-4A8F-90FA-55D1132427C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D6FF27B-94F4-4276-8A38-248ABB58AC5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DF60D3-AEA0-4949-B9E8-A403C69F54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FD9E2F-65E4-45AC-B2D1-F6628F89F4D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774545-7AE9-48CA-95BD-75F8BD7892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F5C30AC-ED47-49D9-ACC5-28C0C1E0287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4705D47-271B-40D2-AEF1-44A510FD3D0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B249AE5-2EA9-4542-BB9B-AFB3F343F1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9E1B41E-603E-4FEC-AFE2-2DDE6860F65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7B10D5D-5CEA-4023-B2B5-4465D5DE793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463E3D-90A3-4EC2-BF5A-7383B6F039E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AC1626-26ED-4805-B7D9-0DBF01F6755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BEBC8D-D483-4295-AB50-329C4DE092E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75C368-A042-4765-A0DF-530BACD9A15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A2C330-33E8-491C-80A9-A8DC3A476BA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8194AF-79D3-403C-B39D-F58441F0C3C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C07212-66A8-43F3-88A9-829FF5CF24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5320" cy="28414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0400" cy="5694840"/>
            </a:xfrm>
            <a:custGeom>
              <a:avLst/>
              <a:gdLst>
                <a:gd name="textAreaLeft" fmla="*/ 0 w 860400"/>
                <a:gd name="textAreaRight" fmla="*/ 863640 w 860400"/>
                <a:gd name="textAreaTop" fmla="*/ 0 h 5694840"/>
                <a:gd name="textAreaBottom" fmla="*/ 5698080 h 56948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42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00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EFDAA60-D8E2-4DC7-8E1C-587BC26A3484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86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latin typeface="맑은 고딕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맑은 고딕"/>
              </a:rPr>
              <a:t>2</a:t>
            </a:r>
            <a:r>
              <a:rPr lang="ko-KR" sz="2800" b="0" strike="noStrike" spc="-1">
                <a:latin typeface="맑은 고딕"/>
              </a:rPr>
              <a:t>번째 개요 수준</a:t>
            </a:r>
            <a:endParaRPr lang="en-US" sz="2800" b="0" strike="noStrike" spc="-1"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맑은 고딕"/>
              </a:rPr>
              <a:t>3</a:t>
            </a:r>
            <a:r>
              <a:rPr lang="ko-KR" sz="2400" b="0" strike="noStrike" spc="-1">
                <a:latin typeface="맑은 고딕"/>
              </a:rPr>
              <a:t>번째 개요 수준</a:t>
            </a:r>
            <a:endParaRPr lang="en-US" sz="2400" b="0" strike="noStrike" spc="-1"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맑은 고딕"/>
              </a:rPr>
              <a:t>4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5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6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7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3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cxnSp>
          <p:nvCxnSpPr>
            <p:cNvPr id="127" name="Straight Connector 19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28" name="Straight Connector 20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29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1" name="Isosceles Triangle 23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2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3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4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Isosceles Triangle 27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Isosceles Triangle 18"/>
            <p:cNvSpPr/>
            <p:nvPr/>
          </p:nvSpPr>
          <p:spPr>
            <a:xfrm>
              <a:off x="0" y="4013280"/>
              <a:ext cx="445320" cy="28414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7" name="Group 15"/>
          <p:cNvGrpSpPr/>
          <p:nvPr/>
        </p:nvGrpSpPr>
        <p:grpSpPr>
          <a:xfrm>
            <a:off x="0" y="-8640"/>
            <a:ext cx="12191400" cy="6869520"/>
            <a:chOff x="0" y="-8640"/>
            <a:chExt cx="12191400" cy="6869520"/>
          </a:xfrm>
        </p:grpSpPr>
        <p:sp>
          <p:nvSpPr>
            <p:cNvPr id="138" name="Freeform 14"/>
            <p:cNvSpPr/>
            <p:nvPr/>
          </p:nvSpPr>
          <p:spPr>
            <a:xfrm>
              <a:off x="0" y="-7920"/>
              <a:ext cx="860400" cy="5694840"/>
            </a:xfrm>
            <a:custGeom>
              <a:avLst/>
              <a:gdLst>
                <a:gd name="textAreaLeft" fmla="*/ 0 w 860400"/>
                <a:gd name="textAreaRight" fmla="*/ 863640 w 860400"/>
                <a:gd name="textAreaTop" fmla="*/ 0 h 5694840"/>
                <a:gd name="textAreaBottom" fmla="*/ 5698080 h 56948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139" name="Straight Connector 18"/>
            <p:cNvCxnSpPr/>
            <p:nvPr/>
          </p:nvCxnSpPr>
          <p:spPr>
            <a:xfrm>
              <a:off x="9370800" y="0"/>
              <a:ext cx="1222560" cy="6861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0" name="Straight Connector 19"/>
            <p:cNvCxnSpPr/>
            <p:nvPr/>
          </p:nvCxnSpPr>
          <p:spPr>
            <a:xfrm flipH="1">
              <a:off x="7425000" y="3681360"/>
              <a:ext cx="4766760" cy="31798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41" name="Rectangle 23"/>
            <p:cNvSpPr/>
            <p:nvPr/>
          </p:nvSpPr>
          <p:spPr>
            <a:xfrm>
              <a:off x="9181440" y="-8640"/>
              <a:ext cx="3004200" cy="6863400"/>
            </a:xfrm>
            <a:custGeom>
              <a:avLst/>
              <a:gdLst>
                <a:gd name="textAreaLeft" fmla="*/ 0 w 3004200"/>
                <a:gd name="textAreaRight" fmla="*/ 3007440 w 3004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2" name="Rectangle 25"/>
            <p:cNvSpPr/>
            <p:nvPr/>
          </p:nvSpPr>
          <p:spPr>
            <a:xfrm>
              <a:off x="9603360" y="-8640"/>
              <a:ext cx="2585160" cy="6863400"/>
            </a:xfrm>
            <a:custGeom>
              <a:avLst/>
              <a:gdLst>
                <a:gd name="textAreaLeft" fmla="*/ 0 w 2585160"/>
                <a:gd name="textAreaRight" fmla="*/ 2588400 w 258516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3" name="Isosceles Triangle 22"/>
            <p:cNvSpPr/>
            <p:nvPr/>
          </p:nvSpPr>
          <p:spPr>
            <a:xfrm>
              <a:off x="8932320" y="3048120"/>
              <a:ext cx="3256560" cy="380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4" name="Rectangle 27"/>
            <p:cNvSpPr/>
            <p:nvPr/>
          </p:nvSpPr>
          <p:spPr>
            <a:xfrm>
              <a:off x="9334440" y="-8640"/>
              <a:ext cx="2851200" cy="6863400"/>
            </a:xfrm>
            <a:custGeom>
              <a:avLst/>
              <a:gdLst>
                <a:gd name="textAreaLeft" fmla="*/ 0 w 2851200"/>
                <a:gd name="textAreaRight" fmla="*/ 2854440 w 28512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5" name="Rectangle 28"/>
            <p:cNvSpPr/>
            <p:nvPr/>
          </p:nvSpPr>
          <p:spPr>
            <a:xfrm>
              <a:off x="10898640" y="-8640"/>
              <a:ext cx="1287000" cy="6863400"/>
            </a:xfrm>
            <a:custGeom>
              <a:avLst/>
              <a:gdLst>
                <a:gd name="textAreaLeft" fmla="*/ 0 w 1287000"/>
                <a:gd name="textAreaRight" fmla="*/ 1290240 w 128700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6" name="Rectangle 29"/>
            <p:cNvSpPr/>
            <p:nvPr/>
          </p:nvSpPr>
          <p:spPr>
            <a:xfrm>
              <a:off x="10938960" y="-8640"/>
              <a:ext cx="1246680" cy="6863400"/>
            </a:xfrm>
            <a:custGeom>
              <a:avLst/>
              <a:gdLst>
                <a:gd name="textAreaLeft" fmla="*/ 0 w 1246680"/>
                <a:gd name="textAreaRight" fmla="*/ 1249920 w 1246680"/>
                <a:gd name="textAreaTop" fmla="*/ 0 h 6863400"/>
                <a:gd name="textAreaBottom" fmla="*/ 6866640 h 68634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7" name="Isosceles Triangle 26"/>
            <p:cNvSpPr/>
            <p:nvPr/>
          </p:nvSpPr>
          <p:spPr>
            <a:xfrm>
              <a:off x="10371600" y="3589920"/>
              <a:ext cx="1814040" cy="326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8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42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00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1851A28-D78C-42B4-97A3-1C20E7363EE1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08640" cy="36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latin typeface="맑은 고딕"/>
              </a:rPr>
              <a:t>.</a:t>
            </a: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맑은 고딕"/>
              </a:rPr>
              <a:t>2</a:t>
            </a:r>
            <a:r>
              <a:rPr lang="ko-KR" sz="2800" b="0" strike="noStrike" spc="-1">
                <a:latin typeface="맑은 고딕"/>
              </a:rPr>
              <a:t>번째 개요 수준</a:t>
            </a:r>
            <a:endParaRPr lang="en-US" sz="2800" b="0" strike="noStrike" spc="-1"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맑은 고딕"/>
              </a:rPr>
              <a:t>3</a:t>
            </a:r>
            <a:r>
              <a:rPr lang="ko-KR" sz="2400" b="0" strike="noStrike" spc="-1">
                <a:latin typeface="맑은 고딕"/>
              </a:rPr>
              <a:t>번째 개요 수준</a:t>
            </a:r>
            <a:endParaRPr lang="en-US" sz="2400" b="0" strike="noStrike" spc="-1"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맑은 고딕"/>
              </a:rPr>
              <a:t>4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5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6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7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ngariel/python/blob/tmp/lecture/%ED%8C%8C%EC%9D%B4%EC%8D%AC%EC%9D%98%20%ED%81%B4%EB%9E%98%EC%8A%A4%20%EC%95%8C%EC%95%84%EB%B3%B4%EA%B8%B0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 idx="4294967295"/>
          </p:nvPr>
        </p:nvSpPr>
        <p:spPr>
          <a:xfrm>
            <a:off x="1506960" y="2404440"/>
            <a:ext cx="7763400" cy="16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 dirty="0" err="1">
                <a:solidFill>
                  <a:schemeClr val="accent1"/>
                </a:solidFill>
                <a:latin typeface="맑은 고딕"/>
                <a:ea typeface="맑은 고딕"/>
              </a:rPr>
              <a:t>파이썬</a:t>
            </a:r>
            <a:r>
              <a:rPr lang="ko-KR" sz="3600" b="1" strike="noStrike" spc="-1" dirty="0">
                <a:solidFill>
                  <a:schemeClr val="accent1"/>
                </a:solidFill>
                <a:latin typeface="맑은 고딕"/>
                <a:ea typeface="맑은 고딕"/>
              </a:rPr>
              <a:t> 프로그래밍 입문 강의 </a:t>
            </a:r>
            <a:r>
              <a:rPr lang="en-US" altLang="ko-KR" sz="3600" b="1" spc="-1" dirty="0">
                <a:solidFill>
                  <a:schemeClr val="accent1"/>
                </a:solidFill>
                <a:latin typeface="맑은 고딕"/>
                <a:ea typeface="맑은 고딕"/>
              </a:rPr>
              <a:t>8</a:t>
            </a:r>
            <a:endParaRPr lang="en-US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 idx="4294967295"/>
          </p:nvPr>
        </p:nvSpPr>
        <p:spPr>
          <a:xfrm>
            <a:off x="1506960" y="4066920"/>
            <a:ext cx="7763400" cy="109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55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000" b="1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titanic.csv</a:t>
            </a:r>
            <a:r>
              <a:rPr lang="en-US" altLang="ko-KR" sz="20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 b="1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열고</a:t>
            </a:r>
            <a:r>
              <a:rPr lang="en-US" altLang="ko-KR" sz="2000" b="1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Sex column</a:t>
            </a:r>
            <a:r>
              <a:rPr lang="ko-KR" altLang="ko-KR" sz="2000" b="1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삭제한 뒤 </a:t>
            </a:r>
            <a:r>
              <a:rPr lang="ko-KR" altLang="ko-KR" sz="20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lang="en-US" altLang="ko-KR" sz="20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-216000">
              <a:spcBef>
                <a:spcPts val="1417"/>
              </a:spcBef>
              <a:buClr>
                <a:srgbClr val="404040"/>
              </a:buClr>
              <a:buFont typeface="StarSymbol"/>
              <a:buAutoNum type="arabicPeriod"/>
              <a:tabLst>
                <a:tab pos="0" algn="l"/>
              </a:tabLst>
            </a:pPr>
            <a:endParaRPr lang="en-US" altLang="ko-KR" sz="20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Bef>
                <a:spcPts val="1417"/>
              </a:spcBef>
              <a:buClr>
                <a:srgbClr val="40404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</a:t>
            </a: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성별을 파악한 뒤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Sex column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등록</a:t>
            </a:r>
            <a:endParaRPr lang="en-US" altLang="ko-KR" sz="20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Bef>
                <a:spcPts val="1417"/>
              </a:spcBef>
              <a:buClr>
                <a:srgbClr val="40404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 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항목의 </a:t>
            </a:r>
            <a:r>
              <a:rPr lang="ko-KR" altLang="ko-KR" sz="20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결측치를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파악해 아래 중 하나 </a:t>
            </a: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spcBef>
                <a:spcPts val="1417"/>
              </a:spcBef>
              <a:buClr>
                <a:srgbClr val="404040"/>
              </a:buClr>
              <a:buFont typeface="+mj-lt"/>
              <a:buAutoNum type="alphaUcPeriod"/>
              <a:tabLst>
                <a:tab pos="0" algn="l"/>
              </a:tabLst>
            </a:pPr>
            <a:r>
              <a:rPr lang="ko-KR" altLang="ko-KR" sz="20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결측치를</a:t>
            </a: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대체 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fillna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 가능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spcBef>
                <a:spcPts val="1417"/>
              </a:spcBef>
              <a:buClr>
                <a:srgbClr val="404040"/>
              </a:buClr>
              <a:buFont typeface="+mj-lt"/>
              <a:buAutoNum type="alphaUcPeriod"/>
              <a:tabLst>
                <a:tab pos="0" algn="l"/>
              </a:tabLst>
            </a:pP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값의 평균으로 대체 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(mean 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 가능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spcBef>
                <a:spcPts val="1417"/>
              </a:spcBef>
              <a:buClr>
                <a:srgbClr val="404040"/>
              </a:buClr>
              <a:buFont typeface="+mj-lt"/>
              <a:buAutoNum type="alphaUcPeriod"/>
              <a:tabLst>
                <a:tab pos="0" algn="l"/>
              </a:tabLst>
            </a:pP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중앙값으로 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대체 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(median 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 가능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Bef>
                <a:spcPts val="1417"/>
              </a:spcBef>
              <a:buClr>
                <a:srgbClr val="40404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남성이며 나이가 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</a:t>
            </a: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O, </a:t>
            </a: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니라면</a:t>
            </a: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표기해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'check' column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20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Bef>
                <a:spcPts val="1417"/>
              </a:spcBef>
              <a:buClr>
                <a:srgbClr val="40404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파일을 </a:t>
            </a:r>
            <a:r>
              <a:rPr lang="en-US" altLang="ko-KR" sz="20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result.tsv</a:t>
            </a:r>
            <a:r>
              <a:rPr lang="en-US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파일로 </a:t>
            </a: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2000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Bef>
                <a:spcPts val="1417"/>
              </a:spcBef>
              <a:buClr>
                <a:srgbClr val="40404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프로세스를 클래스로 구현해 보기</a:t>
            </a:r>
            <a:endParaRPr lang="en-US" altLang="ko-KR" sz="2000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과제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745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파이썬의 클래스 알아보기</a:t>
            </a:r>
            <a:endParaRPr lang="en-US" altLang="ko-KR" sz="2400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참고자료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9863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569444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객체 지향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객체간 상호작용으로 구성</a:t>
            </a: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절차 지향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명령어 흐름으로 구성</a:t>
            </a: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객체 지향 프로그래밍의 구성요소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: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객체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클래스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메소드</a:t>
            </a: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객체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(Object):	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클래스가 구현된 것</a:t>
            </a: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클래스 </a:t>
            </a:r>
            <a:r>
              <a:rPr lang="en-US" alt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(Class):	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속성</a:t>
            </a:r>
            <a:r>
              <a:rPr lang="en-US" alt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(attribute)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과 행위</a:t>
            </a:r>
            <a:r>
              <a:rPr lang="en-US" alt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(behavior)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를 정의한 것</a:t>
            </a:r>
            <a:endParaRPr lang="en-US" altLang="ko-KR" sz="2000" b="0" strike="noStrike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메소드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(Method):	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객체에 명령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또는 통신하는 것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altLang="en-US" sz="20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클래스</a:t>
            </a:r>
            <a:r>
              <a:rPr lang="ko-KR" sz="20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의 </a:t>
            </a: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장점</a:t>
            </a: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-32400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추상화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클래스의 종속관계 생성</a:t>
            </a:r>
            <a:r>
              <a:rPr lang="en-US" alt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상속</a:t>
            </a:r>
            <a:r>
              <a:rPr lang="en-US" alt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을 통한</a:t>
            </a:r>
            <a:r>
              <a:rPr lang="en-US" alt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모듈화 용이성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객체 지향 프로그래밍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/>
            </a:r>
            <a:b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</a:b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(Object-Oriented Programming, OOP)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92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36856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alt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속성</a:t>
            </a:r>
            <a:r>
              <a:rPr lang="en-US" altLang="ko-KR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, Attribute)</a:t>
            </a:r>
            <a:r>
              <a:rPr lang="ko-KR" alt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와 기능</a:t>
            </a:r>
            <a:r>
              <a:rPr lang="en-US" altLang="ko-KR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altLang="en-US" sz="22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메소드</a:t>
            </a:r>
            <a:r>
              <a:rPr lang="en-US" altLang="ko-KR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, Method)</a:t>
            </a:r>
            <a:r>
              <a:rPr lang="ko-KR" alt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를 함께 묶는 기능을 제공</a:t>
            </a:r>
            <a:endParaRPr lang="en-US" altLang="ko-KR" sz="22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함수를 여러 개 같이 사용할 때</a:t>
            </a:r>
            <a:r>
              <a:rPr lang="en-US" alt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전역 변수 편집을 할 때 생기는 문제 해소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2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altLang="en-US" sz="22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클래스</a:t>
            </a:r>
            <a:r>
              <a:rPr lang="ko-KR" sz="22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의 </a:t>
            </a:r>
            <a:r>
              <a:rPr lang="ko-KR" sz="22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장점</a:t>
            </a:r>
            <a:r>
              <a:rPr lang="en-US" sz="22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altLang="en-US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클래스마다 고유한 데이터를 부여해 사용 가능</a:t>
            </a:r>
            <a:endParaRPr lang="en-US" altLang="ko-KR" sz="2200" b="0" strike="noStrike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altLang="en-US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같은 기능을 동시에 여러군데에서 사용 가능</a:t>
            </a:r>
            <a:endParaRPr lang="en-US" altLang="ko-KR" sz="2200" b="0" strike="noStrike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프로그램 </a:t>
            </a:r>
            <a:r>
              <a:rPr lang="ko-KR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유지보수의 편의성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altLang="en-US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프로그램의 모듈화 용이성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클래스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(Class)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5140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8000" indent="0">
              <a:spcBef>
                <a:spcPts val="1417"/>
              </a:spcBef>
              <a:buClr>
                <a:srgbClr val="000000"/>
              </a:buClr>
              <a:buSzPct val="45000"/>
              <a:buNone/>
              <a:tabLst>
                <a:tab pos="0" algn="l"/>
              </a:tabLst>
            </a:pPr>
            <a:r>
              <a:rPr lang="ko-KR" altLang="en-US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초기화 </a:t>
            </a:r>
            <a:r>
              <a:rPr lang="en-US" altLang="ko-KR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en-US" altLang="ko-KR" sz="2200" spc="-1" dirty="0">
                <a:solidFill>
                  <a:srgbClr val="404040"/>
                </a:solidFill>
                <a:latin typeface="맑은 고딕"/>
                <a:ea typeface="맑은 고딕"/>
              </a:rPr>
              <a:t>initializing</a:t>
            </a:r>
            <a:r>
              <a:rPr lang="en-US" altLang="ko-KR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r>
              <a:rPr lang="en-US" alt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:	</a:t>
            </a:r>
            <a:r>
              <a:rPr lang="ko-KR" altLang="en-US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클래스를 사용할 때 속성을 설정</a:t>
            </a:r>
            <a:r>
              <a:rPr lang="ko-KR" alt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하는 과정</a:t>
            </a:r>
            <a:endParaRPr lang="en-US" altLang="ko-KR" sz="22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108000" indent="0">
              <a:spcBef>
                <a:spcPts val="1417"/>
              </a:spcBef>
              <a:buClr>
                <a:srgbClr val="000000"/>
              </a:buClr>
              <a:buSzPct val="45000"/>
              <a:buNone/>
              <a:tabLst>
                <a:tab pos="0" algn="l"/>
              </a:tabLst>
            </a:pPr>
            <a:r>
              <a:rPr lang="ko-KR" alt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상속 </a:t>
            </a:r>
            <a:r>
              <a:rPr lang="en-US" altLang="ko-KR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(inheritance):	</a:t>
            </a:r>
            <a:r>
              <a:rPr lang="ko-KR" alt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어떤 </a:t>
            </a:r>
            <a:r>
              <a:rPr lang="ko-KR" altLang="en-US" sz="2200" spc="-1" dirty="0">
                <a:solidFill>
                  <a:srgbClr val="404040"/>
                </a:solidFill>
                <a:latin typeface="맑은 고딕"/>
                <a:ea typeface="맑은 고딕"/>
              </a:rPr>
              <a:t>클래스의 </a:t>
            </a:r>
            <a:r>
              <a:rPr lang="ko-KR" alt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속성</a:t>
            </a:r>
            <a:r>
              <a:rPr lang="en-US" altLang="ko-KR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,</a:t>
            </a:r>
            <a:r>
              <a:rPr lang="ko-KR" alt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altLang="en-US" sz="2200" spc="-1" dirty="0" err="1">
                <a:solidFill>
                  <a:srgbClr val="404040"/>
                </a:solidFill>
                <a:latin typeface="맑은 고딕"/>
                <a:ea typeface="맑은 고딕"/>
              </a:rPr>
              <a:t>메소드를</a:t>
            </a:r>
            <a:r>
              <a:rPr lang="ko-KR" altLang="en-US" sz="2200" spc="-1" dirty="0">
                <a:solidFill>
                  <a:srgbClr val="404040"/>
                </a:solidFill>
                <a:latin typeface="맑은 고딕"/>
                <a:ea typeface="맑은 고딕"/>
              </a:rPr>
              <a:t> 다른 클래스에 부여하는 </a:t>
            </a:r>
            <a:r>
              <a:rPr lang="ko-KR" alt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것</a:t>
            </a:r>
            <a:endParaRPr lang="en-US" altLang="ko-KR" sz="2200" b="0" strike="noStrike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108000" indent="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tabLst>
                <a:tab pos="0" algn="l"/>
              </a:tabLst>
            </a:pPr>
            <a:endParaRPr lang="en-US" altLang="ko-KR" sz="2200" b="0" strike="noStrike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__</a:t>
            </a:r>
            <a:r>
              <a:rPr lang="en-US" sz="22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init</a:t>
            </a:r>
            <a:r>
              <a:rPr 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__: </a:t>
            </a:r>
            <a:r>
              <a:rPr lang="ko-KR" alt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초기화 함수</a:t>
            </a:r>
            <a:endParaRPr lang="en-US" altLang="ko-KR" sz="22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self: </a:t>
            </a:r>
            <a:r>
              <a:rPr lang="ko-KR" altLang="en-US" sz="22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초기화된 클래스 자신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클래스의 특수한 요소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03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# </a:t>
            </a:r>
            <a:r>
              <a:rPr lang="ko-KR" altLang="ko-KR" sz="2400" spc="-1" dirty="0">
                <a:solidFill>
                  <a:srgbClr val="404040"/>
                </a:solidFill>
                <a:latin typeface="Trebuchet MS"/>
              </a:rPr>
              <a:t>용례 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1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class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MyClass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: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	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i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= 12345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	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def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f(self):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		return ‘hello world’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MyClass.f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(1</a:t>
            </a:r>
            <a:r>
              <a:rPr lang="en-US" altLang="ko-KR" sz="2400" spc="-1" dirty="0" smtClean="0">
                <a:solidFill>
                  <a:srgbClr val="404040"/>
                </a:solidFill>
                <a:latin typeface="Trebuchet MS"/>
              </a:rPr>
              <a:t>)</a:t>
            </a:r>
            <a:endParaRPr lang="en-US" altLang="ko-KR" sz="2400" b="0" strike="noStrike" spc="-1" dirty="0" smtClean="0">
              <a:latin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클래스의 용례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43" y="1498001"/>
            <a:ext cx="7843954" cy="40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# </a:t>
            </a:r>
            <a:r>
              <a:rPr lang="ko-KR" altLang="ko-KR" sz="2400" spc="-1" dirty="0">
                <a:solidFill>
                  <a:srgbClr val="404040"/>
                </a:solidFill>
                <a:latin typeface="Trebuchet MS"/>
              </a:rPr>
              <a:t>용례 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2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class Complex: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  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def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__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init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__(self,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realpart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,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imagpart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):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      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self.r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=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realpart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      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self.i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=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imagpart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x = Complex(3.0, -4.5)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x.r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,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x.i</a:t>
            </a:r>
            <a:endParaRPr lang="en-US" altLang="ko-KR" sz="2400" b="0" strike="noStrike" spc="-1" dirty="0">
              <a:latin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클래스의 용례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42" y="1447638"/>
            <a:ext cx="7844746" cy="408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# </a:t>
            </a:r>
            <a:r>
              <a:rPr lang="ko-KR" altLang="ko-KR" sz="2400" spc="-1" dirty="0">
                <a:solidFill>
                  <a:srgbClr val="404040"/>
                </a:solidFill>
                <a:latin typeface="Trebuchet MS"/>
              </a:rPr>
              <a:t>용례 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2</a:t>
            </a:r>
            <a:r>
              <a:rPr lang="ko-KR" altLang="ko-KR" sz="2400" spc="-1" dirty="0">
                <a:solidFill>
                  <a:srgbClr val="404040"/>
                </a:solidFill>
                <a:latin typeface="Trebuchet MS"/>
              </a:rPr>
              <a:t>에서 계속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x.counter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= 1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while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x.counter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&lt; 10: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  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x.counter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=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x.counter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 * 2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print(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x.counter</a:t>
            </a: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)</a:t>
            </a:r>
            <a:endParaRPr lang="en-US" altLang="ko-KR" sz="2400" b="0" strike="noStrike" spc="-1" dirty="0" smtClean="0">
              <a:latin typeface="맑은 고딕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>
                <a:solidFill>
                  <a:srgbClr val="404040"/>
                </a:solidFill>
                <a:latin typeface="Trebuchet MS"/>
              </a:rPr>
              <a:t>del </a:t>
            </a:r>
            <a:r>
              <a:rPr lang="en-US" altLang="ko-KR" sz="2400" spc="-1" dirty="0" err="1">
                <a:solidFill>
                  <a:srgbClr val="404040"/>
                </a:solidFill>
                <a:latin typeface="Trebuchet MS"/>
              </a:rPr>
              <a:t>x.counter</a:t>
            </a:r>
            <a:endParaRPr lang="en-US" altLang="ko-KR" sz="2400" b="0" strike="noStrike" spc="-1" dirty="0">
              <a:latin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클래스의 용례 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</a:t>
            </a: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이전 코드에서 계속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61" y="1461929"/>
            <a:ext cx="7734639" cy="39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# Super Class</a:t>
            </a:r>
          </a:p>
          <a:p>
            <a:pPr marL="0" indent="0">
              <a:buNone/>
            </a:pPr>
            <a:r>
              <a:rPr lang="en-US" altLang="ko-KR" sz="2400" dirty="0"/>
              <a:t>class Tree:</a:t>
            </a:r>
          </a:p>
          <a:p>
            <a:pPr marL="0" indent="0">
              <a:buNone/>
            </a:pPr>
            <a:r>
              <a:rPr lang="en-US" altLang="ko-KR" sz="2400" dirty="0"/>
              <a:t>  kingdom = 'plantae'</a:t>
            </a:r>
          </a:p>
          <a:p>
            <a:pPr marL="0" indent="0">
              <a:buNone/>
            </a:pPr>
            <a:r>
              <a:rPr lang="en-US" altLang="ko-KR" sz="2400" dirty="0"/>
              <a:t>  leaf = True</a:t>
            </a:r>
          </a:p>
          <a:p>
            <a:pPr marL="0" indent="0">
              <a:buNone/>
            </a:pPr>
            <a:r>
              <a:rPr lang="en-US" altLang="ko-KR" sz="2400" dirty="0"/>
              <a:t>  fruit = '</a:t>
            </a:r>
            <a:r>
              <a:rPr lang="en-US" altLang="ko-KR" sz="2400" dirty="0" err="1"/>
              <a:t>fruit_name</a:t>
            </a:r>
            <a:r>
              <a:rPr lang="en-US" altLang="ko-KR" sz="2400" dirty="0"/>
              <a:t>'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def</a:t>
            </a:r>
            <a:r>
              <a:rPr lang="en-US" altLang="ko-KR" sz="2400" dirty="0"/>
              <a:t> flower(self):</a:t>
            </a:r>
          </a:p>
          <a:p>
            <a:pPr marL="0" indent="0">
              <a:buNone/>
            </a:pPr>
            <a:r>
              <a:rPr lang="en-US" altLang="ko-KR" sz="2400" dirty="0"/>
              <a:t>    print('</a:t>
            </a:r>
            <a:r>
              <a:rPr lang="ko-KR" altLang="en-US" sz="2400" dirty="0"/>
              <a:t>나무에 꽃이 피었습니다</a:t>
            </a:r>
            <a:r>
              <a:rPr lang="en-US" altLang="ko-KR" sz="2400" dirty="0"/>
              <a:t>')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# Sub Class</a:t>
            </a:r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en-US" altLang="ko-KR" sz="2400" dirty="0" err="1"/>
              <a:t>FruitTree</a:t>
            </a:r>
            <a:r>
              <a:rPr lang="en-US" altLang="ko-KR" sz="2400" dirty="0"/>
              <a:t>(Tree):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def</a:t>
            </a:r>
            <a:r>
              <a:rPr lang="en-US" altLang="ko-KR" sz="2400" dirty="0"/>
              <a:t> __</a:t>
            </a:r>
            <a:r>
              <a:rPr lang="en-US" altLang="ko-KR" sz="2400" dirty="0" err="1"/>
              <a:t>init</a:t>
            </a:r>
            <a:r>
              <a:rPr lang="en-US" altLang="ko-KR" sz="2400" dirty="0"/>
              <a:t>__(self, fruit):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self.fruit</a:t>
            </a:r>
            <a:r>
              <a:rPr lang="en-US" altLang="ko-KR" sz="2400" dirty="0"/>
              <a:t> = fruit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def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observe_the_fruit</a:t>
            </a:r>
            <a:r>
              <a:rPr lang="en-US" altLang="ko-KR" sz="2400" dirty="0"/>
              <a:t>(self):</a:t>
            </a:r>
          </a:p>
          <a:p>
            <a:pPr marL="0" indent="0">
              <a:buNone/>
            </a:pPr>
            <a:r>
              <a:rPr lang="en-US" altLang="ko-KR" sz="2400" dirty="0"/>
              <a:t>    print(f'</a:t>
            </a:r>
            <a:r>
              <a:rPr lang="ko-KR" altLang="en-US" sz="2400" dirty="0"/>
              <a:t>나무에 열린 열매는 </a:t>
            </a:r>
            <a:r>
              <a:rPr lang="en-US" altLang="ko-KR" sz="2400" dirty="0"/>
              <a:t>{</a:t>
            </a:r>
            <a:r>
              <a:rPr lang="en-US" altLang="ko-KR" sz="2400" dirty="0" err="1"/>
              <a:t>self.fruit</a:t>
            </a:r>
            <a:r>
              <a:rPr lang="en-US" altLang="ko-KR" sz="2400" dirty="0"/>
              <a:t>}</a:t>
            </a:r>
            <a:r>
              <a:rPr lang="ko-KR" altLang="en-US" sz="2400" dirty="0"/>
              <a:t>입니다</a:t>
            </a:r>
            <a:r>
              <a:rPr lang="en-US" altLang="ko-KR" sz="2400" dirty="0"/>
              <a:t>')</a:t>
            </a:r>
            <a:endParaRPr lang="ko-KR" altLang="en-US" sz="2400" dirty="0"/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상속의 예시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095066"/>
            <a:ext cx="7403400" cy="56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o = </a:t>
            </a:r>
            <a:r>
              <a:rPr lang="en-US" altLang="ko-KR" sz="2400" dirty="0" err="1"/>
              <a:t>FruitTree</a:t>
            </a:r>
            <a:r>
              <a:rPr lang="en-US" altLang="ko-KR" sz="2400" dirty="0"/>
              <a:t>('orange')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o.observe_the_fruit</a:t>
            </a:r>
            <a:r>
              <a:rPr lang="en-US" altLang="ko-KR" sz="2400" dirty="0"/>
              <a:t>())</a:t>
            </a:r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o.flower</a:t>
            </a:r>
            <a:r>
              <a:rPr lang="en-US" altLang="ko-KR" sz="2400" dirty="0"/>
              <a:t>())</a:t>
            </a:r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o.kingdom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o.leaf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o.fruit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상속의 예시 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</a:t>
            </a: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이전 코드에서 계속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48" y="1640880"/>
            <a:ext cx="7602160" cy="34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5324</TotalTime>
  <Words>359</Words>
  <Application>Microsoft Office PowerPoint</Application>
  <PresentationFormat>와이드스크린</PresentationFormat>
  <Paragraphs>94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StarSymbol</vt:lpstr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Office Theme</vt:lpstr>
      <vt:lpstr>파이썬 프로그래밍 입문 강의 8</vt:lpstr>
      <vt:lpstr>객체 지향 프로그래밍 (Object-Oriented Programming, OOP)</vt:lpstr>
      <vt:lpstr>클래스 (Class)</vt:lpstr>
      <vt:lpstr>클래스의 특수한 요소</vt:lpstr>
      <vt:lpstr>클래스의 용례</vt:lpstr>
      <vt:lpstr>클래스의 용례</vt:lpstr>
      <vt:lpstr>클래스의 용례 (이전 코드에서 계속)</vt:lpstr>
      <vt:lpstr>상속의 예시</vt:lpstr>
      <vt:lpstr>상속의 예시 (이전 코드에서 계속)</vt:lpstr>
      <vt:lpstr>과제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414</cp:revision>
  <dcterms:created xsi:type="dcterms:W3CDTF">2021-09-30T03:55:32Z</dcterms:created>
  <dcterms:modified xsi:type="dcterms:W3CDTF">2023-08-14T07:03:19Z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