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F571B7-A609-4C83-9808-950C7F9463DB}">
  <a:tblStyle styleId="{78F571B7-A609-4C83-9808-950C7F9463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a422cded0_2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4a422cded0_2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a422cded0_1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a422cded0_1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a422cded0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a422cded0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a422cded0_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a422cded0_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a422cded0_1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a422cded0_1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a422cded0_1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a422cded0_1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a422cded0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a422cded0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a422cded0_1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a422cded0_1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422cded0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422cded0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422cded0_1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422cded0_1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422cded0_1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422cded0_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422cded0_1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422cded0_1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422cded0_2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4a422cded0_2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22cded0_2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a422cded0_2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422cded0_2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a422cded0_2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a422cded0_2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a422cded0_2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Decade Prediction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Shahriar Hooshmand, Shiny Patel, Joel Pepper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0" y="3360425"/>
            <a:ext cx="3582549" cy="15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641554" y="243349"/>
            <a:ext cx="413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Accuracy</a:t>
            </a:r>
            <a:endParaRPr sz="2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42003" y="918087"/>
            <a:ext cx="45351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Cross-validating settings: Train on 75% of data and test on 25% unseen data</a:t>
            </a:r>
            <a:endParaRPr sz="1100"/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Layer with 39 Neurons in each and learning rate of 0.1 with regularization parameter of 0.5</a:t>
            </a:r>
            <a:endParaRPr sz="1100"/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accuracy of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74%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decade of each song can be predicted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326" y="3304099"/>
            <a:ext cx="6435033" cy="133380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1703438" y="3971002"/>
            <a:ext cx="1260900" cy="387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243349"/>
            <a:ext cx="3485840" cy="118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0677" y="1482370"/>
            <a:ext cx="2444544" cy="131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8767" y="1606960"/>
            <a:ext cx="1066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size: 515345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UCI recommended splits (to avoid producer effect)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set: first 463715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set (for parameter tuning): subset of training set (500 songs)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set: last 51630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SVM: Linear SVC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implements 1 vs rest; preferred over 1 vs 1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</a:t>
            </a:r>
            <a:r>
              <a:rPr lang="en"/>
              <a:t>imilar results for significant less running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Parameter-Tuning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190600" cy="1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C: powers of 2 in range [-4,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iterations: 1e6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Scoring metric: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lang="en"/>
              <a:t>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Squared hinge loss (primal) vs hinge loss (dual)</a:t>
            </a:r>
            <a:endParaRPr/>
          </a:p>
        </p:txBody>
      </p:sp>
      <p:graphicFrame>
        <p:nvGraphicFramePr>
          <p:cNvPr id="249" name="Google Shape;249;p36"/>
          <p:cNvGraphicFramePr/>
          <p:nvPr/>
        </p:nvGraphicFramePr>
        <p:xfrm>
          <a:off x="311575" y="31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{78F571B7-A609-4C83-9808-950C7F9463DB}</a:tableStyleId>
              </a:tblPr>
              <a:tblGrid>
                <a:gridCol w="1105475"/>
                <a:gridCol w="651650"/>
                <a:gridCol w="606900"/>
                <a:gridCol w="618525"/>
                <a:gridCol w="630050"/>
                <a:gridCol w="606925"/>
                <a:gridCol w="618500"/>
                <a:gridCol w="572225"/>
                <a:gridCol w="583850"/>
                <a:gridCol w="572250"/>
                <a:gridCol w="537550"/>
                <a:gridCol w="560725"/>
                <a:gridCol w="526025"/>
              </a:tblGrid>
              <a:tr h="25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loss=sq_hinge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dual=False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.45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loss=hinge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dual=True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.38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.37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.43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Detailed Classification Report</a:t>
            </a:r>
            <a:endParaRPr/>
          </a:p>
        </p:txBody>
      </p:sp>
      <p:graphicFrame>
        <p:nvGraphicFramePr>
          <p:cNvPr id="255" name="Google Shape;255;p37"/>
          <p:cNvGraphicFramePr/>
          <p:nvPr/>
        </p:nvGraphicFramePr>
        <p:xfrm>
          <a:off x="2742500" y="125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{78F571B7-A609-4C83-9808-950C7F9463DB}</a:tableStyleId>
              </a:tblPr>
              <a:tblGrid>
                <a:gridCol w="1190975"/>
                <a:gridCol w="1190975"/>
                <a:gridCol w="1190975"/>
                <a:gridCol w="1190975"/>
                <a:gridCol w="1190975"/>
              </a:tblGrid>
              <a:tr h="29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f1-score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support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1920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1930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1940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1950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1960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1166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1970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2396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1980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4201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1990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12580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2000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29885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2010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1033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7"/>
          <p:cNvSpPr txBox="1"/>
          <p:nvPr/>
        </p:nvSpPr>
        <p:spPr>
          <a:xfrm>
            <a:off x="439500" y="1251025"/>
            <a:ext cx="20520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Accuracy (on entire test data): 5</a:t>
            </a:r>
            <a:r>
              <a:rPr lang="en" sz="1800">
                <a:solidFill>
                  <a:srgbClr val="666666"/>
                </a:solidFill>
              </a:rPr>
              <a:t>6</a:t>
            </a:r>
            <a:r>
              <a:rPr lang="en" sz="1800">
                <a:solidFill>
                  <a:srgbClr val="666666"/>
                </a:solidFill>
              </a:rPr>
              <a:t>%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Total running time: ~8 min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048500"/>
            <a:ext cx="44019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design setup as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entirely dependent (within 1% accuracy) of the data split, not the number of estimators when doing 500 sample cross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with 10, 50, 100, 300, 500 and 1000 classifiers to confirm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ranged from 25% to 62% preliminarily, and were consistently ~40% on larger testing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Classifiers trained on the same data split always resulted in the same classification accuracy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00" y="1170125"/>
            <a:ext cx="4125600" cy="23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5428800" y="3549175"/>
            <a:ext cx="3000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https://i.ytimg.com/vi/BoGNyWW9-mE/maxresdefault.jpg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 selection did not significantly improve accuracy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of NN (~74%) &gt; SVM (~56%) &gt; Adaboost (~40%)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Best overall accuracy: 74% (NN)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 hidden layers with 39 neurons per layer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actual giant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Interpreting the available datasets and make the bridge to translate the data to array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how to work with available packages: Scikit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data is very difficult to work with using the tools covered in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networks that can operate in the time domain would give better results than MSD; future direction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0" y="10953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Questions?</a:t>
            </a:r>
            <a:r>
              <a:rPr lang="en"/>
              <a:t> No Time For Questions.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63" y="1837000"/>
            <a:ext cx="5939875" cy="25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data mining becoming increasingly more </a:t>
            </a:r>
            <a:r>
              <a:rPr lang="en"/>
              <a:t>prevalent</a:t>
            </a:r>
            <a:r>
              <a:rPr lang="en"/>
              <a:t> due to companies such as Spotify and Shazam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Waveforms can be segmented into numerous features such as pitch, tempo and loudness, as well as contrived metrics like “danceability” and “energy”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analysis of these features is of great interest to the industry for determining things like target market demographics and suggested songs lists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50" y="3601372"/>
            <a:ext cx="3660300" cy="10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5912950" y="4630550"/>
            <a:ext cx="3000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http://static.echonest.com/enspex/images/spotify.png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1019025" y="4493400"/>
            <a:ext cx="3000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http://static.echonest.com/enspex/images/logo.png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750" y="3461250"/>
            <a:ext cx="3257750" cy="11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Columbia’s Labrosa laboratory maintains software to segment audio as well as a premade dataset of 1 million entries with the following features of interest: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 and beat starts, danceability, energy, key, loudness, section starts, timbre, tatums and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includes metadata such as artist, song title and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features are arrays of values in temporal space, makes direct analysis somewhat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for generating dataset has lost functionality (6-8 year old code, many of API’s used have gone defunct)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rewrite to use updated API’s, but would be non trivial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101375" y="4703625"/>
            <a:ext cx="4907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r>
              <a:rPr lang="en" sz="1200"/>
              <a:t>https://labrosa.ee.columbia.edu/millionsong/</a:t>
            </a:r>
            <a:endParaRPr sz="120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400" y="0"/>
            <a:ext cx="4183600" cy="9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focused on the classification of songs by the decade in which they were released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classes up by decade, as performing classification by discrete years unsurprisingly </a:t>
            </a:r>
            <a:r>
              <a:rPr lang="en"/>
              <a:t>warranted</a:t>
            </a:r>
            <a:r>
              <a:rPr lang="en"/>
              <a:t> very poor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classes, 1920’s – 2010’s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515345 songs within the Million Song DB have years associated with them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75" y="3168675"/>
            <a:ext cx="2630946" cy="15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48550" y="4753500"/>
            <a:ext cx="3438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https://sites.google.com/site/50sflashback/_/rsrc/1353371375812/home/events/sock-hops---haley-shearer/sock%20hop.jpg</a:t>
            </a:r>
            <a:endParaRPr sz="600"/>
          </a:p>
        </p:txBody>
      </p:sp>
      <p:sp>
        <p:nvSpPr>
          <p:cNvPr id="158" name="Google Shape;158;p28"/>
          <p:cNvSpPr txBox="1"/>
          <p:nvPr/>
        </p:nvSpPr>
        <p:spPr>
          <a:xfrm>
            <a:off x="6016925" y="4621325"/>
            <a:ext cx="3000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https://www.timeoutdubai.com/sites/default/files/tod/styles/full_img/public/images/2018/01/09/2017_Moes_on_the_5th_dubai_base_1.jpg?itok=TyeLFSy3</a:t>
            </a:r>
            <a:endParaRPr sz="6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700" y="3293450"/>
            <a:ext cx="1410825" cy="15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300" y="3168675"/>
            <a:ext cx="2571925" cy="1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2954575" y="3999725"/>
            <a:ext cx="885600" cy="24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 flipH="1">
            <a:off x="5447200" y="3960575"/>
            <a:ext cx="885600" cy="24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Methodology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cross validation and feature selection with multiple types of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following types of classifiers as implemented by the sklearn python library: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Adaboost with decision stumps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Multiclass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many of the features were variable length arrays, we took the mean squared displacement of their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i="1" lang="en"/>
              <a:t>GridSearchCV</a:t>
            </a:r>
            <a:r>
              <a:rPr lang="en"/>
              <a:t> from sklearn to optimize metaparameters such as loss type, number of classifiers and learning rate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641554" y="243349"/>
            <a:ext cx="369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 Analysis</a:t>
            </a:r>
            <a:endParaRPr sz="1100"/>
          </a:p>
        </p:txBody>
      </p:sp>
      <p:sp>
        <p:nvSpPr>
          <p:cNvPr id="174" name="Google Shape;174;p30"/>
          <p:cNvSpPr txBox="1"/>
          <p:nvPr/>
        </p:nvSpPr>
        <p:spPr>
          <a:xfrm>
            <a:off x="936025" y="2180750"/>
            <a:ext cx="3101100" cy="1122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Tuning: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 and nodes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 regularization term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75" name="Google Shape;175;p30"/>
          <p:cNvSpPr txBox="1"/>
          <p:nvPr/>
        </p:nvSpPr>
        <p:spPr>
          <a:xfrm>
            <a:off x="936025" y="834073"/>
            <a:ext cx="3101100" cy="11685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 gradient based optimizer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Kingma et.al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Tolerance for optimization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1e-4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sigmoid</a:t>
            </a:r>
            <a:endParaRPr sz="1100"/>
          </a:p>
        </p:txBody>
      </p:sp>
      <p:sp>
        <p:nvSpPr>
          <p:cNvPr id="176" name="Google Shape;176;p30"/>
          <p:cNvSpPr txBox="1"/>
          <p:nvPr/>
        </p:nvSpPr>
        <p:spPr>
          <a:xfrm>
            <a:off x="936025" y="3481225"/>
            <a:ext cx="3101100" cy="877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Criterions: 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Epochs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error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 error  </a:t>
            </a:r>
            <a:endParaRPr sz="1100"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345" y="728097"/>
            <a:ext cx="3226652" cy="2988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6208525" y="3716325"/>
            <a:ext cx="16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of NN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74" y="924365"/>
            <a:ext cx="5038673" cy="3781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641554" y="243349"/>
            <a:ext cx="413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Tuning: Layers and Nodes</a:t>
            </a:r>
            <a:endParaRPr sz="1100"/>
          </a:p>
        </p:txBody>
      </p:sp>
      <p:sp>
        <p:nvSpPr>
          <p:cNvPr id="185" name="Google Shape;185;p31"/>
          <p:cNvSpPr txBox="1"/>
          <p:nvPr/>
        </p:nvSpPr>
        <p:spPr>
          <a:xfrm>
            <a:off x="6020436" y="839634"/>
            <a:ext cx="23076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size: 515,345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 Dataset for PT: 500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Optimum parameters: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layers with 39 neurons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210" y="2387513"/>
            <a:ext cx="2538204" cy="203653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 rot="5400000">
            <a:off x="7230738" y="3832511"/>
            <a:ext cx="259500" cy="1487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/>
          <p:nvPr/>
        </p:nvSpPr>
        <p:spPr>
          <a:xfrm rot="10800000">
            <a:off x="5968710" y="2661952"/>
            <a:ext cx="259500" cy="1487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748358" y="4728664"/>
            <a:ext cx="122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1-40 Layers</a:t>
            </a:r>
            <a:endParaRPr sz="1100"/>
          </a:p>
        </p:txBody>
      </p:sp>
      <p:sp>
        <p:nvSpPr>
          <p:cNvPr id="190" name="Google Shape;190;p31"/>
          <p:cNvSpPr txBox="1"/>
          <p:nvPr/>
        </p:nvSpPr>
        <p:spPr>
          <a:xfrm rot="-5400000">
            <a:off x="5209266" y="3267288"/>
            <a:ext cx="122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1-40 Nodes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67700" y="243350"/>
            <a:ext cx="5591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Tuning: </a:t>
            </a: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 and Momentum</a:t>
            </a:r>
            <a:endParaRPr sz="1100"/>
          </a:p>
        </p:txBody>
      </p:sp>
      <p:sp>
        <p:nvSpPr>
          <p:cNvPr id="196" name="Google Shape;196;p32"/>
          <p:cNvSpPr txBox="1"/>
          <p:nvPr/>
        </p:nvSpPr>
        <p:spPr>
          <a:xfrm>
            <a:off x="777436" y="872029"/>
            <a:ext cx="2673600" cy="3231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propagation Algorithm</a:t>
            </a:r>
            <a:endParaRPr sz="1100"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172" y="1431402"/>
            <a:ext cx="6728647" cy="10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2075" y="2434079"/>
            <a:ext cx="3891576" cy="802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2"/>
          <p:cNvCxnSpPr/>
          <p:nvPr/>
        </p:nvCxnSpPr>
        <p:spPr>
          <a:xfrm flipH="1">
            <a:off x="4311301" y="2959515"/>
            <a:ext cx="254400" cy="39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32"/>
          <p:cNvSpPr txBox="1"/>
          <p:nvPr/>
        </p:nvSpPr>
        <p:spPr>
          <a:xfrm>
            <a:off x="3521086" y="3236716"/>
            <a:ext cx="1968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Gradient descent hyperparameter</a:t>
            </a:r>
            <a:endParaRPr sz="1100"/>
          </a:p>
        </p:txBody>
      </p:sp>
      <p:cxnSp>
        <p:nvCxnSpPr>
          <p:cNvPr id="201" name="Google Shape;201;p32"/>
          <p:cNvCxnSpPr/>
          <p:nvPr/>
        </p:nvCxnSpPr>
        <p:spPr>
          <a:xfrm>
            <a:off x="3129715" y="2972585"/>
            <a:ext cx="0" cy="36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32"/>
          <p:cNvSpPr txBox="1"/>
          <p:nvPr/>
        </p:nvSpPr>
        <p:spPr>
          <a:xfrm>
            <a:off x="2246440" y="3323916"/>
            <a:ext cx="196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Weight update</a:t>
            </a:r>
            <a:endParaRPr sz="1100"/>
          </a:p>
        </p:txBody>
      </p:sp>
      <p:sp>
        <p:nvSpPr>
          <p:cNvPr id="203" name="Google Shape;203;p32"/>
          <p:cNvSpPr txBox="1"/>
          <p:nvPr/>
        </p:nvSpPr>
        <p:spPr>
          <a:xfrm>
            <a:off x="464936" y="2623036"/>
            <a:ext cx="196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Back-prop gradient</a:t>
            </a:r>
            <a:endParaRPr sz="1100"/>
          </a:p>
        </p:txBody>
      </p:sp>
      <p:cxnSp>
        <p:nvCxnSpPr>
          <p:cNvPr id="204" name="Google Shape;204;p32"/>
          <p:cNvCxnSpPr/>
          <p:nvPr/>
        </p:nvCxnSpPr>
        <p:spPr>
          <a:xfrm>
            <a:off x="1390267" y="2063576"/>
            <a:ext cx="0" cy="46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05" name="Google Shape;20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1100" y="64848"/>
            <a:ext cx="2978101" cy="14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5803150" y="4912800"/>
            <a:ext cx="353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Courtesy to Prof. Deliang Wang and Prof. Jeremy Morris </a:t>
            </a:r>
            <a:endParaRPr sz="1100"/>
          </a:p>
        </p:txBody>
      </p:sp>
      <p:sp>
        <p:nvSpPr>
          <p:cNvPr id="207" name="Google Shape;207;p32"/>
          <p:cNvSpPr txBox="1"/>
          <p:nvPr/>
        </p:nvSpPr>
        <p:spPr>
          <a:xfrm>
            <a:off x="2105439" y="4488396"/>
            <a:ext cx="196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Momentum </a:t>
            </a:r>
            <a:endParaRPr sz="1100"/>
          </a:p>
        </p:txBody>
      </p:sp>
      <p:sp>
        <p:nvSpPr>
          <p:cNvPr id="208" name="Google Shape;208;p32"/>
          <p:cNvSpPr txBox="1"/>
          <p:nvPr/>
        </p:nvSpPr>
        <p:spPr>
          <a:xfrm>
            <a:off x="243456" y="4766527"/>
            <a:ext cx="196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Weight update (current)</a:t>
            </a:r>
            <a:endParaRPr sz="1100"/>
          </a:p>
        </p:txBody>
      </p:sp>
      <p:cxnSp>
        <p:nvCxnSpPr>
          <p:cNvPr id="209" name="Google Shape;209;p32"/>
          <p:cNvCxnSpPr/>
          <p:nvPr/>
        </p:nvCxnSpPr>
        <p:spPr>
          <a:xfrm>
            <a:off x="4215350" y="4104195"/>
            <a:ext cx="0" cy="46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10" name="Google Shape;21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451" y="3688024"/>
            <a:ext cx="6601452" cy="556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2"/>
          <p:cNvCxnSpPr/>
          <p:nvPr/>
        </p:nvCxnSpPr>
        <p:spPr>
          <a:xfrm>
            <a:off x="993782" y="4314401"/>
            <a:ext cx="0" cy="46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32"/>
          <p:cNvSpPr txBox="1"/>
          <p:nvPr/>
        </p:nvSpPr>
        <p:spPr>
          <a:xfrm>
            <a:off x="3733294" y="4541302"/>
            <a:ext cx="276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Weight update (previous time step)</a:t>
            </a:r>
            <a:endParaRPr sz="1100"/>
          </a:p>
        </p:txBody>
      </p:sp>
      <p:cxnSp>
        <p:nvCxnSpPr>
          <p:cNvPr id="213" name="Google Shape;213;p32"/>
          <p:cNvCxnSpPr/>
          <p:nvPr/>
        </p:nvCxnSpPr>
        <p:spPr>
          <a:xfrm flipH="1">
            <a:off x="3283183" y="4131812"/>
            <a:ext cx="237900" cy="40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32"/>
          <p:cNvSpPr txBox="1"/>
          <p:nvPr/>
        </p:nvSpPr>
        <p:spPr>
          <a:xfrm>
            <a:off x="6851249" y="4025636"/>
            <a:ext cx="2151600" cy="692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459" l="-1769" r="0" t="-26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5" name="Google Shape;215;p32"/>
          <p:cNvSpPr txBox="1"/>
          <p:nvPr/>
        </p:nvSpPr>
        <p:spPr>
          <a:xfrm>
            <a:off x="6756776" y="2492925"/>
            <a:ext cx="2396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ease of oscillating weights due to large learning rate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641554" y="243349"/>
            <a:ext cx="413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Tuning</a:t>
            </a:r>
            <a:endParaRPr sz="2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317" y="1067340"/>
            <a:ext cx="43910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26" y="1067340"/>
            <a:ext cx="4317137" cy="324019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497104" y="956568"/>
            <a:ext cx="202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over Epochs</a:t>
            </a:r>
            <a:endParaRPr sz="1100"/>
          </a:p>
        </p:txBody>
      </p:sp>
      <p:sp>
        <p:nvSpPr>
          <p:cNvPr id="224" name="Google Shape;224;p33"/>
          <p:cNvSpPr txBox="1"/>
          <p:nvPr/>
        </p:nvSpPr>
        <p:spPr>
          <a:xfrm>
            <a:off x="5407026" y="956575"/>
            <a:ext cx="311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over training accuracy</a:t>
            </a:r>
            <a:endParaRPr sz="1100"/>
          </a:p>
        </p:txBody>
      </p:sp>
      <p:sp>
        <p:nvSpPr>
          <p:cNvPr id="225" name="Google Shape;225;p33"/>
          <p:cNvSpPr txBox="1"/>
          <p:nvPr/>
        </p:nvSpPr>
        <p:spPr>
          <a:xfrm>
            <a:off x="1991032" y="4496737"/>
            <a:ext cx="4546200" cy="484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259" l="0" r="0" t="-1849"/>
            </a:stretch>
          </a:blip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