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8961438" cy="6721475"/>
  <p:notesSz cx="9926638" cy="6797675"/>
  <p:custDataLst>
    <p:tags r:id="rId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ng Bråtveit" initials="KBR" lastIdx="1" clrIdx="0">
    <p:extLst>
      <p:ext uri="{19B8F6BF-5375-455C-9EA6-DF929625EA0E}">
        <p15:presenceInfo xmlns:p15="http://schemas.microsoft.com/office/powerpoint/2012/main" userId="Kleng Bråtve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C"/>
    <a:srgbClr val="FFC000"/>
    <a:srgbClr val="FFD966"/>
    <a:srgbClr val="7F7F7F"/>
    <a:srgbClr val="A9D18E"/>
    <a:srgbClr val="E0E0E0"/>
    <a:srgbClr val="E1E1E1"/>
    <a:srgbClr val="595959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6" autoAdjust="0"/>
    <p:restoredTop sz="94641" autoAdjust="0"/>
  </p:normalViewPr>
  <p:slideViewPr>
    <p:cSldViewPr snapToGrid="0">
      <p:cViewPr varScale="1">
        <p:scale>
          <a:sx n="121" d="100"/>
          <a:sy n="121" d="100"/>
        </p:scale>
        <p:origin x="1158" y="102"/>
      </p:cViewPr>
      <p:guideLst>
        <p:guide orient="horz" pos="2117"/>
        <p:guide pos="28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A9D18E"/>
            </a:solidFill>
            <a:ln w="38100">
              <a:solidFill>
                <a:sysClr val="window" lastClr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'Ark1'!$B$62:$B$70</c:f>
              <c:strCache>
                <c:ptCount val="9"/>
                <c:pt idx="0">
                  <c:v>Government-wide strategic objectives</c:v>
                </c:pt>
                <c:pt idx="1">
                  <c:v>Training and development</c:v>
                </c:pt>
                <c:pt idx="2">
                  <c:v>Leadership development</c:v>
                </c:pt>
                <c:pt idx="3">
                  <c:v>Competence framework</c:v>
                </c:pt>
                <c:pt idx="4">
                  <c:v>Performance assessment criteria</c:v>
                </c:pt>
                <c:pt idx="5">
                  <c:v>Workforce development strategy</c:v>
                </c:pt>
                <c:pt idx="6">
                  <c:v>Recruitment strategy / guidelines</c:v>
                </c:pt>
                <c:pt idx="7">
                  <c:v>Promotion criteria</c:v>
                </c:pt>
                <c:pt idx="8">
                  <c:v>Employee surveys</c:v>
                </c:pt>
              </c:strCache>
            </c:strRef>
          </c:cat>
          <c:val>
            <c:numRef>
              <c:f>'Ark1'!$D$62:$D$70</c:f>
              <c:numCache>
                <c:formatCode>0%</c:formatCode>
                <c:ptCount val="9"/>
                <c:pt idx="0">
                  <c:v>0.70588235294117652</c:v>
                </c:pt>
                <c:pt idx="1">
                  <c:v>0.61764705882352944</c:v>
                </c:pt>
                <c:pt idx="2">
                  <c:v>0.5</c:v>
                </c:pt>
                <c:pt idx="3">
                  <c:v>0.41176470588235292</c:v>
                </c:pt>
                <c:pt idx="4">
                  <c:v>0.38235294117647056</c:v>
                </c:pt>
                <c:pt idx="5">
                  <c:v>0.3235294117647059</c:v>
                </c:pt>
                <c:pt idx="6">
                  <c:v>0.3235294117647059</c:v>
                </c:pt>
                <c:pt idx="7">
                  <c:v>0.20588235294117646</c:v>
                </c:pt>
                <c:pt idx="8">
                  <c:v>0.14705882352941177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3-462E-BCF8-7D110D8E6D7D}"/>
            </c:ext>
          </c:extLst>
        </c:ser>
        <c:ser>
          <c:idx val="1"/>
          <c:order val="1"/>
          <c:spPr>
            <a:solidFill>
              <a:srgbClr val="C0C0C0"/>
            </a:solidFill>
            <a:ln w="38100">
              <a:solidFill>
                <a:sysClr val="window" lastClr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'Ark1'!$B$62:$B$70</c:f>
              <c:strCache>
                <c:ptCount val="9"/>
                <c:pt idx="0">
                  <c:v>Government-wide strategic objectives</c:v>
                </c:pt>
                <c:pt idx="1">
                  <c:v>Training and development</c:v>
                </c:pt>
                <c:pt idx="2">
                  <c:v>Leadership development</c:v>
                </c:pt>
                <c:pt idx="3">
                  <c:v>Competence framework</c:v>
                </c:pt>
                <c:pt idx="4">
                  <c:v>Performance assessment criteria</c:v>
                </c:pt>
                <c:pt idx="5">
                  <c:v>Workforce development strategy</c:v>
                </c:pt>
                <c:pt idx="6">
                  <c:v>Recruitment strategy / guidelines</c:v>
                </c:pt>
                <c:pt idx="7">
                  <c:v>Promotion criteria</c:v>
                </c:pt>
                <c:pt idx="8">
                  <c:v>Employee surveys</c:v>
                </c:pt>
              </c:strCache>
            </c:strRef>
          </c:cat>
          <c:val>
            <c:numRef>
              <c:f>'Ark1'!$E$62:$E$70</c:f>
              <c:numCache>
                <c:formatCode>0%</c:formatCode>
                <c:ptCount val="9"/>
                <c:pt idx="0">
                  <c:v>0.29411764705882348</c:v>
                </c:pt>
                <c:pt idx="1">
                  <c:v>0.38235294117647056</c:v>
                </c:pt>
                <c:pt idx="2">
                  <c:v>0.5</c:v>
                </c:pt>
                <c:pt idx="3">
                  <c:v>0.58823529411764708</c:v>
                </c:pt>
                <c:pt idx="4">
                  <c:v>0.61764705882352944</c:v>
                </c:pt>
                <c:pt idx="5">
                  <c:v>0.67647058823529416</c:v>
                </c:pt>
                <c:pt idx="6">
                  <c:v>0.67647058823529416</c:v>
                </c:pt>
                <c:pt idx="7">
                  <c:v>0.79411764705882359</c:v>
                </c:pt>
                <c:pt idx="8">
                  <c:v>0.8529411764705882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3-462E-BCF8-7D110D8E6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3"/>
        <c:overlap val="100"/>
        <c:axId val="804285192"/>
        <c:axId val="804285584"/>
      </c:barChart>
      <c:catAx>
        <c:axId val="804285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04285584"/>
        <c:crosses val="autoZero"/>
        <c:auto val="1"/>
        <c:lblAlgn val="ctr"/>
        <c:lblOffset val="100"/>
        <c:noMultiLvlLbl val="0"/>
      </c:catAx>
      <c:valAx>
        <c:axId val="80428558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804285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1439" cy="3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t" anchorCtr="0" compatLnSpc="1">
            <a:prstTxWarp prst="textNoShape">
              <a:avLst/>
            </a:prstTxWarp>
          </a:bodyPr>
          <a:lstStyle>
            <a:lvl1pPr algn="l" defTabSz="91310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201" y="2"/>
            <a:ext cx="4301438" cy="3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t" anchorCtr="0" compatLnSpc="1">
            <a:prstTxWarp prst="textNoShape">
              <a:avLst/>
            </a:prstTxWarp>
          </a:bodyPr>
          <a:lstStyle>
            <a:lvl1pPr algn="r" defTabSz="913101">
              <a:defRPr sz="1200" b="0">
                <a:latin typeface="Times New Roman" pitchFamily="18" charset="0"/>
              </a:defRPr>
            </a:lvl1pPr>
          </a:lstStyle>
          <a:p>
            <a:fld id="{6D25FFFF-9A6D-414E-8856-6C3A1ACC05EC}" type="datetime1">
              <a:rPr lang="en-US"/>
              <a:pPr/>
              <a:t>9/2/2016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729"/>
            <a:ext cx="4301439" cy="33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b" anchorCtr="0" compatLnSpc="1">
            <a:prstTxWarp prst="textNoShape">
              <a:avLst/>
            </a:prstTxWarp>
          </a:bodyPr>
          <a:lstStyle>
            <a:lvl1pPr algn="l" defTabSz="91310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201" y="6458729"/>
            <a:ext cx="4301438" cy="33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b" anchorCtr="0" compatLnSpc="1">
            <a:prstTxWarp prst="textNoShape">
              <a:avLst/>
            </a:prstTxWarp>
          </a:bodyPr>
          <a:lstStyle>
            <a:lvl1pPr algn="r" defTabSz="913101">
              <a:defRPr sz="1200" b="0">
                <a:latin typeface="Times New Roman" pitchFamily="18" charset="0"/>
              </a:defRPr>
            </a:lvl1pPr>
          </a:lstStyle>
          <a:p>
            <a:fld id="{D48A1659-C1F3-40C6-9733-9A26EA6E2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2038" y="874713"/>
            <a:ext cx="7743825" cy="58086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42253" y="254603"/>
            <a:ext cx="7435590" cy="22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8012647" y="33088"/>
            <a:ext cx="14555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3101">
              <a:defRPr sz="800" b="0"/>
            </a:lvl1pPr>
          </a:lstStyle>
          <a:p>
            <a:r>
              <a:rPr lang="de-DE"/>
              <a:t>040329bMS_0307_0254_Client</a:t>
            </a:r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677985" y="6478680"/>
            <a:ext cx="7901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3101">
              <a:defRPr sz="1200" b="0"/>
            </a:lvl1pPr>
          </a:lstStyle>
          <a:p>
            <a:fld id="{A4C56F63-FC2D-4F37-8ABF-AF0F87D5E83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gray">
          <a:xfrm>
            <a:off x="1190760" y="1029336"/>
            <a:ext cx="7588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59" tIns="45030" rIns="90059" bIns="45030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3789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20180" y="1100020"/>
            <a:ext cx="6721079" cy="2340069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20180" y="3530331"/>
            <a:ext cx="6721079" cy="1622800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7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413029" y="357856"/>
            <a:ext cx="1932310" cy="5696139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16099" y="357856"/>
            <a:ext cx="5684912" cy="569613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1432" y="1675702"/>
            <a:ext cx="7729240" cy="279594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1432" y="4498099"/>
            <a:ext cx="7729240" cy="147032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16099" y="1789282"/>
            <a:ext cx="3808611" cy="4264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36728" y="1789282"/>
            <a:ext cx="3808611" cy="4264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357857"/>
            <a:ext cx="7729240" cy="1299174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7266" y="1647695"/>
            <a:ext cx="379110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66" y="2455206"/>
            <a:ext cx="3791108" cy="361123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536728" y="1647695"/>
            <a:ext cx="380977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536728" y="2455206"/>
            <a:ext cx="3809778" cy="361123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5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02.09.2016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16099" y="357857"/>
            <a:ext cx="7729240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6099" y="1789282"/>
            <a:ext cx="7729240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16099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E83C5A1-4DC6-45FD-8FE6-69FD22F85041}" type="datetimeFigureOut">
              <a:rPr lang="nb-NO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02.09.2016</a:t>
            </a:fld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968477" y="6229812"/>
            <a:ext cx="3024485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329015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2B8C7C-41F4-40E3-977C-B3794E3F3779}" type="slidenum">
              <a:rPr lang="nb-NO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717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8216974" y="182936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116" name="Plassholder for lysbildenummer 2"/>
          <p:cNvSpPr>
            <a:spLocks noGrp="1"/>
          </p:cNvSpPr>
          <p:nvPr>
            <p:ph type="sldNum" sz="quarter" idx="10"/>
          </p:nvPr>
        </p:nvSpPr>
        <p:spPr>
          <a:xfrm>
            <a:off x="7081714" y="6511925"/>
            <a:ext cx="1866900" cy="184666"/>
          </a:xfrm>
        </p:spPr>
        <p:txBody>
          <a:bodyPr/>
          <a:lstStyle/>
          <a:p>
            <a:pPr algn="r"/>
            <a:fld id="{546BE0EA-5BBC-4A61-AC89-6B850D49DB55}" type="slidenum">
              <a:rPr lang="en-US" smtClean="0">
                <a:solidFill>
                  <a:srgbClr val="000000"/>
                </a:solidFill>
              </a:rPr>
              <a:pPr algn="r"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" name="McK Footnote"/>
          <p:cNvSpPr>
            <a:spLocks noChangeArrowheads="1"/>
          </p:cNvSpPr>
          <p:nvPr/>
        </p:nvSpPr>
        <p:spPr bwMode="auto">
          <a:xfrm>
            <a:off x="6766" y="6149479"/>
            <a:ext cx="7634651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481013" indent="-481013" algn="l" defTabSz="684213" eaLnBrk="0" hangingPunct="0">
              <a:tabLst>
                <a:tab pos="438150" algn="r"/>
              </a:tabLst>
            </a:pPr>
            <a:r>
              <a:rPr lang="en-US" sz="900" b="0" dirty="0">
                <a:solidFill>
                  <a:srgbClr val="000000"/>
                </a:solidFill>
              </a:rPr>
              <a:t>			 </a:t>
            </a:r>
          </a:p>
          <a:p>
            <a:pPr marL="481013" indent="-481013" algn="l" defTabSz="684213" eaLnBrk="0" hangingPunct="0">
              <a:spcBef>
                <a:spcPts val="200"/>
              </a:spcBef>
              <a:tabLst>
                <a:tab pos="438150" algn="r"/>
              </a:tabLst>
            </a:pPr>
            <a:r>
              <a:rPr lang="en-US" sz="900" b="0" dirty="0">
                <a:solidFill>
                  <a:srgbClr val="000000"/>
                </a:solidFill>
              </a:rPr>
              <a:t>	Source:	 2016 OECD Survey on Strategic Human Resources Management survey</a:t>
            </a:r>
          </a:p>
        </p:txBody>
      </p:sp>
      <p:sp>
        <p:nvSpPr>
          <p:cNvPr id="118" name="Undertittel 2"/>
          <p:cNvSpPr txBox="1">
            <a:spLocks/>
          </p:cNvSpPr>
          <p:nvPr/>
        </p:nvSpPr>
        <p:spPr bwMode="auto">
          <a:xfrm>
            <a:off x="1197621" y="6577041"/>
            <a:ext cx="519764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defRPr sz="18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13" indent="-190495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2133">
                <a:solidFill>
                  <a:schemeClr val="tx1"/>
                </a:solidFill>
                <a:latin typeface="+mn-lt"/>
              </a:defRPr>
            </a:lvl2pPr>
            <a:lvl3pPr marL="393690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3pPr>
            <a:lvl4pPr marL="575719" indent="-179913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2133">
                <a:solidFill>
                  <a:schemeClr val="tx1"/>
                </a:solidFill>
                <a:latin typeface="+mn-lt"/>
              </a:defRPr>
            </a:lvl4pPr>
            <a:lvl5pPr marL="776798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5pPr>
            <a:lvl6pPr marL="1386383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6pPr>
            <a:lvl7pPr marL="199596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7pPr>
            <a:lvl8pPr marL="2605552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8pPr>
            <a:lvl9pPr marL="321513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700" b="0" kern="0" dirty="0">
                <a:solidFill>
                  <a:prstClr val="black"/>
                </a:solidFill>
              </a:rPr>
              <a:t>support@funfact.eu  </a:t>
            </a:r>
            <a:r>
              <a:rPr lang="en-US" sz="700" b="0" dirty="0">
                <a:solidFill>
                  <a:prstClr val="black"/>
                </a:solidFill>
              </a:rPr>
              <a:t>•  TEL +47 98078172  •  www.funfact.eu  •  Copyright </a:t>
            </a:r>
            <a:r>
              <a:rPr lang="en-US" sz="700" dirty="0">
                <a:solidFill>
                  <a:prstClr val="black"/>
                </a:solidFill>
              </a:rPr>
              <a:t>©  </a:t>
            </a:r>
            <a:r>
              <a:rPr lang="en-US" sz="700" b="0" dirty="0">
                <a:solidFill>
                  <a:prstClr val="black"/>
                </a:solidFill>
              </a:rPr>
              <a:t>Funfact AS. All right Reserved. Refer to last page</a:t>
            </a:r>
            <a:endParaRPr lang="en-US" sz="700" b="0" kern="0" dirty="0">
              <a:solidFill>
                <a:prstClr val="black"/>
              </a:solidFill>
            </a:endParaRPr>
          </a:p>
        </p:txBody>
      </p:sp>
      <p:cxnSp>
        <p:nvCxnSpPr>
          <p:cNvPr id="119" name="Rett linje 118"/>
          <p:cNvCxnSpPr/>
          <p:nvPr/>
        </p:nvCxnSpPr>
        <p:spPr bwMode="auto">
          <a:xfrm>
            <a:off x="1197620" y="6526929"/>
            <a:ext cx="7726067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8366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Undertittel 2"/>
          <p:cNvSpPr txBox="1">
            <a:spLocks/>
          </p:cNvSpPr>
          <p:nvPr/>
        </p:nvSpPr>
        <p:spPr bwMode="auto">
          <a:xfrm>
            <a:off x="6766" y="6452126"/>
            <a:ext cx="11908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defRPr sz="18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13" indent="-190495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2133">
                <a:solidFill>
                  <a:schemeClr val="tx1"/>
                </a:solidFill>
                <a:latin typeface="+mn-lt"/>
              </a:defRPr>
            </a:lvl2pPr>
            <a:lvl3pPr marL="393690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3pPr>
            <a:lvl4pPr marL="575719" indent="-179913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2133">
                <a:solidFill>
                  <a:schemeClr val="tx1"/>
                </a:solidFill>
                <a:latin typeface="+mn-lt"/>
              </a:defRPr>
            </a:lvl4pPr>
            <a:lvl5pPr marL="776798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5pPr>
            <a:lvl6pPr marL="1386383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6pPr>
            <a:lvl7pPr marL="199596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7pPr>
            <a:lvl8pPr marL="2605552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8pPr>
            <a:lvl9pPr marL="321513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Schoolbook" panose="02040604050505020304" pitchFamily="18" charset="0"/>
              </a:rPr>
              <a:t>FUN</a:t>
            </a:r>
            <a:r>
              <a:rPr lang="en-US" sz="1600" b="0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Schoolbook" panose="02040604050505020304" pitchFamily="18" charset="0"/>
              </a:rPr>
              <a:t>f(a)</a:t>
            </a: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Schoolbook" panose="02040604050505020304" pitchFamily="18" charset="0"/>
              </a:rPr>
              <a:t>CT</a:t>
            </a:r>
            <a:endParaRPr lang="en-US" sz="1600" b="0" kern="0" dirty="0">
              <a:solidFill>
                <a:prstClr val="black">
                  <a:lumMod val="65000"/>
                  <a:lumOff val="3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2"/>
          <p:cNvSpPr txBox="1">
            <a:spLocks noChangeArrowheads="1"/>
          </p:cNvSpPr>
          <p:nvPr/>
        </p:nvSpPr>
        <p:spPr bwMode="auto">
          <a:xfrm>
            <a:off x="110271" y="87245"/>
            <a:ext cx="884237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not key in Norwegian public sector HR </a:t>
            </a:r>
          </a:p>
        </p:txBody>
      </p:sp>
      <p:sp>
        <p:nvSpPr>
          <p:cNvPr id="2" name="Rektangel 1"/>
          <p:cNvSpPr/>
          <p:nvPr/>
        </p:nvSpPr>
        <p:spPr>
          <a:xfrm>
            <a:off x="7698934" y="283036"/>
            <a:ext cx="872593" cy="27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122" name="McK Measure"/>
          <p:cNvSpPr txBox="1">
            <a:spLocks noChangeArrowheads="1"/>
          </p:cNvSpPr>
          <p:nvPr/>
        </p:nvSpPr>
        <p:spPr bwMode="auto">
          <a:xfrm>
            <a:off x="185222" y="485364"/>
            <a:ext cx="6962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895350"/>
            <a:r>
              <a:rPr lang="en-US" b="0" dirty="0">
                <a:solidFill>
                  <a:srgbClr val="000000"/>
                </a:solidFill>
              </a:rPr>
              <a:t>Percentage of OECD countries which use </a:t>
            </a:r>
            <a:r>
              <a:rPr lang="en-US" b="0" i="1" dirty="0">
                <a:solidFill>
                  <a:srgbClr val="000000"/>
                </a:solidFill>
              </a:rPr>
              <a:t>Public sector innovation </a:t>
            </a:r>
            <a:r>
              <a:rPr lang="en-US" b="0" dirty="0">
                <a:solidFill>
                  <a:srgbClr val="000000"/>
                </a:solidFill>
              </a:rPr>
              <a:t>in: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19" name="Diagram 18"/>
          <p:cNvGraphicFramePr>
            <a:graphicFrameLocks/>
          </p:cNvGraphicFramePr>
          <p:nvPr>
            <p:extLst/>
          </p:nvPr>
        </p:nvGraphicFramePr>
        <p:xfrm>
          <a:off x="6766" y="1012575"/>
          <a:ext cx="10538814" cy="532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ktangel 20"/>
          <p:cNvSpPr/>
          <p:nvPr/>
        </p:nvSpPr>
        <p:spPr>
          <a:xfrm>
            <a:off x="75626" y="799763"/>
            <a:ext cx="1045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A9D18E"/>
                </a:solidFill>
              </a:rPr>
              <a:t>Use</a:t>
            </a:r>
          </a:p>
        </p:txBody>
      </p:sp>
      <p:sp>
        <p:nvSpPr>
          <p:cNvPr id="22" name="Rektangel 21"/>
          <p:cNvSpPr/>
          <p:nvPr/>
        </p:nvSpPr>
        <p:spPr>
          <a:xfrm>
            <a:off x="6902181" y="799763"/>
            <a:ext cx="1851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C0C0C0"/>
                </a:solidFill>
              </a:rPr>
              <a:t>Don’t use</a:t>
            </a:r>
          </a:p>
        </p:txBody>
      </p:sp>
      <p:sp>
        <p:nvSpPr>
          <p:cNvPr id="3" name="Ellipse 2"/>
          <p:cNvSpPr/>
          <p:nvPr/>
        </p:nvSpPr>
        <p:spPr>
          <a:xfrm>
            <a:off x="8216974" y="1209408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8216974" y="2884892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8216974" y="2329199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8216974" y="1759361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8216974" y="4002463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216974" y="5134129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16974" y="3445423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8216974" y="4574596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8216974" y="5700377"/>
            <a:ext cx="468000" cy="468000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>
              <a:solidFill>
                <a:prstClr val="white"/>
              </a:solidFill>
            </a:endParaRPr>
          </a:p>
        </p:txBody>
      </p:sp>
      <p:sp>
        <p:nvSpPr>
          <p:cNvPr id="129" name="Rektangel 128"/>
          <p:cNvSpPr/>
          <p:nvPr/>
        </p:nvSpPr>
        <p:spPr>
          <a:xfrm>
            <a:off x="104201" y="1075326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Government-wide strategic objectives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104201" y="1627575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Training and development</a:t>
            </a:r>
          </a:p>
        </p:txBody>
      </p:sp>
      <p:sp>
        <p:nvSpPr>
          <p:cNvPr id="131" name="Rektangel 130"/>
          <p:cNvSpPr/>
          <p:nvPr/>
        </p:nvSpPr>
        <p:spPr>
          <a:xfrm>
            <a:off x="104201" y="2187444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Leadership development</a:t>
            </a:r>
          </a:p>
        </p:txBody>
      </p:sp>
      <p:sp>
        <p:nvSpPr>
          <p:cNvPr id="132" name="Rektangel 131"/>
          <p:cNvSpPr/>
          <p:nvPr/>
        </p:nvSpPr>
        <p:spPr>
          <a:xfrm>
            <a:off x="104201" y="2747313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Competence framework</a:t>
            </a:r>
          </a:p>
        </p:txBody>
      </p:sp>
      <p:sp>
        <p:nvSpPr>
          <p:cNvPr id="133" name="Rektangel 132"/>
          <p:cNvSpPr/>
          <p:nvPr/>
        </p:nvSpPr>
        <p:spPr>
          <a:xfrm>
            <a:off x="104201" y="3307182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Performance assessment criteria</a:t>
            </a:r>
          </a:p>
        </p:txBody>
      </p:sp>
      <p:sp>
        <p:nvSpPr>
          <p:cNvPr id="134" name="Rektangel 133"/>
          <p:cNvSpPr/>
          <p:nvPr/>
        </p:nvSpPr>
        <p:spPr>
          <a:xfrm>
            <a:off x="104201" y="3867051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Workforce development strategy</a:t>
            </a:r>
          </a:p>
        </p:txBody>
      </p:sp>
      <p:sp>
        <p:nvSpPr>
          <p:cNvPr id="135" name="Rektangel 134"/>
          <p:cNvSpPr/>
          <p:nvPr/>
        </p:nvSpPr>
        <p:spPr>
          <a:xfrm>
            <a:off x="104201" y="4426920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Recruitment strategy / guidelines</a:t>
            </a:r>
          </a:p>
        </p:txBody>
      </p:sp>
      <p:sp>
        <p:nvSpPr>
          <p:cNvPr id="136" name="Rektangel 135"/>
          <p:cNvSpPr/>
          <p:nvPr/>
        </p:nvSpPr>
        <p:spPr>
          <a:xfrm>
            <a:off x="104201" y="4986789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Promotion criteria</a:t>
            </a:r>
          </a:p>
        </p:txBody>
      </p:sp>
      <p:sp>
        <p:nvSpPr>
          <p:cNvPr id="137" name="Rektangel 136"/>
          <p:cNvSpPr/>
          <p:nvPr/>
        </p:nvSpPr>
        <p:spPr>
          <a:xfrm>
            <a:off x="104201" y="5546655"/>
            <a:ext cx="359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Employee surveys</a:t>
            </a:r>
          </a:p>
        </p:txBody>
      </p:sp>
      <p:sp>
        <p:nvSpPr>
          <p:cNvPr id="35" name="Rektangel 34"/>
          <p:cNvSpPr/>
          <p:nvPr/>
        </p:nvSpPr>
        <p:spPr>
          <a:xfrm>
            <a:off x="7728294" y="254578"/>
            <a:ext cx="1062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FFC000"/>
                </a:solidFill>
              </a:rPr>
              <a:t>NORWAY</a:t>
            </a:r>
          </a:p>
        </p:txBody>
      </p:sp>
    </p:spTree>
    <p:extLst>
      <p:ext uri="{BB962C8B-B14F-4D97-AF65-F5344CB8AC3E}">
        <p14:creationId xmlns:p14="http://schemas.microsoft.com/office/powerpoint/2010/main" val="3185173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Powerpoint-mal</Template>
  <TotalTime>21482</TotalTime>
  <Words>71</Words>
  <Application>Microsoft Office PowerPoint</Application>
  <PresentationFormat>Egendefinert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Times New Roman</vt:lpstr>
      <vt:lpstr>Office-tema</vt:lpstr>
      <vt:lpstr>PowerPoint-presentasjon</vt:lpstr>
    </vt:vector>
  </TitlesOfParts>
  <Company>STATEN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0</dc:title>
  <dc:creator>Kleng Bråtveit</dc:creator>
  <cp:lastModifiedBy>Funfact AS</cp:lastModifiedBy>
  <cp:revision>772</cp:revision>
  <cp:lastPrinted>2016-08-25T13:17:04Z</cp:lastPrinted>
  <dcterms:created xsi:type="dcterms:W3CDTF">2014-08-28T08:07:51Z</dcterms:created>
  <dcterms:modified xsi:type="dcterms:W3CDTF">2016-09-02T08:09:27Z</dcterms:modified>
</cp:coreProperties>
</file>