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 autoCompressPictures="false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691460188" r:id="rId8"/>
    <p:sldId id="183628375" r:id="rId9"/>
    <p:sldId id="912614832" r:id="rId10"/>
    <p:sldId id="904053368" r:id="rId11"/>
    <p:sldId id="1773698482" r:id="rId12"/>
    <p:sldId id="639421187" r:id="rId13"/>
    <p:sldId id="1606870418" r:id="rId14"/>
    <p:sldId id="221985194" r:id="rId15"/>
    <p:sldId id="1016938959" r:id="rId16"/>
    <p:sldId id="1627762402" r:id="rId17"/>
    <p:sldId id="92899680" r:id="rId18"/>
    <p:sldId id="802115921" r:id="rId19"/>
    <p:sldId id="821238442" r:id="rId20"/>
    <p:sldId id="539354706" r:id="rId21"/>
    <p:sldId id="2032310405" r:id="rId22"/>
    <p:sldId id="1228283946" r:id="rId23"/>
    <p:sldId id="1344550526" r:id="rId24"/>
    <p:sldId id="1036768936" r:id="rId25"/>
    <p:sldId id="810097872" r:id="rId26"/>
    <p:sldId id="1921012" r:id="rId27"/>
    <p:sldId id="1858566007" r:id="rId28"/>
    <p:sldId id="783443348" r:id="rId29"/>
    <p:sldId id="1997356848" r:id="rId30"/>
    <p:sldId id="251835560" r:id="rId31"/>
    <p:sldId id="798277622" r:id="rId32"/>
    <p:sldId id="1086845090" r:id="rId33"/>
    <p:sldId id="1422292494" r:id="rId34"/>
    <p:sldId id="37414085" r:id="rId35"/>
    <p:sldId id="1621457281" r:id="rId36"/>
    <p:sldId id="345373405" r:id="rId37"/>
    <p:sldId id="1888485191" r:id="rId38"/>
    <p:sldId id="352306377" r:id="rId39"/>
    <p:sldId id="352739402" r:id="rId40"/>
    <p:sldId id="1282069134" r:id="rId41"/>
    <p:sldId id="466141125" r:id="rId42"/>
    <p:sldId id="985601979" r:id="rId43"/>
    <p:sldId id="329661786" r:id="rId44"/>
    <p:sldId id="1308135714" r:id="rId45"/>
    <p:sldId id="2097365689" r:id="rId46"/>
    <p:sldId id="470828773" r:id="rId47"/>
    <p:sldId id="1367202138" r:id="rId48"/>
    <p:sldId id="665909033" r:id="rId49"/>
    <p:sldId id="1302606455" r:id="rId50"/>
    <p:sldId id="683258528" r:id="rId51"/>
    <p:sldId id="34083326" r:id="rId52"/>
    <p:sldId id="551274107" r:id="rId53"/>
    <p:sldId id="1538868461" r:id="rId54"/>
    <p:sldId id="1159790151" r:id="rId55"/>
    <p:sldId id="862297102" r:id="rId56"/>
    <p:sldId id="1650285685" r:id="rId57"/>
    <p:sldId id="1173894593" r:id="rId58"/>
    <p:sldId id="109504846" r:id="rId59"/>
    <p:sldId id="1903598611" r:id="rId60"/>
    <p:sldId id="276655713" r:id="rId61"/>
    <p:sldId id="687147015" r:id="rId62"/>
    <p:sldId id="363226987" r:id="rId63"/>
    <p:sldId id="1567416218" r:id="rId64"/>
    <p:sldId id="802810356" r:id="rId65"/>
    <p:sldId id="68708764" r:id="rId66"/>
    <p:sldId id="735562226" r:id="rId67"/>
    <p:sldId id="1081876775" r:id="rId68"/>
    <p:sldId id="2133859312" r:id="rId69"/>
    <p:sldId id="1179824674" r:id="rId70"/>
    <p:sldId id="651422782" r:id="rId71"/>
    <p:sldId id="620388538" r:id="rId72"/>
  </p:sldIdLst>
  <p:sldSz cx="9906000" cy="6858000" type="A4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9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3"></Relationship><Relationship Target="tableStyles.xml" Type="http://schemas.openxmlformats.org/officeDocument/2006/relationships/tableStyles" Id="rId7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Relationship Target="slides/slide8.xml" Type="http://schemas.openxmlformats.org/officeDocument/2006/relationships/slide" Id="rId15"/><Relationship Target="slides/slide9.xml" Type="http://schemas.openxmlformats.org/officeDocument/2006/relationships/slide" Id="rId16"/><Relationship Target="slides/slide10.xml" Type="http://schemas.openxmlformats.org/officeDocument/2006/relationships/slide" Id="rId17"/><Relationship Target="slides/slide11.xml" Type="http://schemas.openxmlformats.org/officeDocument/2006/relationships/slide" Id="rId18"/><Relationship Target="slides/slide12.xml" Type="http://schemas.openxmlformats.org/officeDocument/2006/relationships/slide" Id="rId19"/><Relationship Target="slides/slide13.xml" Type="http://schemas.openxmlformats.org/officeDocument/2006/relationships/slide" Id="rId20"/><Relationship Target="slides/slide14.xml" Type="http://schemas.openxmlformats.org/officeDocument/2006/relationships/slide" Id="rId21"/><Relationship Target="slides/slide15.xml" Type="http://schemas.openxmlformats.org/officeDocument/2006/relationships/slide" Id="rId22"/><Relationship Target="slides/slide16.xml" Type="http://schemas.openxmlformats.org/officeDocument/2006/relationships/slide" Id="rId23"/><Relationship Target="slides/slide17.xml" Type="http://schemas.openxmlformats.org/officeDocument/2006/relationships/slide" Id="rId24"/><Relationship Target="slides/slide18.xml" Type="http://schemas.openxmlformats.org/officeDocument/2006/relationships/slide" Id="rId25"/><Relationship Target="slides/slide19.xml" Type="http://schemas.openxmlformats.org/officeDocument/2006/relationships/slide" Id="rId26"/><Relationship Target="slides/slide20.xml" Type="http://schemas.openxmlformats.org/officeDocument/2006/relationships/slide" Id="rId27"/><Relationship Target="slides/slide21.xml" Type="http://schemas.openxmlformats.org/officeDocument/2006/relationships/slide" Id="rId28"/><Relationship Target="slides/slide22.xml" Type="http://schemas.openxmlformats.org/officeDocument/2006/relationships/slide" Id="rId29"/><Relationship Target="slides/slide23.xml" Type="http://schemas.openxmlformats.org/officeDocument/2006/relationships/slide" Id="rId30"/><Relationship Target="slides/slide24.xml" Type="http://schemas.openxmlformats.org/officeDocument/2006/relationships/slide" Id="rId31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27.xml" Type="http://schemas.openxmlformats.org/officeDocument/2006/relationships/slide" Id="rId34"/><Relationship Target="slides/slide28.xml" Type="http://schemas.openxmlformats.org/officeDocument/2006/relationships/slide" Id="rId35"/><Relationship Target="slides/slide29.xml" Type="http://schemas.openxmlformats.org/officeDocument/2006/relationships/slide" Id="rId36"/><Relationship Target="slides/slide30.xml" Type="http://schemas.openxmlformats.org/officeDocument/2006/relationships/slide" Id="rId37"/><Relationship Target="slides/slide31.xml" Type="http://schemas.openxmlformats.org/officeDocument/2006/relationships/slide" Id="rId38"/><Relationship Target="slides/slide32.xml" Type="http://schemas.openxmlformats.org/officeDocument/2006/relationships/slide" Id="rId39"/><Relationship Target="slides/slide33.xml" Type="http://schemas.openxmlformats.org/officeDocument/2006/relationships/slide" Id="rId40"/><Relationship Target="slides/slide34.xml" Type="http://schemas.openxmlformats.org/officeDocument/2006/relationships/slide" Id="rId41"/><Relationship Target="slides/slide35.xml" Type="http://schemas.openxmlformats.org/officeDocument/2006/relationships/slide" Id="rId42"/><Relationship Target="slides/slide36.xml" Type="http://schemas.openxmlformats.org/officeDocument/2006/relationships/slide" Id="rId43"/><Relationship Target="slides/slide37.xml" Type="http://schemas.openxmlformats.org/officeDocument/2006/relationships/slide" Id="rId44"/><Relationship Target="slides/slide38.xml" Type="http://schemas.openxmlformats.org/officeDocument/2006/relationships/slide" Id="rId45"/><Relationship Target="slides/slide39.xml" Type="http://schemas.openxmlformats.org/officeDocument/2006/relationships/slide" Id="rId46"/><Relationship Target="slides/slide40.xml" Type="http://schemas.openxmlformats.org/officeDocument/2006/relationships/slide" Id="rId47"/><Relationship Target="slides/slide41.xml" Type="http://schemas.openxmlformats.org/officeDocument/2006/relationships/slide" Id="rId48"/><Relationship Target="slides/slide42.xml" Type="http://schemas.openxmlformats.org/officeDocument/2006/relationships/slide" Id="rId49"/><Relationship Target="slides/slide43.xml" Type="http://schemas.openxmlformats.org/officeDocument/2006/relationships/slide" Id="rId50"/><Relationship Target="slides/slide44.xml" Type="http://schemas.openxmlformats.org/officeDocument/2006/relationships/slide" Id="rId51"/><Relationship Target="slides/slide45.xml" Type="http://schemas.openxmlformats.org/officeDocument/2006/relationships/slide" Id="rId52"/><Relationship Target="slides/slide46.xml" Type="http://schemas.openxmlformats.org/officeDocument/2006/relationships/slide" Id="rId53"/><Relationship Target="slides/slide47.xml" Type="http://schemas.openxmlformats.org/officeDocument/2006/relationships/slide" Id="rId54"/><Relationship Target="slides/slide48.xml" Type="http://schemas.openxmlformats.org/officeDocument/2006/relationships/slide" Id="rId55"/><Relationship Target="slides/slide49.xml" Type="http://schemas.openxmlformats.org/officeDocument/2006/relationships/slide" Id="rId56"/><Relationship Target="slides/slide50.xml" Type="http://schemas.openxmlformats.org/officeDocument/2006/relationships/slide" Id="rId57"/><Relationship Target="slides/slide51.xml" Type="http://schemas.openxmlformats.org/officeDocument/2006/relationships/slide" Id="rId58"/><Relationship Target="slides/slide52.xml" Type="http://schemas.openxmlformats.org/officeDocument/2006/relationships/slide" Id="rId59"/><Relationship Target="slides/slide53.xml" Type="http://schemas.openxmlformats.org/officeDocument/2006/relationships/slide" Id="rId60"/><Relationship Target="slides/slide54.xml" Type="http://schemas.openxmlformats.org/officeDocument/2006/relationships/slide" Id="rId61"/><Relationship Target="slides/slide55.xml" Type="http://schemas.openxmlformats.org/officeDocument/2006/relationships/slide" Id="rId62"/><Relationship Target="slides/slide56.xml" Type="http://schemas.openxmlformats.org/officeDocument/2006/relationships/slide" Id="rId63"/><Relationship Target="slides/slide57.xml" Type="http://schemas.openxmlformats.org/officeDocument/2006/relationships/slide" Id="rId64"/><Relationship Target="slides/slide58.xml" Type="http://schemas.openxmlformats.org/officeDocument/2006/relationships/slide" Id="rId65"/><Relationship Target="slides/slide59.xml" Type="http://schemas.openxmlformats.org/officeDocument/2006/relationships/slide" Id="rId66"/><Relationship Target="slides/slide60.xml" Type="http://schemas.openxmlformats.org/officeDocument/2006/relationships/slide" Id="rId67"/><Relationship Target="slides/slide61.xml" Type="http://schemas.openxmlformats.org/officeDocument/2006/relationships/slide" Id="rId68"/><Relationship Target="slides/slide62.xml" Type="http://schemas.openxmlformats.org/officeDocument/2006/relationships/slide" Id="rId69"/><Relationship Target="slides/slide63.xml" Type="http://schemas.openxmlformats.org/officeDocument/2006/relationships/slide" Id="rId70"/><Relationship Target="slides/slide64.xml" Type="http://schemas.openxmlformats.org/officeDocument/2006/relationships/slide" Id="rId71"/><Relationship Target="slides/slide65.xml" Type="http://schemas.openxmlformats.org/officeDocument/2006/relationships/slide" Id="rId72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981A3-60DF-4E97-B32E-C9F7084158A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359C3-2B23-4024-A313-DCFAB5E1A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0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BF0B-CF1D-4D54-B1CC-BA4CAE76570E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6435-9EEE-4E9D-9733-2D208C408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7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Mode="External" Target="http://funfact.eu/" Type="http://schemas.openxmlformats.org/officeDocument/2006/relationships/hyperlink" Id="rId2"></Relationship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fal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97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38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407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898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43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63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904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305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842432" y="6408192"/>
            <a:ext cx="390269" cy="269349"/>
          </a:xfrm>
        </p:spPr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 dirty="false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681038" y="365126"/>
            <a:ext cx="8543925" cy="568325"/>
          </a:xfrm>
        </p:spPr>
        <p:txBody>
          <a:bodyPr>
            <a:normAutofit/>
          </a:bodyPr>
          <a:lstStyle>
            <a:lvl1pPr>
              <a:defRPr sz="1800" b="true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r>
              <a:rPr lang="en-US" dirty="false" smtClean="false"/>
              <a:t>Click to edit Master title style</a:t>
            </a:r>
            <a:endParaRPr lang="en-US" dirty="false"/>
          </a:p>
        </p:txBody>
      </p:sp>
      <p:sp>
        <p:nvSpPr>
          <p:cNvPr id="15" name="Content Placeholder 14"/>
          <p:cNvSpPr>
            <a:spLocks noGrp="true"/>
          </p:cNvSpPr>
          <p:nvPr>
            <p:ph sz="quarter" idx="14"/>
          </p:nvPr>
        </p:nvSpPr>
        <p:spPr>
          <a:xfrm>
            <a:off x="681038" y="1004887"/>
            <a:ext cx="8543925" cy="5262564"/>
          </a:xfrm>
        </p:spPr>
        <p:txBody>
          <a:bodyPr/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11" name="Content Placeholder 14"/>
          <p:cNvSpPr>
            <a:spLocks noGrp="true"/>
          </p:cNvSpPr>
          <p:nvPr>
            <p:ph sz="quarter" idx="15"/>
          </p:nvPr>
        </p:nvSpPr>
        <p:spPr>
          <a:xfrm>
            <a:off x="688777" y="1004887"/>
            <a:ext cx="8543925" cy="5262564"/>
          </a:xfrm>
        </p:spPr>
        <p:txBody>
          <a:bodyPr anchor="ctr" anchorCtr="false"/>
          <a:lstStyle>
            <a:lvl1pPr marL="0" indent="0">
              <a:buFontTx/>
              <a:buNone/>
              <a:defRPr/>
            </a:lvl1pPr>
            <a:lvl2pPr marL="457200" indent="0">
              <a:buFont typeface="+mj-lt"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0"/>
            <a:r>
              <a:rPr lang="en-US" dirty="false" smtClean="false"/>
              <a:t>Second level</a:t>
            </a:r>
          </a:p>
          <a:p>
            <a:pPr lvl="0"/>
            <a:r>
              <a:rPr lang="en-US" dirty="false" smtClean="false"/>
              <a:t>Third level</a:t>
            </a:r>
          </a:p>
          <a:p>
            <a:pPr lvl="0"/>
            <a:r>
              <a:rPr lang="en-US" dirty="false" smtClean="false"/>
              <a:t>Fourth level</a:t>
            </a:r>
          </a:p>
          <a:p>
            <a:pPr lvl="0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2" name="Rectangle 1"/>
          <p:cNvSpPr/>
          <p:nvPr userDrawn="true"/>
        </p:nvSpPr>
        <p:spPr>
          <a:xfrm>
            <a:off x="677636" y="6403849"/>
            <a:ext cx="39185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false" i="false" dirty="false" smtClean="false">
                <a:solidFill>
                  <a:srgbClr val="222222"/>
                </a:solidFill>
                <a:effectLst/>
                <a:latin typeface="arial" charset="0"/>
              </a:rPr>
              <a:t>Source: OECD Centre of Government Survey 2014, </a:t>
            </a:r>
            <a:r>
              <a:rPr lang="en-US" sz="800" b="false" i="false" dirty="false" smtClean="false">
                <a:solidFill>
                  <a:srgbClr val="1155CC"/>
                </a:solidFill>
                <a:effectLst/>
                <a:latin typeface="arial" charset="0"/>
                <a:hlinkClick r:id="rId2"/>
              </a:rPr>
              <a:t>funfact.eu</a:t>
            </a:r>
            <a:endParaRPr lang="en-US" sz="800" i="false" dirty="false"/>
          </a:p>
        </p:txBody>
      </p:sp>
    </p:spTree>
    <p:extLst>
      <p:ext uri="{BB962C8B-B14F-4D97-AF65-F5344CB8AC3E}">
        <p14:creationId xmlns:p14="http://schemas.microsoft.com/office/powerpoint/2010/main" val="54057910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689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28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83AA-224E-7943-89BF-2B1DD2EF37AA}" type="datetimeFigureOut">
              <a:rPr lang="en-US" smtClean="false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A136-8E11-3742-A45D-524124E5942B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_rels/slide10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1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_image_rId2.jpeg" Type="http://schemas.openxmlformats.org/officeDocument/2006/relationships/image" Id="rId2"/></Relationships>
</file>

<file path=ppt/slides/_rels/slide20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2_image_rId2.jpeg" Type="http://schemas.openxmlformats.org/officeDocument/2006/relationships/image" Id="rId2"/></Relationships>
</file>

<file path=ppt/slides/_rels/slide2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3_image_rId2.jpeg" Type="http://schemas.openxmlformats.org/officeDocument/2006/relationships/image" Id="rId2"/></Relationships>
</file>

<file path=ppt/slides/_rels/slide2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4_image_rId2.jpeg" Type="http://schemas.openxmlformats.org/officeDocument/2006/relationships/image" Id="rId2"/></Relationships>
</file>

<file path=ppt/slides/_rels/slide2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5_image_rId2.jpeg" Type="http://schemas.openxmlformats.org/officeDocument/2006/relationships/image" Id="rId2"/></Relationships>
</file>

<file path=ppt/slides/_rels/slide2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6_image_rId2.jpeg" Type="http://schemas.openxmlformats.org/officeDocument/2006/relationships/image" Id="rId2"/></Relationships>
</file>

<file path=ppt/slides/_rels/slide27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7_image_rId2.jpeg" Type="http://schemas.openxmlformats.org/officeDocument/2006/relationships/image" Id="rId2"/></Relationships>
</file>

<file path=ppt/slides/_rels/slide28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2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29_image_rId2.jpe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_rels/slide30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31_image_rId2.jpeg" Type="http://schemas.openxmlformats.org/officeDocument/2006/relationships/image" Id="rId2"/></Relationships>
</file>

<file path=ppt/slides/_rels/slide3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32_image_rId2.jpeg" Type="http://schemas.openxmlformats.org/officeDocument/2006/relationships/image" Id="rId2"/></Relationships>
</file>

<file path=ppt/slides/_rels/slide3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7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8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3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39_image_rId2.jpeg" Type="http://schemas.openxmlformats.org/officeDocument/2006/relationships/image" Id="rId2"/></Relationships>
</file>

<file path=ppt/slides/_rels/slide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40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40_image_rId2.jpeg" Type="http://schemas.openxmlformats.org/officeDocument/2006/relationships/image" Id="rId2"/></Relationships>
</file>

<file path=ppt/slides/_rels/slide4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41_image_rId2.jpeg" Type="http://schemas.openxmlformats.org/officeDocument/2006/relationships/image" Id="rId2"/></Relationships>
</file>

<file path=ppt/slides/_rels/slide4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42_image_rId2.jpeg" Type="http://schemas.openxmlformats.org/officeDocument/2006/relationships/image" Id="rId2"/></Relationships>
</file>

<file path=ppt/slides/_rels/slide4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4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44_image_rId2.jpeg" Type="http://schemas.openxmlformats.org/officeDocument/2006/relationships/image" Id="rId2"/></Relationships>
</file>

<file path=ppt/slides/_rels/slide4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4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46_image_rId2.jpeg" Type="http://schemas.openxmlformats.org/officeDocument/2006/relationships/image" Id="rId2"/></Relationships>
</file>

<file path=ppt/slides/_rels/slide47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48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4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0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51_image_rId2.jpeg" Type="http://schemas.openxmlformats.org/officeDocument/2006/relationships/image" Id="rId2"/></Relationships>
</file>

<file path=ppt/slides/_rels/slide5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7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8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58_image_rId2.jpeg" Type="http://schemas.openxmlformats.org/officeDocument/2006/relationships/image" Id="rId2"/></Relationships>
</file>

<file path=ppt/slides/_rels/slide5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0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1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2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3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media/slide65_image_rId2.jpeg" Type="http://schemas.openxmlformats.org/officeDocument/2006/relationships/image" Id="rId2"/></Relationships>
</file>

<file path=ppt/slides/_rels/slide7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Does the definition of the term Centre of Government used by this survey correspond to what is considered the “centre of government” in your country?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Risk anticipation and management/strategic foresight for the whole of government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10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4654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2856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8439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324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4725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1412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6839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42621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3473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9337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2109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3713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12181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8435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19608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52828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0361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9315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9066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48507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2680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2647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68653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4005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993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987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876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Preparation of the Government programme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11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4654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2856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4285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97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780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9875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573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6137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2856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08583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4837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51601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4923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673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995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763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341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23838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544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83960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2913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7207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52106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3040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6245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251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987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9861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Policy analysis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12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4654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6792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61451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009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015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3556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5520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61103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593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8006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3870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950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1174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5520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87311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15779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9203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2320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56426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3599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9402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171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7718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6853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25689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440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Policy co-ordination across government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13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918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38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97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780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9875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573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851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2856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4648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4837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51601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4923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1184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547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10377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1272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3548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0522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7014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5874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57508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22090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6263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8296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9843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Regulatory quality and coherence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14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39510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7068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403903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585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6879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881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1847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374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77154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6014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4701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707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2935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707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0053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1844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0361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4534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8081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576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8114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4120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4374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2576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846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8296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6995639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440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59302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Monitoring the implementation of government policy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15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4654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2856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4285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97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6673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9445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3791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39517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1241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4563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7586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8608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0885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07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0918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001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341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6731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8800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576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4508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2664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174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389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343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251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7361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60221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59302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Relations with sub-national levels of government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16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542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3720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38436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4623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0987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2416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61103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593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8006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497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6454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18246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1184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310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5451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1457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559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5837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3910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3016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6133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87558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1730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6599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6853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Relations with Parliament / Legislature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17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8323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53906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7608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0193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1984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1217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334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6567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3739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03180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4075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635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054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6385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8108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001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341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1711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6808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579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7866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650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292041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56623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557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987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5202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584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International Development and aid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18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6937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1325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1076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4623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90123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6130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374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0916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9118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054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923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406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6137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2000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763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9305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3651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544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3910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3016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6133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87558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21171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066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749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6853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Supranational co-ordination/supranational policy issues (including relations with EU, G20, etc.)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19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721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655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69957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8253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7505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233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573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6137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13043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7389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49181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77648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4923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1184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547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4483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216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4516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0522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4445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5874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64697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22090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6263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6599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6853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Between 2008 and 2012, how has the Centre of Government changed in terms of Size (staff numbers)?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3342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28878"/>
              <a:ext cx="112776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Remained the same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75208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90342" y="6197360"/>
              <a:ext cx="2728242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available/others.</a:t>
              </a:r>
            </a:p>
          </p:txBody>
        </p:sp>
      </p:grpSp>
    </p:spTree>
  </p:cSld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Has the structure of the CoG (number and type of units) remained stable since 2008 or has it changed? Has remained stable since 2008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20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2700000">
              <a:off x="113542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2700000">
              <a:off x="1383720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1611921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184780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2700000">
              <a:off x="2079875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2700000">
              <a:off x="2335034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2700000">
              <a:off x="255374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2700000">
              <a:off x="2768648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2700000">
              <a:off x="302728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3254260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3485079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2700000">
              <a:off x="3733766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2700000">
              <a:off x="396495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2700000">
              <a:off x="4202000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2700000">
              <a:off x="443763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2700000">
              <a:off x="4689305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2700000">
              <a:off x="4903651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512544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536004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5588443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2700000">
              <a:off x="5859956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2700000">
              <a:off x="6099230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2700000">
              <a:off x="633040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2700000">
              <a:off x="6563623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2700000">
              <a:off x="677557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2700000">
              <a:off x="7009793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2700000">
              <a:off x="7249861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2700000">
              <a:off x="7457415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2700000">
              <a:off x="7710197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2700000">
              <a:off x="7939492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2700000">
              <a:off x="8190157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2700000">
              <a:off x="844119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2700000">
              <a:off x="8657039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2700000">
              <a:off x="8888763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</p:grpSp>
    </p:spTree>
  </p:cSld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Has the structure of the CoG (number and type of units) remained stable since 2008 or has it changed? Has changed since 2008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21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566106"/>
              <a:ext cx="85286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type of units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2398201"/>
              <a:ext cx="1049932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 number of units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2700000">
              <a:off x="905220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2700000">
              <a:off x="1153906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2700000">
              <a:off x="1387608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162324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1874913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2700000">
              <a:off x="2089258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2700000">
              <a:off x="2311050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2700000">
              <a:off x="2539517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2700000">
              <a:off x="2815772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2700000">
              <a:off x="304694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3262805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3488608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2700000">
              <a:off x="373403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2700000">
              <a:off x="398507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2700000">
              <a:off x="4200918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2700000">
              <a:off x="4432641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2700000">
              <a:off x="4687361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2700000">
              <a:off x="4899315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513360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5357014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5605309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2700000">
              <a:off x="5833510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2700000">
              <a:off x="6075751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2700000">
              <a:off x="630392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2700000">
              <a:off x="6535997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2700000">
              <a:off x="6767239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2700000">
              <a:off x="7032620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2700000">
              <a:off x="7260221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2700000">
              <a:off x="7478858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2700000">
              <a:off x="7691948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2700000">
              <a:off x="7948002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2700000">
              <a:off x="8162900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2700000">
              <a:off x="8408557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2700000">
              <a:off x="865607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2700000">
              <a:off x="888304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</p:grpSp>
    </p:spTree>
  </p:cSld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Are the professional staff of the CoG primarily civil servants or political appointees?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22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59529"/>
              <a:ext cx="153438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Mostly political appointees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05463"/>
              <a:ext cx="114904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Mostly civil servants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head of CoG a civil servant or political appointee?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23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59529"/>
              <a:ext cx="10570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Political appointee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28878"/>
              <a:ext cx="68840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Civil servant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What is the rank of the Head of the CoG?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24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469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469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2548"/>
              <a:ext cx="1289905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senior chief executives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D9EB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05463"/>
              <a:ext cx="13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Highest civil service rank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79376"/>
              <a:ext cx="748090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Vice Minister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781407" y="50480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163869" y="5097329"/>
              <a:ext cx="126227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Minister or equivalent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head of CoG normally replaced when there is a change in government?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25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59529"/>
              <a:ext cx="148151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No, normally not replaced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05463"/>
              <a:ext cx="128444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Yes, normally replaced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197360"/>
              <a:ext cx="2728242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available/others.</a:t>
              </a:r>
            </a:p>
          </p:txBody>
        </p:sp>
      </p:grpSp>
    </p:spTree>
  </p:cSld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On average, what proportion of the senior professional staff changes with a change in government?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26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6120"/>
              <a:ext cx="355048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0-25%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2053"/>
              <a:ext cx="425853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26-50%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73819"/>
              <a:ext cx="876467" cy="974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More than 50%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Are the civil servants (professional staff) in the CoG normally seconded (detached) from other Ministries?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27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59132"/>
              <a:ext cx="176439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No, they are employees of CoG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28878"/>
              <a:ext cx="16861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 small number are seconded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74415"/>
              <a:ext cx="1886768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Most or all of them are seconded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90342" y="6197360"/>
              <a:ext cx="2728242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available/others.</a:t>
              </a:r>
            </a:p>
          </p:txBody>
        </p:sp>
      </p:grpSp>
    </p:spTree>
  </p:cSld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What are the principal channels through which the Head of Government (HG) discusses policy issues?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28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99140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Cabinet meetings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00388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Group of advisors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3378"/>
              <a:ext cx="135402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 bilateral contacts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918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38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324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74913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6517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04985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81239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11099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8272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734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72246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403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357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547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766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9118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2320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40963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3333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9588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040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8262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3040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56623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557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6599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876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4376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CoG responsible for co-ordinating discussion of agenda items prior to discussion by the Cabinet?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29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Between 2008 and 2012, how has the Centre of Government changed in terms of Budget?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B51C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3342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28878"/>
              <a:ext cx="112776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Remained the same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75208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90342" y="6197360"/>
              <a:ext cx="2728242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available/others.</a:t>
              </a:r>
            </a:p>
          </p:txBody>
        </p:sp>
      </p:grpSp>
    </p:spTree>
  </p:cSld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CoG responsible for co-ordinating discussion of agenda items prior to discussion by the Cabinet? If yes, how does this co-ordination take place?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30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472652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472652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589919"/>
              <a:ext cx="131446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Ministerial committees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253519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253519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2374785"/>
              <a:ext cx="494748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Briefings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2700000">
              <a:off x="1142856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2700000">
              <a:off x="1388439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1610810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1841984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2700000">
              <a:off x="2107501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2700000">
              <a:off x="2324674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2700000">
              <a:off x="2550477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2700000">
              <a:off x="281241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2700000">
              <a:off x="3025445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325734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3488793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2700000">
              <a:off x="3751174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2700000">
              <a:off x="3965520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2700000">
              <a:off x="4222968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2700000">
              <a:off x="445414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2700000">
              <a:off x="4680361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2700000">
              <a:off x="4899315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513360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5370776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5595874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2700000">
              <a:off x="5841218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2700000">
              <a:off x="6069395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2700000">
              <a:off x="6312795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2700000">
              <a:off x="654842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2700000">
              <a:off x="6767239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2700000">
              <a:off x="6995639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2700000">
              <a:off x="7267153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2700000">
              <a:off x="7478858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2700000">
              <a:off x="7691948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2700000">
              <a:off x="7928367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2700000">
              <a:off x="8174025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2700000">
              <a:off x="8421539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2700000">
              <a:off x="865922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CoG responsible for organising pre-Cabinet meetings of senior Ministry Officials (Permanent Secretaries, State Secretaries)?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31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AED3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3442"/>
              <a:ext cx="6335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Sometimes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50999"/>
              <a:ext cx="14819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Yes, before every meeting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CoG responsible for reviewing items submitted to Cabinet?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32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are items submitted to Cabinet reviewed? That procedures for preparation and presentation are respected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33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2321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870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43108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6454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233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573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851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2856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4694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0165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7337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06778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4145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283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5202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4783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3548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4123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9227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5305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4120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174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890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56623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533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6599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9843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0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are items submitted to Cabinet reviewed? Quality of legal drafting and legal conformity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34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8542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420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61451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39748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3350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9445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08088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6383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590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08583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4837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507698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6652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094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1781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4585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867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21894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9066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3333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9402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1679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936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8903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7718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533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722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76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are items submitted to Cabinet reviewed? That a regulation meets regulatory quality standards (public/economic benefits, that benefits outweigh costs, that an impact analysis has been carried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35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9675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26919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40521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04490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6454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468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2416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851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74050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38632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734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8402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0987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3763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0935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2645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1897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4268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4123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8381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714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4370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318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6493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066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3882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36237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838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36218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5492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are items submitted to Cabinet reviewed? That the item is in line with the Government Programme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36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7477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2321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405847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31436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30517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3556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5520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1404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4804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4563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2539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950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6652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673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310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5414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7174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598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6243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1341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10028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1782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9230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3040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981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987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76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are items submitted to Cabinet reviewed? That relevant ministries and other stakeholders have been consulted as required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37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5220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5417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405847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01386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77641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0502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08088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0052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593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9337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1922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51601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4923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6403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7584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736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9735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9315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0337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2614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10297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6133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4370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318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7972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987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76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are items submitted to Cabinet reviewed? That adequate costing has been carried out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38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70525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reviews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51495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authority to return items to Ministry for additional work if criterion is not satisfied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8711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is reviewed by another body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420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5660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1076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30517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881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2034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46949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4804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30437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2109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77648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3903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07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11296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0250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454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537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8800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4870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714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4370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318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7972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722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76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Does the CoG have a social media strategy?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39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which 4 areas are considered the most important areas of responsibility of the CoG.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67609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67609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67609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67609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5510917"/>
              <a:ext cx="5371355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Supranational co-ordination/supranational policy issues (including relations with EU, G20, etc.)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538391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5223900"/>
              <a:ext cx="198813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International Development and aid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4926564"/>
              <a:ext cx="2195500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Parliament / Legislature</a:t>
              </a:r>
            </a:p>
          </p:txBody>
        </p:sp>
        <p:sp>
          <p:nvSpPr>
            <p:cNvPr id="249" name="pt249"/>
            <p:cNvSpPr/>
            <p:nvPr/>
          </p:nvSpPr>
          <p:spPr>
            <a:xfrm>
              <a:off x="903079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137612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372144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606677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841210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75742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310275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44808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79341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13873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48406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82939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17471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52004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186537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421070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655602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90135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124668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59200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593733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828266" y="479956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62799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97331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531864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66397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00929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235462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469995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704528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939060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173593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408126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642658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877191" y="479956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932498" y="4639151"/>
              <a:ext cx="27769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Relations with sub-national levels of government</a:t>
              </a:r>
            </a:p>
          </p:txBody>
        </p:sp>
        <p:sp>
          <p:nvSpPr>
            <p:cNvPr id="319" name="pt319"/>
            <p:cNvSpPr/>
            <p:nvPr/>
          </p:nvSpPr>
          <p:spPr>
            <a:xfrm>
              <a:off x="903079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137612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372144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606677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1841210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075742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310275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544808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779341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013873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248406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482939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717471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952004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186537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421070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55602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890135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124668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359200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93733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28266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62799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97331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531864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766397" y="450738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7000929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7235462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469995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7704528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939060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8173593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8408126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8642658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8877191" y="450738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932498" y="4346974"/>
              <a:ext cx="304454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 the implementation of government policy</a:t>
              </a:r>
            </a:p>
          </p:txBody>
        </p:sp>
        <p:sp>
          <p:nvSpPr>
            <p:cNvPr id="389" name="pt389"/>
            <p:cNvSpPr/>
            <p:nvPr/>
          </p:nvSpPr>
          <p:spPr>
            <a:xfrm>
              <a:off x="903079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137612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372144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1606677" y="421521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841210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075742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310275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544808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779341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013873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248406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482939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717471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952004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186537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421070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655602" y="421521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90135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124668" y="421521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359200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593733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828266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62799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297331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531864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766397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7000929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7235462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469995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7704528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7939060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8173593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8408126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8642658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8877191" y="421521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24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932498" y="4055195"/>
              <a:ext cx="190805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Regulatory quality and coherence</a:t>
              </a:r>
            </a:p>
          </p:txBody>
        </p:sp>
        <p:sp>
          <p:nvSpPr>
            <p:cNvPr id="459" name="pt459"/>
            <p:cNvSpPr/>
            <p:nvPr/>
          </p:nvSpPr>
          <p:spPr>
            <a:xfrm>
              <a:off x="903079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1137612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1372144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1606677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1841210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075742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310275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544808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779341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13873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248406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482939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717471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952004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186537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421070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655602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890135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124668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359200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593733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828266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062799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97331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531864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766397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000929" y="3923035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235462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469995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704528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939060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173593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408126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642658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877191" y="3923035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94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497" name="tx497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498" name="tx498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499" name="tx499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0" name="tx500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1" name="tx501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4" name="tx504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8" name="tx518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19" name="tx519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0" name="tx520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1" name="tx521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2" name="tx522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3" name="tx523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932498" y="3763019"/>
              <a:ext cx="22496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co-ordination across government</a:t>
              </a:r>
            </a:p>
          </p:txBody>
        </p:sp>
        <p:sp>
          <p:nvSpPr>
            <p:cNvPr id="529" name="pt52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65" name="tx565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66" name="tx566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67" name="tx567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68" name="tx568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69" name="tx569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0" name="tx570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1" name="tx571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2" name="tx572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3" name="tx573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4" name="tx574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5" name="tx575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7" name="tx577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8" name="tx578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79" name="tx579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1" name="tx581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2" name="tx582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2" name="tx592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3" name="tx593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4" name="tx594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5" name="tx595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6" name="tx596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7" name="tx597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8" name="tx598"/>
            <p:cNvSpPr/>
            <p:nvPr/>
          </p:nvSpPr>
          <p:spPr>
            <a:xfrm>
              <a:off x="932498" y="3470843"/>
              <a:ext cx="8077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Policy analysis</a:t>
              </a:r>
            </a:p>
          </p:txBody>
        </p:sp>
        <p:sp>
          <p:nvSpPr>
            <p:cNvPr id="599" name="pt599"/>
            <p:cNvSpPr/>
            <p:nvPr/>
          </p:nvSpPr>
          <p:spPr>
            <a:xfrm>
              <a:off x="903079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1137612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1372144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1606677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841210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075742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310275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544808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779341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013873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248406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482939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717471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952004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186537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421070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655602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890135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124668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359200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593733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828266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62799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97331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531864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766397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000929" y="3338683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235462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469995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04528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939060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8173593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8408126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8642658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8877191" y="3338683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tx634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35" name="tx635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36" name="tx636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37" name="tx637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2" name="tx642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3" name="tx643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4" name="tx644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5" name="tx645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6" name="tx646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7" name="tx647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3" name="tx653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4" name="tx654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8" name="tx658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59" name="tx659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2" name="tx662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3" name="tx663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4" name="tx664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5" name="tx665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6" name="tx666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7" name="tx667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8" name="tx668"/>
            <p:cNvSpPr/>
            <p:nvPr/>
          </p:nvSpPr>
          <p:spPr>
            <a:xfrm>
              <a:off x="932498" y="3178270"/>
              <a:ext cx="249222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Preparation of the Government programme</a:t>
              </a:r>
            </a:p>
          </p:txBody>
        </p:sp>
        <p:sp>
          <p:nvSpPr>
            <p:cNvPr id="669" name="pt669"/>
            <p:cNvSpPr/>
            <p:nvPr/>
          </p:nvSpPr>
          <p:spPr>
            <a:xfrm>
              <a:off x="903079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137612" y="3046507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372144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606677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841210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075742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310275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544808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779341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13873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248406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482939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717471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952004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186537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421070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655602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890135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124668" y="3046507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359200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593733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828266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062799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97331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531864" y="3046507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766397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000929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235462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469995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704528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939060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8173593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8408126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8642658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8877191" y="3046507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704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05" name="tx705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06" name="tx706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07" name="tx707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08" name="tx708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09" name="tx709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0" name="tx710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1" name="tx711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2" name="tx712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3" name="tx713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4" name="tx714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5" name="tx715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6" name="tx716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7" name="tx717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8" name="tx718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19" name="tx719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0" name="tx720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1" name="tx721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2" name="tx722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3" name="tx723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4" name="tx724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5" name="tx725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6" name="tx726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7" name="tx727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8" name="tx728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29" name="tx729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0" name="tx730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1" name="tx731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2" name="tx732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3" name="tx733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4" name="tx734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5" name="tx735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7" name="tx737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8" name="tx738"/>
            <p:cNvSpPr/>
            <p:nvPr/>
          </p:nvSpPr>
          <p:spPr>
            <a:xfrm>
              <a:off x="932498" y="2881331"/>
              <a:ext cx="47222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Risk anticipation and management/strategic foresight for the whole of government</a:t>
              </a:r>
            </a:p>
          </p:txBody>
        </p:sp>
        <p:sp>
          <p:nvSpPr>
            <p:cNvPr id="739" name="pt739"/>
            <p:cNvSpPr/>
            <p:nvPr/>
          </p:nvSpPr>
          <p:spPr>
            <a:xfrm>
              <a:off x="903079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1137612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372144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606677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841210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2075742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2310275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544808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779341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013873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248406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482939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717471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952004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186537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421070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655602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890135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124668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359200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593733" y="2754331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828266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062799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297331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531864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766397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000929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235462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469995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704528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939060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8173593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8408126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8642658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8877191" y="2754331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74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75" name="tx775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76" name="tx776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77" name="tx777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78" name="tx778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79" name="tx779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0" name="tx780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1" name="tx781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2" name="tx782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4" name="tx784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5" name="tx785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6" name="tx786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8" name="tx788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932498" y="2593917"/>
              <a:ext cx="269461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Strategic planning for the whole of government</a:t>
              </a:r>
            </a:p>
          </p:txBody>
        </p:sp>
        <p:sp>
          <p:nvSpPr>
            <p:cNvPr id="809" name="pt809"/>
            <p:cNvSpPr/>
            <p:nvPr/>
          </p:nvSpPr>
          <p:spPr>
            <a:xfrm>
              <a:off x="903079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137612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1372144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6677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841210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75742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310275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544808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779341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013873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248406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3482939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717471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952004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186537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421070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655602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890135" y="2462154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124668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359200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593733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828266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062799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297331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531864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766397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000929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235462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469995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704528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939060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8173593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8408126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8642658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8877191" y="2462154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4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46" name="tx846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47" name="tx847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48" name="tx848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49" name="tx849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0" name="tx850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1" name="tx851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2" name="tx852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3" name="tx853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4" name="tx854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5" name="tx855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6" name="tx856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3" name="tx863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4" name="tx864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5" name="tx865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6" name="tx866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7" name="tx867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2" name="tx872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3" name="tx873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4" name="tx874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5" name="tx875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6" name="tx876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7" name="tx877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932498" y="2301741"/>
              <a:ext cx="365505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Designing and implementing reform of the public administration</a:t>
              </a:r>
            </a:p>
          </p:txBody>
        </p:sp>
        <p:sp>
          <p:nvSpPr>
            <p:cNvPr id="879" name="pt8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tx914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15" name="tx915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17" name="tx917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18" name="tx918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19" name="tx919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0" name="tx920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1" name="tx921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2" name="tx922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3" name="tx923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4" name="tx924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5" name="tx925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6" name="tx926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7" name="tx927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8" name="tx928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29" name="tx929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0" name="tx930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6" name="tx936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7" name="tx937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8" name="tx938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39" name="tx939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0" name="tx940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1" name="tx941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2" name="tx942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3" name="tx943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4" name="tx944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5" name="tx945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6" name="tx946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7" name="tx947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932498" y="2009565"/>
              <a:ext cx="377824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Human resources strategy for the public administration as a whole</a:t>
              </a:r>
            </a:p>
          </p:txBody>
        </p:sp>
        <p:sp>
          <p:nvSpPr>
            <p:cNvPr id="949" name="pt949"/>
            <p:cNvSpPr/>
            <p:nvPr/>
          </p:nvSpPr>
          <p:spPr>
            <a:xfrm>
              <a:off x="903079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137612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1372144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606677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841210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075742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310275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544808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779341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013873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248406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482939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717471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952004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186537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421070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655602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890135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124668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359200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593733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828266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062799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97331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531864" y="1877802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766397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00929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235462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469995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704528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939060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8173593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8408126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8642658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8877191" y="1877802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tx984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85" name="tx985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86" name="tx986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3" name="tx993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4" name="tx994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3" name="tx1003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4" name="tx1004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5" name="tx1005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6" name="tx1006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7" name="tx1007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8" name="tx1008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0" name="tx1010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5" name="tx1015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6" name="tx1016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8" name="tx1018"/>
            <p:cNvSpPr/>
            <p:nvPr/>
          </p:nvSpPr>
          <p:spPr>
            <a:xfrm>
              <a:off x="932498" y="1717389"/>
              <a:ext cx="561944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Communicating government messages to the public and to other parts of the public administration</a:t>
              </a:r>
            </a:p>
          </p:txBody>
        </p:sp>
        <p:sp>
          <p:nvSpPr>
            <p:cNvPr id="1019" name="pt1019"/>
            <p:cNvSpPr/>
            <p:nvPr/>
          </p:nvSpPr>
          <p:spPr>
            <a:xfrm>
              <a:off x="903079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1137612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1372144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1606677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1841210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2075742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310275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544808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779341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013873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248406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482939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717471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952004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186537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421070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655602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890135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124668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359200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593733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828266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062799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297331" y="1585626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531864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766397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000929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35462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469995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704528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939060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8173593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8408126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8642658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8877191" y="1585626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tx1054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58" name="tx1058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59" name="tx1059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69" name="tx1069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0" name="tx1070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3" name="tx1073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5" name="tx1085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6" name="tx1086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7" name="tx1087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8" name="tx1088"/>
            <p:cNvSpPr/>
            <p:nvPr/>
          </p:nvSpPr>
          <p:spPr>
            <a:xfrm>
              <a:off x="932498" y="1425213"/>
              <a:ext cx="2653003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Co-ordinating preparation of Cabinet meetings</a:t>
              </a:r>
            </a:p>
          </p:txBody>
        </p:sp>
        <p:sp>
          <p:nvSpPr>
            <p:cNvPr id="1089" name="tx1089"/>
            <p:cNvSpPr/>
            <p:nvPr/>
          </p:nvSpPr>
          <p:spPr>
            <a:xfrm rot="-2700000">
              <a:off x="917477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1090" name="tx1090"/>
            <p:cNvSpPr/>
            <p:nvPr/>
          </p:nvSpPr>
          <p:spPr>
            <a:xfrm rot="-2700000">
              <a:off x="1143281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1091" name="tx1091"/>
            <p:cNvSpPr/>
            <p:nvPr/>
          </p:nvSpPr>
          <p:spPr>
            <a:xfrm rot="-2700000">
              <a:off x="1405847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092" name="tx1092"/>
            <p:cNvSpPr/>
            <p:nvPr/>
          </p:nvSpPr>
          <p:spPr>
            <a:xfrm rot="-2700000">
              <a:off x="1608818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1093" name="tx1093"/>
            <p:cNvSpPr/>
            <p:nvPr/>
          </p:nvSpPr>
          <p:spPr>
            <a:xfrm rot="-2700000">
              <a:off x="1856673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094" name="tx1094"/>
            <p:cNvSpPr/>
            <p:nvPr/>
          </p:nvSpPr>
          <p:spPr>
            <a:xfrm rot="-2700000">
              <a:off x="2087318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1095" name="tx1095"/>
            <p:cNvSpPr/>
            <p:nvPr/>
          </p:nvSpPr>
          <p:spPr>
            <a:xfrm rot="-2700000">
              <a:off x="2299582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096" name="tx1096"/>
            <p:cNvSpPr/>
            <p:nvPr/>
          </p:nvSpPr>
          <p:spPr>
            <a:xfrm rot="-2700000">
              <a:off x="2559189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1097" name="tx1097"/>
            <p:cNvSpPr/>
            <p:nvPr/>
          </p:nvSpPr>
          <p:spPr>
            <a:xfrm rot="-2700000">
              <a:off x="2792754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1098" name="tx1098"/>
            <p:cNvSpPr/>
            <p:nvPr/>
          </p:nvSpPr>
          <p:spPr>
            <a:xfrm rot="-2700000">
              <a:off x="3025445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1099" name="tx1099"/>
            <p:cNvSpPr/>
            <p:nvPr/>
          </p:nvSpPr>
          <p:spPr>
            <a:xfrm rot="-2700000">
              <a:off x="3253650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1100" name="tx1100"/>
            <p:cNvSpPr/>
            <p:nvPr/>
          </p:nvSpPr>
          <p:spPr>
            <a:xfrm rot="-2700000">
              <a:off x="349188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1101" name="tx1101"/>
            <p:cNvSpPr/>
            <p:nvPr/>
          </p:nvSpPr>
          <p:spPr>
            <a:xfrm rot="-2700000">
              <a:off x="3753903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1102" name="tx1102"/>
            <p:cNvSpPr/>
            <p:nvPr/>
          </p:nvSpPr>
          <p:spPr>
            <a:xfrm rot="-2700000">
              <a:off x="395277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1103" name="tx1103"/>
            <p:cNvSpPr/>
            <p:nvPr/>
          </p:nvSpPr>
          <p:spPr>
            <a:xfrm rot="-2700000">
              <a:off x="419571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1104" name="tx1104"/>
            <p:cNvSpPr/>
            <p:nvPr/>
          </p:nvSpPr>
          <p:spPr>
            <a:xfrm rot="-2700000">
              <a:off x="4452828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1105" name="tx1105"/>
            <p:cNvSpPr/>
            <p:nvPr/>
          </p:nvSpPr>
          <p:spPr>
            <a:xfrm rot="-2700000">
              <a:off x="468867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1106" name="tx1106"/>
            <p:cNvSpPr/>
            <p:nvPr/>
          </p:nvSpPr>
          <p:spPr>
            <a:xfrm rot="-2700000">
              <a:off x="4903651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1107" name="tx1107"/>
            <p:cNvSpPr/>
            <p:nvPr/>
          </p:nvSpPr>
          <p:spPr>
            <a:xfrm rot="-2700000">
              <a:off x="514123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108" name="tx1108"/>
            <p:cNvSpPr/>
            <p:nvPr/>
          </p:nvSpPr>
          <p:spPr>
            <a:xfrm rot="-2700000">
              <a:off x="5363333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1109" name="tx1109"/>
            <p:cNvSpPr/>
            <p:nvPr/>
          </p:nvSpPr>
          <p:spPr>
            <a:xfrm rot="-2700000">
              <a:off x="5600329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110" name="tx1110"/>
            <p:cNvSpPr/>
            <p:nvPr/>
          </p:nvSpPr>
          <p:spPr>
            <a:xfrm rot="-2700000">
              <a:off x="5826079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1111" name="tx111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1112" name="tx111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1113" name="tx1113"/>
            <p:cNvSpPr/>
            <p:nvPr/>
          </p:nvSpPr>
          <p:spPr>
            <a:xfrm rot="-2700000">
              <a:off x="6548159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1114" name="tx1114"/>
            <p:cNvSpPr/>
            <p:nvPr/>
          </p:nvSpPr>
          <p:spPr>
            <a:xfrm rot="-2700000">
              <a:off x="6761106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1115" name="tx1115"/>
            <p:cNvSpPr/>
            <p:nvPr/>
          </p:nvSpPr>
          <p:spPr>
            <a:xfrm rot="-2700000">
              <a:off x="7006784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1116" name="tx111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1117" name="tx1117"/>
            <p:cNvSpPr/>
            <p:nvPr/>
          </p:nvSpPr>
          <p:spPr>
            <a:xfrm rot="-2700000">
              <a:off x="7486559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1118" name="tx111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1119" name="tx111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120" name="tx1120"/>
            <p:cNvSpPr/>
            <p:nvPr/>
          </p:nvSpPr>
          <p:spPr>
            <a:xfrm rot="-2700000">
              <a:off x="8198352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1121" name="tx112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1122" name="tx112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1123" name="tx112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 guidelines exist for the use of social media for CoG staff?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40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 guidelines exist for the use of social media for all civil servants / officials in the public administration?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41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4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there a document outlining a long-term strategic vision for the country?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42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4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there a document outlining a long-term strategic vision for the country? If yes, to whom is the strategic vision document made available?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43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5137749"/>
              <a:ext cx="3421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Public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4042089"/>
              <a:ext cx="7525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946428"/>
              <a:ext cx="62012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Parliament</a:t>
              </a:r>
            </a:p>
          </p:txBody>
        </p:sp>
        <p:sp>
          <p:nvSpPr>
            <p:cNvPr id="249" name="pt249"/>
            <p:cNvSpPr/>
            <p:nvPr/>
          </p:nvSpPr>
          <p:spPr>
            <a:xfrm>
              <a:off x="903079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137612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372144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606677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841210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75742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310275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44808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79341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13873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48406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82939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17471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52004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186537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421070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655602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90135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12466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5920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59373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82826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6279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9733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531864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66397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0092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235462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469995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70452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93906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17359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40812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64265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87719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932498" y="1855331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2700000">
              <a:off x="908323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2700000">
              <a:off x="1139752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2700000">
              <a:off x="1376277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2700000">
              <a:off x="1640380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2700000">
              <a:off x="1854725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2700000">
              <a:off x="2076517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2700000">
              <a:off x="2304985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2700000">
              <a:off x="2576567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2700000">
              <a:off x="2804100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2700000">
              <a:off x="3023054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2700000">
              <a:off x="3237713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2700000">
              <a:off x="349950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2700000">
              <a:off x="3729043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2700000">
              <a:off x="395785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2700000">
              <a:off x="4222968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2700000">
              <a:off x="4435451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2700000">
              <a:off x="4667178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2700000">
              <a:off x="4906699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37" name="tx337"/>
            <p:cNvSpPr/>
            <p:nvPr/>
          </p:nvSpPr>
          <p:spPr>
            <a:xfrm rot="-2700000">
              <a:off x="5139066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2700000">
              <a:off x="5368142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339" name="tx339"/>
            <p:cNvSpPr/>
            <p:nvPr/>
          </p:nvSpPr>
          <p:spPr>
            <a:xfrm rot="-2700000">
              <a:off x="560714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340" name="tx340"/>
            <p:cNvSpPr/>
            <p:nvPr/>
          </p:nvSpPr>
          <p:spPr>
            <a:xfrm rot="-2700000">
              <a:off x="586133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341" name="tx341"/>
            <p:cNvSpPr/>
            <p:nvPr/>
          </p:nvSpPr>
          <p:spPr>
            <a:xfrm rot="-2700000">
              <a:off x="607174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42" name="tx342"/>
            <p:cNvSpPr/>
            <p:nvPr/>
          </p:nvSpPr>
          <p:spPr>
            <a:xfrm rot="-2700000">
              <a:off x="6295144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2700000">
              <a:off x="6548159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344" name="tx344"/>
            <p:cNvSpPr/>
            <p:nvPr/>
          </p:nvSpPr>
          <p:spPr>
            <a:xfrm rot="-2700000">
              <a:off x="6779349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5" name="tx345"/>
            <p:cNvSpPr/>
            <p:nvPr/>
          </p:nvSpPr>
          <p:spPr>
            <a:xfrm rot="-2700000">
              <a:off x="7007525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346" name="tx346"/>
            <p:cNvSpPr/>
            <p:nvPr/>
          </p:nvSpPr>
          <p:spPr>
            <a:xfrm rot="-2700000">
              <a:off x="7250926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347" name="tx347"/>
            <p:cNvSpPr/>
            <p:nvPr/>
          </p:nvSpPr>
          <p:spPr>
            <a:xfrm rot="-2700000">
              <a:off x="7470838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348" name="tx348"/>
            <p:cNvSpPr/>
            <p:nvPr/>
          </p:nvSpPr>
          <p:spPr>
            <a:xfrm rot="-2700000">
              <a:off x="7736218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349" name="tx349"/>
            <p:cNvSpPr/>
            <p:nvPr/>
          </p:nvSpPr>
          <p:spPr>
            <a:xfrm rot="-2700000">
              <a:off x="797213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2700000">
              <a:off x="8648328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353" name="tx35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4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there a document outlining a long-term strategic vision for the country? If yes, how far in the future does it cover?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44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8D14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8D14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C854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C854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C854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C854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C854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EFC4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65681"/>
              <a:ext cx="518963" cy="1137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1-5 years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C854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11019"/>
              <a:ext cx="589768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6-10 years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781407" y="5302084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8D14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163869" y="5356952"/>
              <a:ext cx="660573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11-20 years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781407" y="50480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3F06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163869" y="5097329"/>
              <a:ext cx="111118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More than 20 years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4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there a document outlining a long-term strategic vision for the country? If yes, who prepares it?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45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59703"/>
              <a:ext cx="53124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94258"/>
              <a:ext cx="146712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ministries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3378"/>
              <a:ext cx="114795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Civil servants in 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721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6937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96903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561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7505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9258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6706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7879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68648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728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9978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2119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054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856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20240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1844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216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4516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360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7014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5309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3510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64939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0284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846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81860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1772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30172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501685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3391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53459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61013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3795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8304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</p:grpSp>
    </p:spTree>
  </p:cSld>
</p:sld>
</file>

<file path=ppt/slides/slide4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risk management treated as distinct from strategic planning at the Centre of Government?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46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59132"/>
              <a:ext cx="188649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No, it is part of strategic planning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4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risk management treated as distinct from strategic planning at the Centre of Government? If yes, please indicate which activities come under this area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47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27435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5113937"/>
              <a:ext cx="4788544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levels of government in the even of a crisis or disaster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4018276"/>
              <a:ext cx="5299459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Co-ordination across different central ministries or agencies in the event of a crisis or disaster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921226"/>
              <a:ext cx="5565421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Identifying, analysing and planning for risks to the operation of government (internal system risks)</a:t>
              </a:r>
            </a:p>
          </p:txBody>
        </p:sp>
        <p:sp>
          <p:nvSpPr>
            <p:cNvPr id="249" name="pt249"/>
            <p:cNvSpPr/>
            <p:nvPr/>
          </p:nvSpPr>
          <p:spPr>
            <a:xfrm>
              <a:off x="903079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137612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372144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606677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841210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75742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310275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44808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7934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1387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4840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8293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1747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52004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186537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42107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655602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90135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12466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5920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59373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82826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6279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9733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531864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66397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0092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235462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469995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70452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93906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17359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40812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64265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87719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932498" y="1822192"/>
              <a:ext cx="5196389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Scenario planning based on identifying and analsysing risk/threat to the country as a whole 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2700000">
              <a:off x="914654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2700000">
              <a:off x="1153906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2700000">
              <a:off x="138870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2700000">
              <a:off x="1620193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2700000">
              <a:off x="1865969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2700000">
              <a:off x="2084923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2700000">
              <a:off x="2315944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2700000">
              <a:off x="2551404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2700000">
              <a:off x="2813043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2700000">
              <a:off x="3003180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2700000">
              <a:off x="3263870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2700000">
              <a:off x="351601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2700000">
              <a:off x="372641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2700000">
              <a:off x="396094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2700000">
              <a:off x="4184350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2700000">
              <a:off x="4426314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2700000">
              <a:off x="4657743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2700000">
              <a:off x="490308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37" name="tx337"/>
            <p:cNvSpPr/>
            <p:nvPr/>
          </p:nvSpPr>
          <p:spPr>
            <a:xfrm rot="-2700000">
              <a:off x="5128800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2700000">
              <a:off x="5359975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339" name="tx339"/>
            <p:cNvSpPr/>
            <p:nvPr/>
          </p:nvSpPr>
          <p:spPr>
            <a:xfrm rot="-2700000">
              <a:off x="5594576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340" name="tx340"/>
            <p:cNvSpPr/>
            <p:nvPr/>
          </p:nvSpPr>
          <p:spPr>
            <a:xfrm rot="-2700000">
              <a:off x="5822975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341" name="tx341"/>
            <p:cNvSpPr/>
            <p:nvPr/>
          </p:nvSpPr>
          <p:spPr>
            <a:xfrm rot="-2700000">
              <a:off x="6094489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342" name="tx342"/>
            <p:cNvSpPr/>
            <p:nvPr/>
          </p:nvSpPr>
          <p:spPr>
            <a:xfrm rot="-2700000">
              <a:off x="6333763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2700000">
              <a:off x="6563623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344" name="tx344"/>
            <p:cNvSpPr/>
            <p:nvPr/>
          </p:nvSpPr>
          <p:spPr>
            <a:xfrm rot="-2700000">
              <a:off x="6775260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345" name="tx345"/>
            <p:cNvSpPr/>
            <p:nvPr/>
          </p:nvSpPr>
          <p:spPr>
            <a:xfrm rot="-2700000">
              <a:off x="7015328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346" name="tx346"/>
            <p:cNvSpPr/>
            <p:nvPr/>
          </p:nvSpPr>
          <p:spPr>
            <a:xfrm rot="-2700000">
              <a:off x="7222883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347" name="tx347"/>
            <p:cNvSpPr/>
            <p:nvPr/>
          </p:nvSpPr>
          <p:spPr>
            <a:xfrm rot="-2700000">
              <a:off x="7470426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48" name="tx348"/>
            <p:cNvSpPr/>
            <p:nvPr/>
          </p:nvSpPr>
          <p:spPr>
            <a:xfrm rot="-2700000">
              <a:off x="7717941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349" name="tx349"/>
            <p:cNvSpPr/>
            <p:nvPr/>
          </p:nvSpPr>
          <p:spPr>
            <a:xfrm rot="-2700000">
              <a:off x="795562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2700000">
              <a:off x="820666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2700000">
              <a:off x="8422507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2700000">
              <a:off x="8654230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353" name="tx353"/>
            <p:cNvSpPr/>
            <p:nvPr/>
          </p:nvSpPr>
          <p:spPr>
            <a:xfrm rot="-2700000">
              <a:off x="888304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</p:grpSp>
    </p:spTree>
  </p:cSld>
</p:sld>
</file>

<file path=ppt/slides/slide4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Does the Centre of Government monitor or measure levels of citizens’ trust in public institutions?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48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41249"/>
              <a:ext cx="1185540" cy="1103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monitors trust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5407"/>
              <a:ext cx="172026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Yes, it measures levels of trust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14923"/>
              <a:ext cx="2409961" cy="1148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No, it neither monitors nor measures trust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9752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874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141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74913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0502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299582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9189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590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5445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43115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188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904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24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283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5202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9118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0910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61099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9227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2549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7446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7197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7533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981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1317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375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</p:grpSp>
    </p:spTree>
  </p:cSld>
</p:sld>
</file>

<file path=ppt/slides/slide4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Does the Centre of Government monitor or measure levels of citizens’ trust in public institutions? If so, in what way does it monitor trust?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49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43888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or reviews more in-depth studies of pulblic trust by experts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20313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commissions its own opinion polls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193765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looks at existing opinion polls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9183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8439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0193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72968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9156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334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6137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8282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5449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3650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707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18246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07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571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6924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1272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84844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61099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3599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1546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040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5751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392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7328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800100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1772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67153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94754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3391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26481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62900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08557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5922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Co-ordinating preparation of Cabinet meetings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542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3720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1921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3350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92037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6871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48940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4804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47576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1922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3713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3903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07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18296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45829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0001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9077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13975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4870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714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171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343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251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0110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5202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64704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5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Does CoG have a strategy or taken any actions directly aimed at improving or maintaining trust in public institutions?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50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12901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a strategy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94258"/>
              <a:ext cx="148751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Yes we have taken actions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9926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9752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874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141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74913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6517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334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3988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68648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8254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9982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923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4923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6403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995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18883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0847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4268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4123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2716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3016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53025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292041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066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2501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1317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375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</p:grpSp>
    </p:spTree>
  </p:cSld>
</p:sld>
</file>

<file path=ppt/slides/slide5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Centre responsible for organising cross-governmental policy co-ordination groups or committees?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51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5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 Centre responsible for organising cross-governmental policy co-ordination groups or committees? If yes, at what level do these groups exist?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52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7280"/>
              <a:ext cx="862415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State Secretary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98822"/>
              <a:ext cx="476603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Minister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7942"/>
              <a:ext cx="46446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Director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9675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1744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7608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40380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4725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6517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334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6567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04100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8272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734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72246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3141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856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8108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6924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341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1711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9912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8142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3016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1679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3626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1044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80778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6995639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37603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2109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5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From 2008-2012, has the number of cross-ministerial policy initiatives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53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126432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Remained fairly stable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94655"/>
              <a:ext cx="55034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Increased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3774"/>
              <a:ext cx="597203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Decreased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897788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542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4285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141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4725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6517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6706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7879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11099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38632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7586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7337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06778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673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0918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6924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454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1711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9912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5495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0329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2398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936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31034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981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7034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375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</p:grpSp>
    </p:spTree>
  </p:cSld>
</p:sld>
</file>

<file path=ppt/slides/slide5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What is the role of the CoG in cross-ministerial initiatives?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54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65683"/>
              <a:ext cx="1187108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Facilitation / support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620259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Leadership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1744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7608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0193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35919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1217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4674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6379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0916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0469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73165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635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054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094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1781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3210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1897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6699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5837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9975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2680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60025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1979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21171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066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749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9843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584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5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What incentives exist to promote co-ordination across ministries/agencies?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55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6168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247681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Individual or collective performance targets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3378"/>
              <a:ext cx="50006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Financial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39510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7068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814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561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7505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0987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4408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8324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0115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4563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7586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188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054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66385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8108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6924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7178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559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4123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3910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8132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26079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64939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0284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3846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800100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1772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67153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94754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3391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26481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62900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08557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5607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375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</p:grpSp>
    </p:spTree>
  </p:cSld>
</p:sld>
</file>

<file path=ppt/slides/slide5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How much influence can the CoG exert over line ministries to encourage them to coordinate with each other?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56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27435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5144298"/>
              <a:ext cx="306753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None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417868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417868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4042486"/>
              <a:ext cx="56794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Moderate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308302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308302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952778"/>
              <a:ext cx="2322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Low</a:t>
              </a:r>
            </a:p>
          </p:txBody>
        </p:sp>
        <p:sp>
          <p:nvSpPr>
            <p:cNvPr id="249" name="pt249"/>
            <p:cNvSpPr/>
            <p:nvPr/>
          </p:nvSpPr>
          <p:spPr>
            <a:xfrm>
              <a:off x="903079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137612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372144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606677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841210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75742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310275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44808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79341" y="198736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1387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4840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8293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1747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52004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186537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42107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655602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90135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12466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5920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59373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82826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6279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9733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531864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66397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00929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235462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469995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70452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939060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173593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408126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642658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877191" y="198736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932498" y="1827352"/>
              <a:ext cx="25825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High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2700000">
              <a:off x="908323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2700000">
              <a:off x="1141744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2700000">
              <a:off x="138870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2700000">
              <a:off x="1620193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2700000">
              <a:off x="1865969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2700000">
              <a:off x="2090141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2700000">
              <a:off x="2315944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2700000">
              <a:off x="2559189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2700000">
              <a:off x="2790912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2700000">
              <a:off x="3022815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2700000">
              <a:off x="3282109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2700000">
              <a:off x="349635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2700000">
              <a:off x="371528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2700000">
              <a:off x="3963580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2700000">
              <a:off x="4188678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2700000">
              <a:off x="443736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2700000">
              <a:off x="466219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2700000">
              <a:off x="490559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337" name="tx337"/>
            <p:cNvSpPr/>
            <p:nvPr/>
          </p:nvSpPr>
          <p:spPr>
            <a:xfrm rot="-2700000">
              <a:off x="512544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2700000">
              <a:off x="5353910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339" name="tx339"/>
            <p:cNvSpPr/>
            <p:nvPr/>
          </p:nvSpPr>
          <p:spPr>
            <a:xfrm rot="-2700000">
              <a:off x="563016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340" name="tx340"/>
            <p:cNvSpPr/>
            <p:nvPr/>
          </p:nvSpPr>
          <p:spPr>
            <a:xfrm rot="-2700000">
              <a:off x="586133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341" name="tx341"/>
            <p:cNvSpPr/>
            <p:nvPr/>
          </p:nvSpPr>
          <p:spPr>
            <a:xfrm rot="-2700000">
              <a:off x="6094557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342" name="tx342"/>
            <p:cNvSpPr/>
            <p:nvPr/>
          </p:nvSpPr>
          <p:spPr>
            <a:xfrm rot="-2700000">
              <a:off x="6306512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344" name="tx34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345" name="tx34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346" name="tx346"/>
            <p:cNvSpPr/>
            <p:nvPr/>
          </p:nvSpPr>
          <p:spPr>
            <a:xfrm rot="-2700000">
              <a:off x="7241317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347" name="tx34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8" name="tx34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349" name="tx34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53" name="tx353"/>
            <p:cNvSpPr/>
            <p:nvPr/>
          </p:nvSpPr>
          <p:spPr>
            <a:xfrm rot="-2700000">
              <a:off x="889375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</p:grpSp>
    </p:spTree>
  </p:cSld>
</p:sld>
</file>

<file path=ppt/slides/slide5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Through what mechanisms does the CoG ensure that government policies are implemented by line ministries?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57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74156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Workplan for the implementation of the Government Programme that sets deadlines for ministries to prepare particular proposals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16657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Performance targets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14526"/>
              <a:ext cx="63895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937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51127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291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31436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0390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90141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5944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7879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5195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50305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46219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707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2935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707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19608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0011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7178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537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6808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579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10297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22975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4557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527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8296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2501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838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36218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47924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61013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7433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9157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</p:grpSp>
    </p:spTree>
  </p:cSld>
</p:sld>
</file>

<file path=ppt/slides/slide5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Is there a mechanism for cross-government co-ordination, coherence or discussion of international development and aid issues?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58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5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where the co-ordination of relations with each supra- or international body is located. APEC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59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918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38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97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780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9875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6839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8324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15772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4563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73165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2119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06778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673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9950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763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8674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4516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6239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8142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95874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3729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650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298106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26573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99468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5328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440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8304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</p:grpSp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Communicating government messages to the public and to other parts of the public administration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202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918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87608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40380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4725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7501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4674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8221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1241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8254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9978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075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2716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4145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0283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7666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9735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6699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2544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53910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30164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61337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87558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512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06599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5202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584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6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where the co-ordination of relations with each supra- or international body is located. European Union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60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7477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655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874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0810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777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9258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42034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8221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372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9337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82109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3713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403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49817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8112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6314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57743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6430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19377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95632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2680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53025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1979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27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21171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2066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7034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43090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8304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</p:grpSp>
    </p:spTree>
  </p:cSld>
</p:sld>
</file>

<file path=ppt/slides/slide6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where the co-ordination of relations with each supra- or international body is located. G20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61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721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5425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8740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3241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1984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107501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6130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6383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4585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30168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1922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519370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42231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41311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2206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4483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216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2320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9049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0772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2675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040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8262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31034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64935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75577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5328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838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699237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395546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51600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6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where the co-ordination of relations with each supra- or international body is located. NATO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62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7211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38386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99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22972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6673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3556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1851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0052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5937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30437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1922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77648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3903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507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18296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45829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4783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9077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13975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4870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7147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4483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1712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343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6853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632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4404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70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182457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22524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6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where the co-ordination of relations with each supra- or international body is located. OECD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63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649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53906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6277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43108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0390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7314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9217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8324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0115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9728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3870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8075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904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24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3133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7633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9305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14894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9066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8142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583040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3935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936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30403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6245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68537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8415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70838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699237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70751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35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6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Please indicate where the co-ordination of relations with each supra- or international body is located. United Nations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64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724"/>
              <a:ext cx="82101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Not applicable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446"/>
              <a:ext cx="1477081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Ministry of Foreign Affairs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38934"/>
              <a:ext cx="2362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8933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6553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69957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8253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6454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77883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6570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51404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3473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9337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4970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516642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0987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46714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22968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5414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87361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14894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3848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3599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2675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17573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68468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0745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8428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99468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5310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7034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2947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05302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6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Does the Centre of government play a role in international co-operation on policies that require international coordination (e.g. monetary, fi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65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81038" y="1004886"/>
            <a:ext cx="8543925" cy="5262564"/>
          </a:xfrm>
          <a:prstGeom prst="rect">
            <a:avLst/>
          </a:prstGeom>
        </p:spPr>
      </p:pic>
      <p:grpSp>
        <p:nvGrpSpPr>
          <p:cNvPr id="2" name="grp2"/>
          <p:cNvGrpSpPr/>
          <p:nvPr/>
        </p:nvGrpSpPr>
        <p:grpSpPr>
          <a:xfrm>
            <a:off x="688777" y="1004887"/>
            <a:ext cx="8543925" cy="5262564"/>
            <a:chOff x="688777" y="1004887"/>
            <a:chExt cx="8543925" cy="5262564"/>
          </a:xfrm>
        </p:grpSpPr>
        <p:sp>
          <p:nvSpPr>
            <p:cNvPr id="4" name="pg4"/>
            <p:cNvSpPr/>
            <p:nvPr/>
          </p:nvSpPr>
          <p:spPr>
            <a:xfrm>
              <a:off x="5646938" y="2591789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5756510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3697750" y="1722754"/>
              <a:ext cx="459550" cy="530567"/>
            </a:xfrm>
            <a:custGeom>
              <a:avLst/>
              <a:pathLst>
                <a:path w="459550" h="530567">
                  <a:moveTo>
                    <a:pt x="229775" y="0"/>
                  </a:moveTo>
                  <a:lnTo>
                    <a:pt x="459550" y="112818"/>
                  </a:lnTo>
                  <a:lnTo>
                    <a:pt x="459550" y="419273"/>
                  </a:lnTo>
                  <a:lnTo>
                    <a:pt x="229775" y="530567"/>
                  </a:lnTo>
                  <a:lnTo>
                    <a:pt x="0" y="419273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787825" y="1925189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3213191" y="1722754"/>
              <a:ext cx="462676" cy="530567"/>
            </a:xfrm>
            <a:custGeom>
              <a:avLst/>
              <a:pathLst>
                <a:path w="462676" h="530567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349279" y="192475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646938" y="1722754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762860" y="192475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5403096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53873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916974" y="1289749"/>
              <a:ext cx="462676" cy="529055"/>
            </a:xfrm>
            <a:custGeom>
              <a:avLst/>
              <a:pathLst>
                <a:path w="462676" h="529055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34013" y="1491104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916974" y="2158796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18"/>
                  </a:lnTo>
                  <a:lnTo>
                    <a:pt x="462676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014963" y="2360797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4183871" y="2591789"/>
              <a:ext cx="461126" cy="530580"/>
            </a:xfrm>
            <a:custGeom>
              <a:avLst/>
              <a:pathLst>
                <a:path w="461126" h="530580">
                  <a:moveTo>
                    <a:pt x="231338" y="0"/>
                  </a:moveTo>
                  <a:lnTo>
                    <a:pt x="461126" y="112831"/>
                  </a:lnTo>
                  <a:lnTo>
                    <a:pt x="46112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87767" y="2793798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429290" y="2158796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533181" y="236036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671569" y="1722754"/>
              <a:ext cx="461113" cy="530567"/>
            </a:xfrm>
            <a:custGeom>
              <a:avLst/>
              <a:pathLst>
                <a:path w="461113" h="530567">
                  <a:moveTo>
                    <a:pt x="231338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31338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62761" y="1924754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3943155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052727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97750" y="2591789"/>
              <a:ext cx="459550" cy="530580"/>
            </a:xfrm>
            <a:custGeom>
              <a:avLst/>
              <a:pathLst>
                <a:path w="459550" h="530580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7761"/>
                  </a:lnTo>
                  <a:lnTo>
                    <a:pt x="229775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06875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461722" y="3035466"/>
              <a:ext cx="459550" cy="529043"/>
            </a:xfrm>
            <a:custGeom>
              <a:avLst/>
              <a:pathLst>
                <a:path w="459550" h="529043">
                  <a:moveTo>
                    <a:pt x="229775" y="0"/>
                  </a:moveTo>
                  <a:lnTo>
                    <a:pt x="459550" y="111293"/>
                  </a:lnTo>
                  <a:lnTo>
                    <a:pt x="45955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7198" y="3236377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5403096" y="2157272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487938" y="2358184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1576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2683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4671569" y="2591789"/>
              <a:ext cx="461113" cy="530580"/>
            </a:xfrm>
            <a:custGeom>
              <a:avLst/>
              <a:pathLst>
                <a:path w="461113" h="530580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62761" y="2793798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429290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533181" y="3229190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3461722" y="1289749"/>
              <a:ext cx="459550" cy="529055"/>
            </a:xfrm>
            <a:custGeom>
              <a:avLst/>
              <a:pathLst>
                <a:path w="459550" h="529055">
                  <a:moveTo>
                    <a:pt x="229775" y="0"/>
                  </a:moveTo>
                  <a:lnTo>
                    <a:pt x="459550" y="112831"/>
                  </a:lnTo>
                  <a:lnTo>
                    <a:pt x="459550" y="416237"/>
                  </a:lnTo>
                  <a:lnTo>
                    <a:pt x="229775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596248" y="1491104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403096" y="3027844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31338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81588" y="3229190"/>
              <a:ext cx="304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4916974" y="3027844"/>
              <a:ext cx="462676" cy="529043"/>
            </a:xfrm>
            <a:custGeom>
              <a:avLst/>
              <a:pathLst>
                <a:path w="462676" h="529043">
                  <a:moveTo>
                    <a:pt x="231338" y="0"/>
                  </a:moveTo>
                  <a:lnTo>
                    <a:pt x="462676" y="111293"/>
                  </a:lnTo>
                  <a:lnTo>
                    <a:pt x="462676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53063" y="3228755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4671569" y="3463886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3133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07211" y="3665237"/>
              <a:ext cx="1905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5646938" y="3463886"/>
              <a:ext cx="461113" cy="529055"/>
            </a:xfrm>
            <a:custGeom>
              <a:avLst/>
              <a:pathLst>
                <a:path w="461113" h="529055">
                  <a:moveTo>
                    <a:pt x="229775" y="0"/>
                  </a:moveTo>
                  <a:lnTo>
                    <a:pt x="461113" y="112831"/>
                  </a:lnTo>
                  <a:lnTo>
                    <a:pt x="461113" y="416224"/>
                  </a:lnTo>
                  <a:lnTo>
                    <a:pt x="229775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737460" y="3665237"/>
              <a:ext cx="2794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5890781" y="3027844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29043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00353" y="3229190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7527355" y="4485399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611527" y="4686310"/>
              <a:ext cx="2921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634455" y="1924001"/>
              <a:ext cx="461120" cy="527531"/>
            </a:xfrm>
            <a:custGeom>
              <a:avLst/>
              <a:pathLst>
                <a:path w="461120" h="527531">
                  <a:moveTo>
                    <a:pt x="229775" y="0"/>
                  </a:moveTo>
                  <a:lnTo>
                    <a:pt x="461120" y="111306"/>
                  </a:lnTo>
                  <a:lnTo>
                    <a:pt x="461120" y="416224"/>
                  </a:lnTo>
                  <a:lnTo>
                    <a:pt x="229775" y="527531"/>
                  </a:lnTo>
                  <a:lnTo>
                    <a:pt x="0" y="416224"/>
                  </a:lnTo>
                  <a:lnTo>
                    <a:pt x="0" y="111306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731328" y="2124699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2425382" y="4421362"/>
              <a:ext cx="461113" cy="529043"/>
            </a:xfrm>
            <a:custGeom>
              <a:avLst/>
              <a:pathLst>
                <a:path w="461113" h="529043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541304" y="4622708"/>
              <a:ext cx="2286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6131497" y="3463886"/>
              <a:ext cx="461126" cy="529055"/>
            </a:xfrm>
            <a:custGeom>
              <a:avLst/>
              <a:pathLst>
                <a:path w="461126" h="529055">
                  <a:moveTo>
                    <a:pt x="229788" y="0"/>
                  </a:moveTo>
                  <a:lnTo>
                    <a:pt x="461126" y="112831"/>
                  </a:lnTo>
                  <a:lnTo>
                    <a:pt x="461126" y="416224"/>
                  </a:lnTo>
                  <a:lnTo>
                    <a:pt x="229788" y="529055"/>
                  </a:lnTo>
                  <a:lnTo>
                    <a:pt x="0" y="416224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6272828" y="3665237"/>
              <a:ext cx="1778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7516414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45036" y="2650482"/>
              <a:ext cx="203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7028729" y="2448483"/>
              <a:ext cx="461113" cy="530567"/>
            </a:xfrm>
            <a:custGeom>
              <a:avLst/>
              <a:pathLst>
                <a:path w="461113" h="530567">
                  <a:moveTo>
                    <a:pt x="229775" y="0"/>
                  </a:moveTo>
                  <a:lnTo>
                    <a:pt x="461113" y="112818"/>
                  </a:lnTo>
                  <a:lnTo>
                    <a:pt x="461113" y="417749"/>
                  </a:lnTo>
                  <a:lnTo>
                    <a:pt x="229775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131951" y="2650482"/>
              <a:ext cx="2540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62" name="pg62"/>
            <p:cNvSpPr/>
            <p:nvPr/>
          </p:nvSpPr>
          <p:spPr>
            <a:xfrm>
              <a:off x="1634455" y="2785426"/>
              <a:ext cx="461120" cy="529043"/>
            </a:xfrm>
            <a:custGeom>
              <a:avLst/>
              <a:pathLst>
                <a:path w="461120" h="529043">
                  <a:moveTo>
                    <a:pt x="229775" y="0"/>
                  </a:moveTo>
                  <a:lnTo>
                    <a:pt x="461120" y="112818"/>
                  </a:lnTo>
                  <a:lnTo>
                    <a:pt x="461120" y="416224"/>
                  </a:lnTo>
                  <a:lnTo>
                    <a:pt x="229775" y="529043"/>
                  </a:lnTo>
                  <a:lnTo>
                    <a:pt x="0" y="416224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699578" y="2986772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8013477" y="4485399"/>
              <a:ext cx="461113" cy="529043"/>
            </a:xfrm>
            <a:custGeom>
              <a:avLst/>
              <a:pathLst>
                <a:path w="461113" h="529043">
                  <a:moveTo>
                    <a:pt x="231338" y="0"/>
                  </a:moveTo>
                  <a:lnTo>
                    <a:pt x="461113" y="111293"/>
                  </a:lnTo>
                  <a:lnTo>
                    <a:pt x="461113" y="416224"/>
                  </a:lnTo>
                  <a:lnTo>
                    <a:pt x="231338" y="529043"/>
                  </a:lnTo>
                  <a:lnTo>
                    <a:pt x="0" y="416224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8111018" y="4686310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1390610" y="2352433"/>
              <a:ext cx="461116" cy="530567"/>
            </a:xfrm>
            <a:custGeom>
              <a:avLst/>
              <a:pathLst>
                <a:path w="461116" h="530567">
                  <a:moveTo>
                    <a:pt x="231339" y="0"/>
                  </a:moveTo>
                  <a:lnTo>
                    <a:pt x="461116" y="112818"/>
                  </a:lnTo>
                  <a:lnTo>
                    <a:pt x="461116" y="417749"/>
                  </a:lnTo>
                  <a:lnTo>
                    <a:pt x="231339" y="530567"/>
                  </a:lnTo>
                  <a:lnTo>
                    <a:pt x="0" y="417749"/>
                  </a:lnTo>
                  <a:lnTo>
                    <a:pt x="0" y="112818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488153" y="2554433"/>
              <a:ext cx="2667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5890781" y="2158796"/>
              <a:ext cx="461113" cy="530580"/>
            </a:xfrm>
            <a:custGeom>
              <a:avLst/>
              <a:pathLst>
                <a:path w="461113" h="530580">
                  <a:moveTo>
                    <a:pt x="229775" y="0"/>
                  </a:moveTo>
                  <a:lnTo>
                    <a:pt x="461113" y="111293"/>
                  </a:lnTo>
                  <a:lnTo>
                    <a:pt x="461113" y="417749"/>
                  </a:lnTo>
                  <a:lnTo>
                    <a:pt x="229775" y="530580"/>
                  </a:lnTo>
                  <a:lnTo>
                    <a:pt x="0" y="417749"/>
                  </a:lnTo>
                  <a:lnTo>
                    <a:pt x="0" y="111293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000353" y="2360362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3213191" y="2591789"/>
              <a:ext cx="462676" cy="530580"/>
            </a:xfrm>
            <a:custGeom>
              <a:avLst/>
              <a:pathLst>
                <a:path w="462676" h="530580">
                  <a:moveTo>
                    <a:pt x="231338" y="0"/>
                  </a:moveTo>
                  <a:lnTo>
                    <a:pt x="462676" y="112831"/>
                  </a:lnTo>
                  <a:lnTo>
                    <a:pt x="462676" y="417761"/>
                  </a:lnTo>
                  <a:lnTo>
                    <a:pt x="231338" y="530580"/>
                  </a:lnTo>
                  <a:lnTo>
                    <a:pt x="0" y="417761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23879" y="2793798"/>
              <a:ext cx="2413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9290" y="1289749"/>
              <a:ext cx="461113" cy="529055"/>
            </a:xfrm>
            <a:custGeom>
              <a:avLst/>
              <a:pathLst>
                <a:path w="461113" h="529055">
                  <a:moveTo>
                    <a:pt x="231338" y="0"/>
                  </a:moveTo>
                  <a:lnTo>
                    <a:pt x="461113" y="112831"/>
                  </a:lnTo>
                  <a:lnTo>
                    <a:pt x="461113" y="416237"/>
                  </a:lnTo>
                  <a:lnTo>
                    <a:pt x="231338" y="529055"/>
                  </a:lnTo>
                  <a:lnTo>
                    <a:pt x="0" y="416237"/>
                  </a:lnTo>
                  <a:lnTo>
                    <a:pt x="0" y="112831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  <a:ln w="1905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95081" y="1491104"/>
              <a:ext cx="330200" cy="1524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5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781407" y="5810217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7A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163869" y="5889493"/>
              <a:ext cx="163847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781407" y="5556150"/>
              <a:ext cx="180480" cy="203253"/>
            </a:xfrm>
            <a:custGeom>
              <a:avLst/>
              <a:pathLst>
                <a:path w="180480" h="203253">
                  <a:moveTo>
                    <a:pt x="180480" y="50813"/>
                  </a:moveTo>
                  <a:lnTo>
                    <a:pt x="90240" y="0"/>
                  </a:lnTo>
                  <a:lnTo>
                    <a:pt x="0" y="50813"/>
                  </a:lnTo>
                  <a:lnTo>
                    <a:pt x="0" y="152439"/>
                  </a:lnTo>
                  <a:lnTo>
                    <a:pt x="90240" y="203253"/>
                  </a:lnTo>
                  <a:lnTo>
                    <a:pt x="180480" y="152439"/>
                  </a:lnTo>
                  <a:close/>
                </a:path>
              </a:pathLst>
            </a:custGeom>
            <a:solidFill>
              <a:srgbClr val="58A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163869" y="5635228"/>
              <a:ext cx="19222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0342" y="6202519"/>
              <a:ext cx="2307573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BEBEBE">
                      <a:alpha val="100000"/>
                    </a:srgbClr>
                  </a:solidFill>
                  <a:latin typeface="Calibri"/>
                  <a:cs typeface="Calibri"/>
                </a:rPr>
                <a:t>Gray hexagon means: data not available.</a:t>
              </a:r>
            </a:p>
          </p:txBody>
        </p:sp>
      </p:grpSp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Human resources strategy for the public administration as a whole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7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3853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69370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814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15619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46454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92037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23791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81239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804100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28272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2787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4510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23326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49817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8112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23210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6219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4268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40131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75764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27436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22975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95870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06512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4343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5202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50306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Designing and implementing reform of the public administration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8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9374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51127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2919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38436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0390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1412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9217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42621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84585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16014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2539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8402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51174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88435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219608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45829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0001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904516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36239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65055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05309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34862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9362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292041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14343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5202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503066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For each area, please indicate where responsibility lies. Strategic planning for the whole of government</a:t>
            </a:r>
          </a:p>
        </p:txBody>
      </p:sp>
      <p:sp>
        <p:nvSpPr>
          <p:cNvPr id="2" name="Slide Number 2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9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81038" y="1004887"/>
            <a:ext cx="8543925" cy="5262564"/>
            <a:chOff x="681038" y="1004887"/>
            <a:chExt cx="8543925" cy="5262564"/>
          </a:xfrm>
        </p:grpSpPr>
        <p:sp>
          <p:nvSpPr>
            <p:cNvPr id="4" name="rc4"/>
            <p:cNvSpPr/>
            <p:nvPr/>
          </p:nvSpPr>
          <p:spPr>
            <a:xfrm>
              <a:off x="84867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321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1774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5227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8680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02134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5587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9040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2493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5947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9400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2853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6307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97603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32135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66668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01201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35734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70266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4799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9332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73865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08397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2930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77463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711995" y="1172527"/>
              <a:ext cx="234532" cy="4712518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6528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81061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41559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50126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84659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119192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353724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588257" y="1172527"/>
              <a:ext cx="234532" cy="4712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822790" y="1172527"/>
              <a:ext cx="234532" cy="4712518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0307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3761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214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0667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84121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7574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1027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480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7934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1387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840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8293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747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200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8653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107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560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90135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466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5920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9373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2826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79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733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31864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66397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00929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35462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9995" y="5091740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0452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39060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73593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08126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642658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77191" y="5091740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2498" y="4931327"/>
              <a:ext cx="378486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This comes under the responsibility of another part of government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90307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13761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7214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06677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4121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5742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1027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4480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7934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1387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4840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82939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747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52004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8653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2107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560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135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4668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9200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93733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8266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6279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97331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31864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766397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00929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235462" y="3630859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469995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70452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39060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173593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08126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642658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877191" y="3630859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32498" y="3470843"/>
              <a:ext cx="274829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shares this responsibility with another body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90307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13761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7214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06677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41210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75742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10275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4808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934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13873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48406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2939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7471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52004" y="2169978"/>
              <a:ext cx="125729" cy="125729"/>
            </a:xfrm>
            <a:prstGeom prst="ellipse">
              <a:avLst/>
            </a:prstGeom>
            <a:solidFill>
              <a:srgbClr val="A9D18E">
                <a:alpha val="100000"/>
              </a:srgbClr>
            </a:solidFill>
            <a:ln w="9525" cap="rnd">
              <a:solidFill>
                <a:srgbClr val="A9D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8653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2107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5560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9013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12466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920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73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826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279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733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1864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66397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000929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35462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69995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70452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939060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173593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408126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642658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77191" y="2169978"/>
              <a:ext cx="125729" cy="12572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32498" y="2009962"/>
              <a:ext cx="238936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404040">
                      <a:alpha val="100000"/>
                    </a:srgbClr>
                  </a:solidFill>
                  <a:latin typeface="Calibri"/>
                  <a:cs typeface="Calibri"/>
                </a:rPr>
                <a:t>CoG has primary responsibility in this area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00892" y="1252291"/>
              <a:ext cx="170464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AU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149187" y="1253816"/>
              <a:ext cx="144202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BE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1377389" y="1251952"/>
              <a:ext cx="155320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CA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1608818" y="1251952"/>
              <a:ext cx="161528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1857505" y="1251952"/>
              <a:ext cx="133219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CL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082338" y="1253816"/>
              <a:ext cx="154161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314408" y="1253138"/>
              <a:ext cx="1585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DK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578511" y="1253138"/>
              <a:ext cx="9938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FI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92856" y="1253477"/>
              <a:ext cx="14004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050305" y="1253138"/>
              <a:ext cx="93929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IL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54075" y="1253307"/>
              <a:ext cx="155593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NZ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3496352" y="1253477"/>
              <a:ext cx="14024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PT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3734035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3957859" y="1251614"/>
              <a:ext cx="153820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4195478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AT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4436533" y="1253816"/>
              <a:ext cx="136425" cy="883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EE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4672166" y="1251614"/>
              <a:ext cx="132401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ES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890910" y="1251783"/>
              <a:ext cx="16412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GB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5119377" y="1252291"/>
              <a:ext cx="176671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HU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5392272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IS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625492" y="1253138"/>
              <a:ext cx="10327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853025" y="1252461"/>
              <a:ext cx="116712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JP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6071979" y="1253138"/>
              <a:ext cx="14843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KR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6311730" y="1253138"/>
              <a:ext cx="13799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LV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540806" y="1253138"/>
              <a:ext cx="148908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NL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6755704" y="1251106"/>
              <a:ext cx="186494" cy="914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7034001" y="1251614"/>
              <a:ext cx="9938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7249843" y="1251614"/>
              <a:ext cx="13676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SK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7481566" y="1253477"/>
              <a:ext cx="143929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7717480" y="1251952"/>
              <a:ext cx="139904" cy="904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CZ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7939903" y="1251783"/>
              <a:ext cx="163983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8205284" y="1253138"/>
              <a:ext cx="103410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IE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8416989" y="1252291"/>
              <a:ext cx="148363" cy="900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LU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8630079" y="1253138"/>
              <a:ext cx="191951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MX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8877623" y="1251614"/>
              <a:ext cx="16466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/>
  <properties:Words>0</properties:Words>
  <properties:PresentationFormat>A4 Paper (210x297 mm)</properties:PresentationFormat>
  <properties:Paragraphs>0</properties:Paragraphs>
  <properties:Slides>0</properties:Slides>
  <properties:Notes>0</properties:Notes>
  <properties:TotalTime>33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7">
      <vt:lpstr>Abadi MT Condensed Extra Bold</vt:lpstr>
      <vt:lpstr>宋体</vt:lpstr>
      <vt:lpstr>Arial</vt:lpstr>
      <vt:lpstr>Arial</vt:lpstr>
      <vt:lpstr>Calibri</vt:lpstr>
      <vt:lpstr>Calibri Light</vt:lpstr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2016-09-08T19:58:58Z</dcterms:created>
  <dc:creator>Chao Tan</dc:creator>
  <cp:lastModifiedBy>docx4j</cp:lastModifiedBy>
  <dcterms:modified xmlns:xsi="http://www.w3.org/2001/XMLSchema-instance" xsi:type="dcterms:W3CDTF">2016-11-07T13:44:24Z</dcterms:modified>
  <cp:revision>15</cp:revision>
  <dc:title/>
</cp:coreProperties>
</file>