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16" Type="http://schemas.openxmlformats.org/officeDocument/2006/relationships/image" Target="../media/image27.png"  /><Relationship Id="rId17" Type="http://schemas.openxmlformats.org/officeDocument/2006/relationships/image" Target="../media/image28.png"  /><Relationship Id="rId18" Type="http://schemas.openxmlformats.org/officeDocument/2006/relationships/image" Target="../media/image29.png"  /><Relationship Id="rId19" Type="http://schemas.openxmlformats.org/officeDocument/2006/relationships/image" Target="../media/image30.png"  /><Relationship Id="rId2" Type="http://schemas.openxmlformats.org/officeDocument/2006/relationships/image" Target="../media/image13.png"  /><Relationship Id="rId20" Type="http://schemas.openxmlformats.org/officeDocument/2006/relationships/image" Target="../media/image31.png"  /><Relationship Id="rId21" Type="http://schemas.openxmlformats.org/officeDocument/2006/relationships/image" Target="../media/image32.png"  /><Relationship Id="rId22" Type="http://schemas.openxmlformats.org/officeDocument/2006/relationships/image" Target="../media/image33.png"  /><Relationship Id="rId23" Type="http://schemas.openxmlformats.org/officeDocument/2006/relationships/image" Target="../media/image34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jpe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Relationship Id="rId5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jpe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29000"/>
            </a:blip>
            <a:stretch>
              <a:fillRect l="-2890" t="-17540" r="-289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495665" y="158948"/>
            <a:ext cx="4984552" cy="4984552"/>
          </a:xfrm>
          <a:custGeom>
            <a:avLst/>
            <a:gdLst/>
            <a:rect l="l" t="t" r="r" b="b"/>
            <a:pathLst>
              <a:path w="4984552" h="4984552">
                <a:moveTo>
                  <a:pt x="0" y="0"/>
                </a:moveTo>
                <a:lnTo>
                  <a:pt x="4984552" y="0"/>
                </a:lnTo>
                <a:lnTo>
                  <a:pt x="4984552" y="4984552"/>
                </a:lnTo>
                <a:lnTo>
                  <a:pt x="0" y="498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189725" y="5015611"/>
            <a:ext cx="9908550" cy="13462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0624"/>
              </a:lnSpc>
              <a:defRPr/>
            </a:pPr>
            <a:r>
              <a:rPr lang="en-US" sz="8499" b="1" spc="-169">
                <a:solidFill>
                  <a:srgbClr val="000000"/>
                </a:solidFill>
                <a:latin typeface="210 다락방"/>
              </a:rPr>
              <a:t>Project</a:t>
            </a:r>
            <a:r>
              <a:rPr lang="en-US" sz="8499" b="1" spc="-169">
                <a:solidFill>
                  <a:srgbClr val="494949"/>
                </a:solidFill>
                <a:latin typeface="210 다락방"/>
              </a:rPr>
              <a:t> </a:t>
            </a:r>
            <a:r>
              <a:rPr lang="en-US" sz="8499" b="1" spc="-169">
                <a:solidFill>
                  <a:srgbClr val="2dcf52"/>
                </a:solidFill>
                <a:latin typeface="210 다락방"/>
              </a:rPr>
              <a:t>FlexshMall </a:t>
            </a:r>
            <a:endParaRPr lang="en-US" sz="8499" b="1" spc="-169">
              <a:solidFill>
                <a:srgbClr val="2dcf52"/>
              </a:solidFill>
              <a:latin typeface="210 다락방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78455" y="6466587"/>
            <a:ext cx="5531090" cy="10581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  <a:defRPr/>
            </a:pPr>
            <a:r>
              <a:rPr lang="en-US" sz="3000" b="1" spc="-45">
                <a:solidFill>
                  <a:srgbClr val="000000"/>
                </a:solidFill>
                <a:ea typeface="Gothic A1 Bold"/>
              </a:rPr>
              <a:t>이젠아카데미   </a:t>
            </a:r>
            <a:r>
              <a:rPr lang="ko-KR" altLang="en-US" sz="3000" b="1" spc="-45">
                <a:solidFill>
                  <a:srgbClr val="000000"/>
                </a:solidFill>
                <a:ea typeface="Gothic A1 Bold"/>
              </a:rPr>
              <a:t>거북이</a:t>
            </a:r>
            <a:r>
              <a:rPr lang="en-US" sz="3000" b="1" spc="-45">
                <a:solidFill>
                  <a:srgbClr val="000000"/>
                </a:solidFill>
                <a:ea typeface="Gothic A1 Bold"/>
              </a:rPr>
              <a:t>조</a:t>
            </a:r>
            <a:br>
              <a:rPr lang="ko-KR" altLang="en-US" sz="3000" b="1" spc="-45">
                <a:solidFill>
                  <a:srgbClr val="000000"/>
                </a:solidFill>
                <a:ea typeface="Gothic A1 Bold"/>
              </a:rPr>
            </a:br>
            <a:r>
              <a:rPr lang="ko-KR" altLang="en-US" sz="3000" b="1" spc="-45">
                <a:solidFill>
                  <a:srgbClr val="000000"/>
                </a:solidFill>
                <a:ea typeface="Gothic A1 Bold"/>
              </a:rPr>
              <a:t>느리지만 끝까지 간다</a:t>
            </a:r>
            <a:endParaRPr lang="ko-KR" altLang="en-US" sz="3000" b="1" spc="-45">
              <a:solidFill>
                <a:srgbClr val="000000"/>
              </a:solidFill>
              <a:ea typeface="Gothic A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89725" y="4045563"/>
            <a:ext cx="9908550" cy="79313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6250"/>
              </a:lnSpc>
              <a:defRPr/>
            </a:pPr>
            <a:r>
              <a:rPr lang="en-US" sz="5000" b="1" spc="-100">
                <a:solidFill>
                  <a:srgbClr val="2dcf52"/>
                </a:solidFill>
                <a:ea typeface="TDTD평고딕"/>
              </a:rPr>
              <a:t>신선</a:t>
            </a:r>
            <a:r>
              <a:rPr lang="en-US" sz="5000" b="1" spc="-100">
                <a:solidFill>
                  <a:srgbClr val="000000"/>
                </a:solidFill>
                <a:ea typeface="TDTD평고딕"/>
              </a:rPr>
              <a:t>하게 </a:t>
            </a:r>
            <a:r>
              <a:rPr lang="en-US" sz="5000" b="1" spc="-100">
                <a:solidFill>
                  <a:srgbClr val="f44f4f"/>
                </a:solidFill>
                <a:latin typeface="TDTD평고딕"/>
              </a:rPr>
              <a:t>Flex</a:t>
            </a:r>
            <a:r>
              <a:rPr lang="en-US" sz="5000" b="1" spc="-100">
                <a:solidFill>
                  <a:srgbClr val="000000"/>
                </a:solidFill>
                <a:ea typeface="TDTD평고딕"/>
              </a:rPr>
              <a:t>하자</a:t>
            </a:r>
            <a:endParaRPr lang="en-US" sz="5000" b="1" spc="-100">
              <a:solidFill>
                <a:srgbClr val="000000"/>
              </a:solidFill>
              <a:ea typeface="TDTD평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92502" y="583416"/>
            <a:ext cx="3242299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개발환경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268296" y="1314755"/>
            <a:ext cx="9525556" cy="5352440"/>
            <a:chOff x="0" y="-398537"/>
            <a:chExt cx="12700743" cy="7136586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1" y="-398537"/>
              <a:ext cx="12700742" cy="7136586"/>
              <a:chOff x="0" y="-57150"/>
              <a:chExt cx="1821282" cy="102338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21282" cy="966234"/>
              </a:xfrm>
              <a:custGeom>
                <a:avLst/>
                <a:gdLst/>
                <a:rect l="l" t="t" r="r" b="b"/>
                <a:pathLst>
                  <a:path w="1821282" h="966234">
                    <a:moveTo>
                      <a:pt x="0" y="0"/>
                    </a:moveTo>
                    <a:lnTo>
                      <a:pt x="1821282" y="0"/>
                    </a:lnTo>
                    <a:lnTo>
                      <a:pt x="1821282" y="966234"/>
                    </a:lnTo>
                    <a:lnTo>
                      <a:pt x="0" y="96623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57150"/>
                <a:ext cx="1821282" cy="1023384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-265690"/>
              <a:ext cx="3793808" cy="1511485"/>
              <a:chOff x="0" y="-38100"/>
              <a:chExt cx="544031" cy="21674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BACK-END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-106109" y="203010"/>
            <a:ext cx="1839392" cy="1839392"/>
          </a:xfrm>
          <a:custGeom>
            <a:avLst/>
            <a:gdLst/>
            <a:rect l="l" t="t" r="r" b="b"/>
            <a:pathLst>
              <a:path w="1839392" h="1839392">
                <a:moveTo>
                  <a:pt x="0" y="0"/>
                </a:moveTo>
                <a:lnTo>
                  <a:pt x="1839392" y="0"/>
                </a:lnTo>
                <a:lnTo>
                  <a:pt x="1839392" y="1839391"/>
                </a:lnTo>
                <a:lnTo>
                  <a:pt x="0" y="1839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6812253" y="1687145"/>
            <a:ext cx="1959670" cy="1928108"/>
          </a:xfrm>
          <a:custGeom>
            <a:avLst/>
            <a:gdLst/>
            <a:rect l="l" t="t" r="r" b="b"/>
            <a:pathLst>
              <a:path w="1959670" h="1928108">
                <a:moveTo>
                  <a:pt x="0" y="0"/>
                </a:moveTo>
                <a:lnTo>
                  <a:pt x="1959669" y="0"/>
                </a:lnTo>
                <a:lnTo>
                  <a:pt x="1959669" y="1928108"/>
                </a:lnTo>
                <a:lnTo>
                  <a:pt x="0" y="1928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7280" t="-4520" b="-45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428658" y="2717848"/>
            <a:ext cx="2924142" cy="1282652"/>
          </a:xfrm>
          <a:custGeom>
            <a:avLst/>
            <a:gdLst/>
            <a:rect l="l" t="t" r="r" b="b"/>
            <a:pathLst>
              <a:path w="2924142" h="1282652">
                <a:moveTo>
                  <a:pt x="0" y="0"/>
                </a:moveTo>
                <a:lnTo>
                  <a:pt x="2924142" y="0"/>
                </a:lnTo>
                <a:lnTo>
                  <a:pt x="2924142" y="1282652"/>
                </a:lnTo>
                <a:lnTo>
                  <a:pt x="0" y="1282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533400" y="3912682"/>
            <a:ext cx="2209800" cy="1535617"/>
          </a:xfrm>
          <a:custGeom>
            <a:avLst/>
            <a:gdLst/>
            <a:rect l="l" t="t" r="r" b="b"/>
            <a:pathLst>
              <a:path w="2636088" h="1840418">
                <a:moveTo>
                  <a:pt x="0" y="0"/>
                </a:moveTo>
                <a:lnTo>
                  <a:pt x="2636088" y="0"/>
                </a:lnTo>
                <a:lnTo>
                  <a:pt x="2636088" y="1840419"/>
                </a:lnTo>
                <a:lnTo>
                  <a:pt x="0" y="1840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3398421" y="1975808"/>
            <a:ext cx="2831469" cy="862342"/>
          </a:xfrm>
          <a:custGeom>
            <a:avLst/>
            <a:gdLst/>
            <a:rect l="l" t="t" r="r" b="b"/>
            <a:pathLst>
              <a:path w="2831469" h="862342">
                <a:moveTo>
                  <a:pt x="0" y="0"/>
                </a:moveTo>
                <a:lnTo>
                  <a:pt x="2831469" y="0"/>
                </a:lnTo>
                <a:lnTo>
                  <a:pt x="2831469" y="862342"/>
                </a:lnTo>
                <a:lnTo>
                  <a:pt x="0" y="862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3812875" y="2565165"/>
            <a:ext cx="1948170" cy="1948170"/>
          </a:xfrm>
          <a:custGeom>
            <a:avLst/>
            <a:gdLst/>
            <a:rect l="l" t="t" r="r" b="b"/>
            <a:pathLst>
              <a:path w="1948170" h="1948170">
                <a:moveTo>
                  <a:pt x="0" y="0"/>
                </a:moveTo>
                <a:lnTo>
                  <a:pt x="1948170" y="0"/>
                </a:lnTo>
                <a:lnTo>
                  <a:pt x="1948170" y="1948169"/>
                </a:lnTo>
                <a:lnTo>
                  <a:pt x="0" y="1948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Freeform 19"/>
          <p:cNvSpPr/>
          <p:nvPr/>
        </p:nvSpPr>
        <p:spPr>
          <a:xfrm>
            <a:off x="4972731" y="4319765"/>
            <a:ext cx="2178045" cy="2178045"/>
          </a:xfrm>
          <a:custGeom>
            <a:avLst/>
            <a:gdLst/>
            <a:rect l="l" t="t" r="r" b="b"/>
            <a:pathLst>
              <a:path w="2178045" h="2178045">
                <a:moveTo>
                  <a:pt x="0" y="0"/>
                </a:moveTo>
                <a:lnTo>
                  <a:pt x="2178045" y="0"/>
                </a:lnTo>
                <a:lnTo>
                  <a:pt x="2178045" y="2178045"/>
                </a:lnTo>
                <a:lnTo>
                  <a:pt x="0" y="2178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20" name="Group 20"/>
          <p:cNvGrpSpPr/>
          <p:nvPr/>
        </p:nvGrpSpPr>
        <p:grpSpPr>
          <a:xfrm rot="0">
            <a:off x="10289152" y="1314756"/>
            <a:ext cx="7757737" cy="5352439"/>
            <a:chOff x="0" y="-398536"/>
            <a:chExt cx="10343650" cy="7136585"/>
          </a:xfrm>
        </p:grpSpPr>
        <p:grpSp>
          <p:nvGrpSpPr>
            <p:cNvPr id="21" name="Group 21"/>
            <p:cNvGrpSpPr/>
            <p:nvPr/>
          </p:nvGrpSpPr>
          <p:grpSpPr>
            <a:xfrm rot="0">
              <a:off x="1" y="-398536"/>
              <a:ext cx="10343649" cy="7136585"/>
              <a:chOff x="0" y="-57150"/>
              <a:chExt cx="1483276" cy="102338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83276" cy="966234"/>
              </a:xfrm>
              <a:custGeom>
                <a:avLst/>
                <a:gdLst/>
                <a:rect l="l" t="t" r="r" b="b"/>
                <a:pathLst>
                  <a:path w="1483276" h="966234">
                    <a:moveTo>
                      <a:pt x="0" y="0"/>
                    </a:moveTo>
                    <a:lnTo>
                      <a:pt x="1483276" y="0"/>
                    </a:lnTo>
                    <a:lnTo>
                      <a:pt x="1483276" y="966234"/>
                    </a:lnTo>
                    <a:lnTo>
                      <a:pt x="0" y="96623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1483276" cy="1023384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0" y="-186428"/>
              <a:ext cx="3761721" cy="1400371"/>
              <a:chOff x="0" y="-38100"/>
              <a:chExt cx="743056" cy="27661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43056" cy="238517"/>
              </a:xfrm>
              <a:custGeom>
                <a:avLst/>
                <a:gdLst/>
                <a:rect l="l" t="t" r="r" b="b"/>
                <a:pathLst>
                  <a:path w="743056" h="238517">
                    <a:moveTo>
                      <a:pt x="0" y="0"/>
                    </a:moveTo>
                    <a:lnTo>
                      <a:pt x="743056" y="0"/>
                    </a:lnTo>
                    <a:lnTo>
                      <a:pt x="743056" y="238517"/>
                    </a:lnTo>
                    <a:lnTo>
                      <a:pt x="0" y="238517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743056" cy="27661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699" b="1">
                    <a:solidFill>
                      <a:srgbClr val="000000"/>
                    </a:solidFill>
                    <a:latin typeface="히트맨레귤러"/>
                  </a:rPr>
                  <a:t>FRONT-END</a:t>
                </a:r>
                <a:endParaRPr lang="en-US" sz="2699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268295" y="6682617"/>
            <a:ext cx="8027125" cy="3439337"/>
            <a:chOff x="0" y="-385836"/>
            <a:chExt cx="10702834" cy="4585783"/>
          </a:xfrm>
        </p:grpSpPr>
        <p:grpSp>
          <p:nvGrpSpPr>
            <p:cNvPr id="28" name="Group 28"/>
            <p:cNvGrpSpPr/>
            <p:nvPr/>
          </p:nvGrpSpPr>
          <p:grpSpPr>
            <a:xfrm rot="0">
              <a:off x="0" y="-385836"/>
              <a:ext cx="10702833" cy="4585783"/>
              <a:chOff x="0" y="-57150"/>
              <a:chExt cx="1534782" cy="6576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534782" cy="600450"/>
              </a:xfrm>
              <a:custGeom>
                <a:avLst/>
                <a:gdLst/>
                <a:rect l="l" t="t" r="r" b="b"/>
                <a:pathLst>
                  <a:path w="1534782" h="600450">
                    <a:moveTo>
                      <a:pt x="0" y="0"/>
                    </a:moveTo>
                    <a:lnTo>
                      <a:pt x="1534782" y="0"/>
                    </a:lnTo>
                    <a:lnTo>
                      <a:pt x="1534782" y="600450"/>
                    </a:lnTo>
                    <a:lnTo>
                      <a:pt x="0" y="6004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57150"/>
                <a:ext cx="1534781" cy="657600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0">
              <a:off x="0" y="-265690"/>
              <a:ext cx="3793808" cy="1511485"/>
              <a:chOff x="0" y="-38100"/>
              <a:chExt cx="544031" cy="216746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TOOLS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 rot="0">
            <a:off x="8588677" y="6730003"/>
            <a:ext cx="9458212" cy="3391953"/>
            <a:chOff x="0" y="-398535"/>
            <a:chExt cx="12610949" cy="4522604"/>
          </a:xfrm>
        </p:grpSpPr>
        <p:grpSp>
          <p:nvGrpSpPr>
            <p:cNvPr id="35" name="Group 35"/>
            <p:cNvGrpSpPr/>
            <p:nvPr/>
          </p:nvGrpSpPr>
          <p:grpSpPr>
            <a:xfrm rot="0">
              <a:off x="0" y="-398535"/>
              <a:ext cx="12610949" cy="4522604"/>
              <a:chOff x="0" y="-57150"/>
              <a:chExt cx="1808406" cy="64854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808406" cy="591390"/>
              </a:xfrm>
              <a:custGeom>
                <a:avLst/>
                <a:gdLst/>
                <a:rect l="l" t="t" r="r" b="b"/>
                <a:pathLst>
                  <a:path w="1808406" h="591390">
                    <a:moveTo>
                      <a:pt x="0" y="0"/>
                    </a:moveTo>
                    <a:lnTo>
                      <a:pt x="1808406" y="0"/>
                    </a:lnTo>
                    <a:lnTo>
                      <a:pt x="1808406" y="591390"/>
                    </a:lnTo>
                    <a:lnTo>
                      <a:pt x="0" y="5913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57150"/>
                <a:ext cx="1808406" cy="648540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0">
              <a:off x="1" y="-265689"/>
              <a:ext cx="3793808" cy="1511485"/>
              <a:chOff x="0" y="-38099"/>
              <a:chExt cx="544031" cy="216746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38099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API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sp>
        <p:nvSpPr>
          <p:cNvPr id="41" name="Freeform 41"/>
          <p:cNvSpPr/>
          <p:nvPr/>
        </p:nvSpPr>
        <p:spPr>
          <a:xfrm>
            <a:off x="3398421" y="4148689"/>
            <a:ext cx="1317136" cy="2349121"/>
          </a:xfrm>
          <a:custGeom>
            <a:avLst/>
            <a:gdLst/>
            <a:rect l="l" t="t" r="r" b="b"/>
            <a:pathLst>
              <a:path w="1317136" h="2349121">
                <a:moveTo>
                  <a:pt x="0" y="0"/>
                </a:moveTo>
                <a:lnTo>
                  <a:pt x="1317135" y="0"/>
                </a:lnTo>
                <a:lnTo>
                  <a:pt x="1317135" y="2349121"/>
                </a:lnTo>
                <a:lnTo>
                  <a:pt x="0" y="23491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t="-429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Freeform 42"/>
          <p:cNvSpPr/>
          <p:nvPr/>
        </p:nvSpPr>
        <p:spPr>
          <a:xfrm>
            <a:off x="6288647" y="3615253"/>
            <a:ext cx="3006880" cy="1050349"/>
          </a:xfrm>
          <a:custGeom>
            <a:avLst/>
            <a:gdLst/>
            <a:rect l="l" t="t" r="r" b="b"/>
            <a:pathLst>
              <a:path w="3006880" h="1050349">
                <a:moveTo>
                  <a:pt x="0" y="0"/>
                </a:moveTo>
                <a:lnTo>
                  <a:pt x="3006880" y="0"/>
                </a:lnTo>
                <a:lnTo>
                  <a:pt x="3006880" y="1050349"/>
                </a:lnTo>
                <a:lnTo>
                  <a:pt x="0" y="10503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Freeform 43"/>
          <p:cNvSpPr/>
          <p:nvPr/>
        </p:nvSpPr>
        <p:spPr>
          <a:xfrm>
            <a:off x="11003527" y="2954861"/>
            <a:ext cx="2935237" cy="1467618"/>
          </a:xfrm>
          <a:custGeom>
            <a:avLst/>
            <a:gdLst/>
            <a:rect l="l" t="t" r="r" b="b"/>
            <a:pathLst>
              <a:path w="2935237" h="1467618">
                <a:moveTo>
                  <a:pt x="0" y="0"/>
                </a:moveTo>
                <a:lnTo>
                  <a:pt x="2935237" y="0"/>
                </a:lnTo>
                <a:lnTo>
                  <a:pt x="2935237" y="1467618"/>
                </a:lnTo>
                <a:lnTo>
                  <a:pt x="0" y="1467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Freeform 44"/>
          <p:cNvSpPr/>
          <p:nvPr/>
        </p:nvSpPr>
        <p:spPr>
          <a:xfrm>
            <a:off x="14123194" y="1848372"/>
            <a:ext cx="3621331" cy="1979556"/>
          </a:xfrm>
          <a:custGeom>
            <a:avLst/>
            <a:gdLst/>
            <a:rect l="l" t="t" r="r" b="b"/>
            <a:pathLst>
              <a:path w="3621331" h="1979556">
                <a:moveTo>
                  <a:pt x="0" y="0"/>
                </a:moveTo>
                <a:lnTo>
                  <a:pt x="3621331" y="0"/>
                </a:lnTo>
                <a:lnTo>
                  <a:pt x="3621331" y="1979556"/>
                </a:lnTo>
                <a:lnTo>
                  <a:pt x="0" y="1979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Freeform 45"/>
          <p:cNvSpPr/>
          <p:nvPr/>
        </p:nvSpPr>
        <p:spPr>
          <a:xfrm>
            <a:off x="14977645" y="3827928"/>
            <a:ext cx="1912429" cy="1593691"/>
          </a:xfrm>
          <a:custGeom>
            <a:avLst/>
            <a:gdLst/>
            <a:rect l="l" t="t" r="r" b="b"/>
            <a:pathLst>
              <a:path w="1912429" h="1593691">
                <a:moveTo>
                  <a:pt x="0" y="0"/>
                </a:moveTo>
                <a:lnTo>
                  <a:pt x="1912429" y="0"/>
                </a:lnTo>
                <a:lnTo>
                  <a:pt x="1912429" y="1593691"/>
                </a:lnTo>
                <a:lnTo>
                  <a:pt x="0" y="1593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Freeform 46"/>
          <p:cNvSpPr/>
          <p:nvPr/>
        </p:nvSpPr>
        <p:spPr>
          <a:xfrm>
            <a:off x="11187135" y="4665602"/>
            <a:ext cx="3199758" cy="1535884"/>
          </a:xfrm>
          <a:custGeom>
            <a:avLst/>
            <a:gdLst/>
            <a:rect l="l" t="t" r="r" b="b"/>
            <a:pathLst>
              <a:path w="3199758" h="1535884">
                <a:moveTo>
                  <a:pt x="0" y="0"/>
                </a:moveTo>
                <a:lnTo>
                  <a:pt x="3199758" y="0"/>
                </a:lnTo>
                <a:lnTo>
                  <a:pt x="3199758" y="1535883"/>
                </a:lnTo>
                <a:lnTo>
                  <a:pt x="0" y="1535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Freeform 47"/>
          <p:cNvSpPr/>
          <p:nvPr/>
        </p:nvSpPr>
        <p:spPr>
          <a:xfrm>
            <a:off x="283216" y="8158222"/>
            <a:ext cx="2830435" cy="1592120"/>
          </a:xfrm>
          <a:custGeom>
            <a:avLst/>
            <a:gdLst/>
            <a:rect l="l" t="t" r="r" b="b"/>
            <a:pathLst>
              <a:path w="2830435" h="1592120">
                <a:moveTo>
                  <a:pt x="0" y="0"/>
                </a:moveTo>
                <a:lnTo>
                  <a:pt x="2830435" y="0"/>
                </a:lnTo>
                <a:lnTo>
                  <a:pt x="2830435" y="1592120"/>
                </a:lnTo>
                <a:lnTo>
                  <a:pt x="0" y="1592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Freeform 48"/>
          <p:cNvSpPr/>
          <p:nvPr/>
        </p:nvSpPr>
        <p:spPr>
          <a:xfrm>
            <a:off x="2828678" y="8158222"/>
            <a:ext cx="2906353" cy="1634823"/>
          </a:xfrm>
          <a:custGeom>
            <a:avLst/>
            <a:gdLst/>
            <a:rect l="l" t="t" r="r" b="b"/>
            <a:pathLst>
              <a:path w="2906353" h="1634823">
                <a:moveTo>
                  <a:pt x="0" y="0"/>
                </a:moveTo>
                <a:lnTo>
                  <a:pt x="2906353" y="0"/>
                </a:lnTo>
                <a:lnTo>
                  <a:pt x="2906353" y="1634823"/>
                </a:lnTo>
                <a:lnTo>
                  <a:pt x="0" y="1634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9" name="Freeform 49"/>
          <p:cNvSpPr/>
          <p:nvPr/>
        </p:nvSpPr>
        <p:spPr>
          <a:xfrm>
            <a:off x="12894908" y="8111532"/>
            <a:ext cx="1611524" cy="1611524"/>
          </a:xfrm>
          <a:custGeom>
            <a:avLst/>
            <a:gdLst/>
            <a:rect l="l" t="t" r="r" b="b"/>
            <a:pathLst>
              <a:path w="1611524" h="1611524">
                <a:moveTo>
                  <a:pt x="0" y="0"/>
                </a:moveTo>
                <a:lnTo>
                  <a:pt x="1611524" y="0"/>
                </a:lnTo>
                <a:lnTo>
                  <a:pt x="1611524" y="1611525"/>
                </a:lnTo>
                <a:lnTo>
                  <a:pt x="0" y="1611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0" name="Freeform 50"/>
          <p:cNvSpPr/>
          <p:nvPr/>
        </p:nvSpPr>
        <p:spPr>
          <a:xfrm>
            <a:off x="10168853" y="8084247"/>
            <a:ext cx="1669349" cy="1666094"/>
          </a:xfrm>
          <a:custGeom>
            <a:avLst/>
            <a:gdLst/>
            <a:rect l="l" t="t" r="r" b="b"/>
            <a:pathLst>
              <a:path w="1669349" h="1666094">
                <a:moveTo>
                  <a:pt x="0" y="0"/>
                </a:moveTo>
                <a:lnTo>
                  <a:pt x="1669348" y="0"/>
                </a:lnTo>
                <a:lnTo>
                  <a:pt x="1669348" y="1666095"/>
                </a:lnTo>
                <a:lnTo>
                  <a:pt x="0" y="16660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1" name="Freeform 51"/>
          <p:cNvSpPr/>
          <p:nvPr/>
        </p:nvSpPr>
        <p:spPr>
          <a:xfrm>
            <a:off x="15563707" y="8084247"/>
            <a:ext cx="1665622" cy="1633077"/>
          </a:xfrm>
          <a:custGeom>
            <a:avLst/>
            <a:gdLst/>
            <a:rect l="l" t="t" r="r" b="b"/>
            <a:pathLst>
              <a:path w="1665622" h="1633077">
                <a:moveTo>
                  <a:pt x="0" y="0"/>
                </a:moveTo>
                <a:lnTo>
                  <a:pt x="1665622" y="0"/>
                </a:lnTo>
                <a:lnTo>
                  <a:pt x="1665622" y="1633077"/>
                </a:lnTo>
                <a:lnTo>
                  <a:pt x="0" y="16330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/>
            <a:stretch>
              <a:fillRect l="-16800" r="-126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2" name="Freeform 52"/>
          <p:cNvSpPr/>
          <p:nvPr/>
        </p:nvSpPr>
        <p:spPr>
          <a:xfrm>
            <a:off x="5102737" y="7752557"/>
            <a:ext cx="3333030" cy="2296458"/>
          </a:xfrm>
          <a:custGeom>
            <a:avLst/>
            <a:gdLst/>
            <a:rect l="l" t="t" r="r" b="b"/>
            <a:pathLst>
              <a:path w="3333030" h="2296458">
                <a:moveTo>
                  <a:pt x="0" y="0"/>
                </a:moveTo>
                <a:lnTo>
                  <a:pt x="3333030" y="0"/>
                </a:lnTo>
                <a:lnTo>
                  <a:pt x="3333030" y="2296458"/>
                </a:lnTo>
                <a:lnTo>
                  <a:pt x="0" y="2296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533399" y="5382815"/>
            <a:ext cx="2362200" cy="1284684"/>
          </a:xfrm>
          <a:prstGeom prst="rect">
            <a:avLst/>
          </a:prstGeom>
        </p:spPr>
      </p:pic>
      <p:sp>
        <p:nvSpPr>
          <p:cNvPr id="53" name="Freeform 53"/>
          <p:cNvSpPr/>
          <p:nvPr/>
        </p:nvSpPr>
        <p:spPr>
          <a:xfrm>
            <a:off x="3537406" y="7057720"/>
            <a:ext cx="2385815" cy="1192907"/>
          </a:xfrm>
          <a:custGeom>
            <a:avLst/>
            <a:gdLst/>
            <a:rect l="l" t="t" r="r" b="b"/>
            <a:pathLst>
              <a:path w="2385815" h="1192907">
                <a:moveTo>
                  <a:pt x="0" y="0"/>
                </a:moveTo>
                <a:lnTo>
                  <a:pt x="2385815" y="0"/>
                </a:lnTo>
                <a:lnTo>
                  <a:pt x="2385815" y="1192908"/>
                </a:lnTo>
                <a:lnTo>
                  <a:pt x="0" y="1192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Freeform 54"/>
          <p:cNvSpPr/>
          <p:nvPr/>
        </p:nvSpPr>
        <p:spPr>
          <a:xfrm>
            <a:off x="7289993" y="5143500"/>
            <a:ext cx="2291548" cy="721310"/>
          </a:xfrm>
          <a:custGeom>
            <a:avLst/>
            <a:gdLst/>
            <a:rect l="l" t="t" r="r" b="b"/>
            <a:pathLst>
              <a:path w="2291548" h="721310">
                <a:moveTo>
                  <a:pt x="0" y="0"/>
                </a:moveTo>
                <a:lnTo>
                  <a:pt x="2291548" y="0"/>
                </a:lnTo>
                <a:lnTo>
                  <a:pt x="2291548" y="721310"/>
                </a:lnTo>
                <a:lnTo>
                  <a:pt x="0" y="72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45784" y="257725"/>
            <a:ext cx="1756281" cy="1756281"/>
          </a:xfrm>
          <a:custGeom>
            <a:avLst/>
            <a:gdLst/>
            <a:rect l="l" t="t" r="r" b="b"/>
            <a:pathLst>
              <a:path w="1756281" h="1756281">
                <a:moveTo>
                  <a:pt x="0" y="0"/>
                </a:moveTo>
                <a:lnTo>
                  <a:pt x="1756282" y="0"/>
                </a:lnTo>
                <a:lnTo>
                  <a:pt x="1756282" y="1756281"/>
                </a:lnTo>
                <a:lnTo>
                  <a:pt x="0" y="1756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492502" y="2014006"/>
            <a:ext cx="2008826" cy="1551818"/>
          </a:xfrm>
          <a:custGeom>
            <a:avLst/>
            <a:gdLst/>
            <a:rect l="l" t="t" r="r" b="b"/>
            <a:pathLst>
              <a:path w="2008826" h="1551818">
                <a:moveTo>
                  <a:pt x="0" y="0"/>
                </a:moveTo>
                <a:lnTo>
                  <a:pt x="2008825" y="0"/>
                </a:lnTo>
                <a:lnTo>
                  <a:pt x="2008825" y="1551818"/>
                </a:lnTo>
                <a:lnTo>
                  <a:pt x="0" y="1551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492502" y="4544834"/>
            <a:ext cx="2008826" cy="1939430"/>
          </a:xfrm>
          <a:custGeom>
            <a:avLst/>
            <a:gdLst/>
            <a:rect l="l" t="t" r="r" b="b"/>
            <a:pathLst>
              <a:path w="2008826" h="1939430">
                <a:moveTo>
                  <a:pt x="0" y="0"/>
                </a:moveTo>
                <a:lnTo>
                  <a:pt x="2008825" y="0"/>
                </a:lnTo>
                <a:lnTo>
                  <a:pt x="2008825" y="1939429"/>
                </a:lnTo>
                <a:lnTo>
                  <a:pt x="0" y="1939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396312" y="7556902"/>
            <a:ext cx="2201205" cy="2201205"/>
          </a:xfrm>
          <a:custGeom>
            <a:avLst/>
            <a:gdLst/>
            <a:rect l="l" t="t" r="r" b="b"/>
            <a:pathLst>
              <a:path w="2201205" h="2201205">
                <a:moveTo>
                  <a:pt x="0" y="0"/>
                </a:moveTo>
                <a:lnTo>
                  <a:pt x="2201205" y="0"/>
                </a:lnTo>
                <a:lnTo>
                  <a:pt x="2201205" y="2201205"/>
                </a:lnTo>
                <a:lnTo>
                  <a:pt x="0" y="22012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1492502" y="583416"/>
            <a:ext cx="4437682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프로젝트 규모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40884" y="4533900"/>
            <a:ext cx="1979116" cy="8858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Code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638800" y="1973940"/>
            <a:ext cx="1789956" cy="8835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Files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99013" y="7734300"/>
            <a:ext cx="2954387" cy="8858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Commit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24649" y="5500014"/>
            <a:ext cx="2676351" cy="71028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21,013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24649" y="8625753"/>
            <a:ext cx="2676351" cy="7087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325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181600" y="2857500"/>
            <a:ext cx="2676351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397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58208" y="1212594"/>
            <a:ext cx="9616946" cy="9016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57455" y="5600700"/>
            <a:ext cx="6786945" cy="1295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시연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6358622" y="5676900"/>
            <a:ext cx="4766578" cy="1295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팀원 소개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393639" y="2484664"/>
            <a:ext cx="3004796" cy="3456372"/>
            <a:chOff x="0" y="0"/>
            <a:chExt cx="4006395" cy="460849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 rotWithShape="1">
            <a:blip r:embed="rId2"/>
            <a:srcRect t="11860" b="1186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0">
            <a:off x="7641602" y="2484664"/>
            <a:ext cx="3004796" cy="3456372"/>
            <a:chOff x="0" y="0"/>
            <a:chExt cx="4006395" cy="460849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 rotWithShape="1">
            <a:blip r:embed="rId3"/>
            <a:srcRect t="5290" b="529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0">
            <a:off x="13041405" y="2484664"/>
            <a:ext cx="3004796" cy="3456372"/>
            <a:chOff x="0" y="0"/>
            <a:chExt cx="4006395" cy="4608496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 rotWithShape="1">
            <a:blip r:embed="rId4"/>
            <a:srcRect t="1610" b="161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2393639" y="5986481"/>
            <a:ext cx="3004796" cy="535279"/>
            <a:chOff x="0" y="0"/>
            <a:chExt cx="791387" cy="1409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7641602" y="5986481"/>
            <a:ext cx="3004796" cy="535279"/>
            <a:chOff x="0" y="0"/>
            <a:chExt cx="791387" cy="1409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3041405" y="5986481"/>
            <a:ext cx="3004796" cy="535279"/>
            <a:chOff x="0" y="0"/>
            <a:chExt cx="791387" cy="1409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sp>
        <p:nvSpPr>
          <p:cNvPr id="21" name="AutoShape 21"/>
          <p:cNvSpPr/>
          <p:nvPr/>
        </p:nvSpPr>
        <p:spPr>
          <a:xfrm>
            <a:off x="2393639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AutoShape 22"/>
          <p:cNvSpPr/>
          <p:nvPr/>
        </p:nvSpPr>
        <p:spPr>
          <a:xfrm>
            <a:off x="7641602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AutoShape 23"/>
          <p:cNvSpPr/>
          <p:nvPr/>
        </p:nvSpPr>
        <p:spPr>
          <a:xfrm>
            <a:off x="13041405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grpSp>
        <p:nvGrpSpPr>
          <p:cNvPr id="24" name="Group 24"/>
          <p:cNvGrpSpPr/>
          <p:nvPr/>
        </p:nvGrpSpPr>
        <p:grpSpPr>
          <a:xfrm rot="0">
            <a:off x="2393639" y="7379112"/>
            <a:ext cx="3004796" cy="329565"/>
            <a:chOff x="0" y="0"/>
            <a:chExt cx="4006395" cy="43942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57150"/>
              <a:ext cx="4006395" cy="39103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메인페이지 주문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2393639" y="7937277"/>
            <a:ext cx="3004796" cy="329565"/>
            <a:chOff x="0" y="0"/>
            <a:chExt cx="4006395" cy="439420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57150"/>
              <a:ext cx="4006395" cy="3834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매출현황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2393639" y="8495442"/>
            <a:ext cx="3004796" cy="329565"/>
            <a:chOff x="0" y="0"/>
            <a:chExt cx="4006395" cy="439420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57151"/>
              <a:ext cx="4006395" cy="38849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판매현황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7641602" y="7321962"/>
            <a:ext cx="3004796" cy="329565"/>
            <a:chOff x="0" y="0"/>
            <a:chExt cx="4006395" cy="439420"/>
          </a:xfrm>
        </p:grpSpPr>
        <p:sp>
          <p:nvSpPr>
            <p:cNvPr id="34" name="TextBox 34"/>
            <p:cNvSpPr txBox="1"/>
            <p:nvPr/>
          </p:nvSpPr>
          <p:spPr>
            <a:xfrm>
              <a:off x="0" y="-57150"/>
              <a:ext cx="4006395" cy="3910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latin typeface="Gothic A1 Medium"/>
                  <a:ea typeface="Gothic A1 Medium"/>
                </a:rPr>
                <a:t>로그인 회원가입</a:t>
              </a:r>
              <a:endParaRPr lang="ko-KR" altLang="en-US" sz="1800">
                <a:solidFill>
                  <a:srgbClr val="494949"/>
                </a:solidFill>
                <a:latin typeface="Gothic A1 Medium"/>
                <a:ea typeface="Gothic A1 Medium"/>
              </a:endParaRPr>
            </a:p>
          </p:txBody>
        </p:sp>
        <p:sp>
          <p:nvSpPr>
            <p:cNvPr id="35" name="AutoShape 35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7641602" y="7880127"/>
            <a:ext cx="3004796" cy="329565"/>
            <a:chOff x="0" y="0"/>
            <a:chExt cx="4006395" cy="439420"/>
          </a:xfrm>
        </p:grpSpPr>
        <p:sp>
          <p:nvSpPr>
            <p:cNvPr id="37" name="TextBox 37"/>
            <p:cNvSpPr txBox="1"/>
            <p:nvPr/>
          </p:nvSpPr>
          <p:spPr>
            <a:xfrm>
              <a:off x="0" y="-57147"/>
              <a:ext cx="4006395" cy="3834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latin typeface="Gothic A1 Medium"/>
                  <a:ea typeface="Gothic A1 Medium"/>
                </a:rPr>
                <a:t>상품등록</a:t>
              </a:r>
              <a:endParaRPr lang="ko-KR" altLang="en-US" sz="1800">
                <a:solidFill>
                  <a:srgbClr val="494949"/>
                </a:solidFill>
                <a:latin typeface="Gothic A1 Medium"/>
                <a:ea typeface="Gothic A1 Medium"/>
              </a:endParaRPr>
            </a:p>
          </p:txBody>
        </p:sp>
        <p:sp>
          <p:nvSpPr>
            <p:cNvPr id="38" name="AutoShape 38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7641602" y="8371617"/>
            <a:ext cx="3004796" cy="329565"/>
            <a:chOff x="0" y="0"/>
            <a:chExt cx="4006395" cy="439420"/>
          </a:xfrm>
        </p:grpSpPr>
        <p:sp>
          <p:nvSpPr>
            <p:cNvPr id="40" name="TextBox 40"/>
            <p:cNvSpPr txBox="1"/>
            <p:nvPr/>
          </p:nvSpPr>
          <p:spPr>
            <a:xfrm>
              <a:off x="0" y="-57148"/>
              <a:ext cx="4006395" cy="38849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장바구니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41" name="AutoShape 41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2" name="Group 42"/>
          <p:cNvGrpSpPr/>
          <p:nvPr/>
        </p:nvGrpSpPr>
        <p:grpSpPr>
          <a:xfrm rot="0">
            <a:off x="13041405" y="7321962"/>
            <a:ext cx="3004796" cy="329565"/>
            <a:chOff x="0" y="0"/>
            <a:chExt cx="4006395" cy="439420"/>
          </a:xfrm>
        </p:grpSpPr>
        <p:sp>
          <p:nvSpPr>
            <p:cNvPr id="43" name="TextBox 43"/>
            <p:cNvSpPr txBox="1"/>
            <p:nvPr/>
          </p:nvSpPr>
          <p:spPr>
            <a:xfrm>
              <a:off x="2" y="-57150"/>
              <a:ext cx="4006395" cy="3910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en-US" sz="1800">
                  <a:solidFill>
                    <a:srgbClr val="494949"/>
                  </a:solidFill>
                  <a:ea typeface="Gothic A1 Medium"/>
                </a:rPr>
                <a:t>게시판 및 공지사항</a:t>
              </a:r>
              <a:endParaRPr 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44" name="AutoShape 44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2393639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정윤재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641602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신유진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3041405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김정근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828800" y="1028700"/>
            <a:ext cx="2215279" cy="838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개발팀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393639" y="6635280"/>
            <a:ext cx="3004796" cy="289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팀장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641602" y="6654330"/>
            <a:ext cx="3004796" cy="2893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부팀장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3041405" y="6635280"/>
            <a:ext cx="3004796" cy="289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팀원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8" name="Freeform 2"/>
          <p:cNvSpPr/>
          <p:nvPr/>
        </p:nvSpPr>
        <p:spPr>
          <a:xfrm>
            <a:off x="228600" y="571500"/>
            <a:ext cx="1600200" cy="1788207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40000"/>
            </a:blip>
            <a:stretch>
              <a:fillRect t="-25120" b="-561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887433" y="697712"/>
            <a:ext cx="4984552" cy="4984552"/>
          </a:xfrm>
          <a:custGeom>
            <a:avLst/>
            <a:gdLst/>
            <a:rect l="l" t="t" r="r" b="b"/>
            <a:pathLst>
              <a:path w="4984552" h="4984552">
                <a:moveTo>
                  <a:pt x="0" y="0"/>
                </a:moveTo>
                <a:lnTo>
                  <a:pt x="4984553" y="0"/>
                </a:lnTo>
                <a:lnTo>
                  <a:pt x="4984553" y="4984552"/>
                </a:lnTo>
                <a:lnTo>
                  <a:pt x="0" y="498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86400" y="4762500"/>
            <a:ext cx="8344760" cy="21240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6664"/>
              </a:lnSpc>
              <a:defRPr/>
            </a:pPr>
            <a:r>
              <a:rPr lang="en-US" sz="13331" b="0" spc="-266">
                <a:solidFill>
                  <a:srgbClr val="171717"/>
                </a:solidFill>
                <a:latin typeface="나눔고딕 ExtraBold"/>
                <a:ea typeface="나눔고딕 ExtraBold"/>
              </a:rPr>
              <a:t>감사합니다</a:t>
            </a:r>
            <a:endParaRPr lang="en-US" sz="13331" b="0" spc="-266">
              <a:solidFill>
                <a:srgbClr val="171717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453708" cy="10287000"/>
          </a:xfrm>
          <a:custGeom>
            <a:avLst/>
            <a:gdLst/>
            <a:rect l="l" t="t" r="r" b="b"/>
            <a:pathLst>
              <a:path w="8453708" h="10287000">
                <a:moveTo>
                  <a:pt x="0" y="0"/>
                </a:moveTo>
                <a:lnTo>
                  <a:pt x="8453708" y="0"/>
                </a:lnTo>
                <a:lnTo>
                  <a:pt x="84537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11930" r="-7070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9733274" y="876388"/>
            <a:ext cx="7526026" cy="942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01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소개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33274" y="6307636"/>
            <a:ext cx="7236412" cy="94088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04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 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시연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33274" y="2518778"/>
            <a:ext cx="7417528" cy="9387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02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DB 및 개발일정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33274" y="4339195"/>
            <a:ext cx="8360366" cy="93765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03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사용기술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3274" y="8279495"/>
            <a:ext cx="7836214" cy="9407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05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팀원 소개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59205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32636" y="5681564"/>
            <a:ext cx="6887964" cy="129073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소개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649729"/>
            <a:chOff x="0" y="0"/>
            <a:chExt cx="4872485" cy="1711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71122"/>
            </a:xfrm>
            <a:custGeom>
              <a:avLst/>
              <a:gdLst/>
              <a:rect l="l" t="t" r="r" b="b"/>
              <a:pathLst>
                <a:path w="4872485" h="171122">
                  <a:moveTo>
                    <a:pt x="0" y="0"/>
                  </a:moveTo>
                  <a:lnTo>
                    <a:pt x="4872485" y="0"/>
                  </a:lnTo>
                  <a:lnTo>
                    <a:pt x="4872485" y="171122"/>
                  </a:lnTo>
                  <a:lnTo>
                    <a:pt x="0" y="171122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9969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273629" y="2390239"/>
            <a:ext cx="7870371" cy="1935161"/>
            <a:chOff x="0" y="0"/>
            <a:chExt cx="2072855" cy="5096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72855" cy="509672"/>
            </a:xfrm>
            <a:custGeom>
              <a:avLst/>
              <a:gd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072855" cy="53824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73629" y="6597575"/>
            <a:ext cx="7870371" cy="1935161"/>
            <a:chOff x="0" y="0"/>
            <a:chExt cx="2072855" cy="5096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2855" cy="509672"/>
            </a:xfrm>
            <a:custGeom>
              <a:avLst/>
              <a:gd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72855" cy="53824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9757854" y="659367"/>
            <a:ext cx="8336435" cy="4892608"/>
          </a:xfrm>
          <a:custGeom>
            <a:avLst/>
            <a:gdLst/>
            <a:rect l="l" t="t" r="r" b="b"/>
            <a:pathLst>
              <a:path w="8336435" h="4892608">
                <a:moveTo>
                  <a:pt x="0" y="0"/>
                </a:moveTo>
                <a:lnTo>
                  <a:pt x="8336435" y="0"/>
                </a:lnTo>
                <a:lnTo>
                  <a:pt x="8336435" y="4892608"/>
                </a:lnTo>
                <a:lnTo>
                  <a:pt x="0" y="4892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9757854" y="5326292"/>
            <a:ext cx="8336435" cy="4960708"/>
          </a:xfrm>
          <a:custGeom>
            <a:avLst/>
            <a:gdLst/>
            <a:rect l="l" t="t" r="r" b="b"/>
            <a:pathLst>
              <a:path w="8336435" h="4960708">
                <a:moveTo>
                  <a:pt x="0" y="0"/>
                </a:moveTo>
                <a:lnTo>
                  <a:pt x="8336435" y="0"/>
                </a:lnTo>
                <a:lnTo>
                  <a:pt x="8336435" y="4960708"/>
                </a:lnTo>
                <a:lnTo>
                  <a:pt x="0" y="4960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410" r="-410" b="-1150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1273629" y="1418689"/>
            <a:ext cx="6609576" cy="82921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기획의도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73629" y="5418625"/>
            <a:ext cx="6609576" cy="829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목표설정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85409" y="6660598"/>
            <a:ext cx="7340264" cy="17118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659"/>
              </a:lnSpc>
              <a:defRPr/>
            </a:pPr>
            <a:r>
              <a:rPr lang="en-US" sz="1899" b="0" spc="-47">
                <a:solidFill>
                  <a:srgbClr val="494949"/>
                </a:solidFill>
                <a:ea typeface="210 국민체조"/>
              </a:rPr>
              <a:t>국제적인 최고의 생산자 및 공급처와 협력하여 고객들에게 최상의 품질과 </a:t>
            </a:r>
            <a:endParaRPr lang="en-US" sz="1899" b="0" spc="-47">
              <a:solidFill>
                <a:srgbClr val="494949"/>
              </a:solidFill>
              <a:ea typeface="210 국민체조"/>
            </a:endParaRPr>
          </a:p>
          <a:p>
            <a:pPr algn="just">
              <a:lnSpc>
                <a:spcPts val="2659"/>
              </a:lnSpc>
              <a:defRPr/>
            </a:pPr>
            <a:r>
              <a:rPr lang="en-US" sz="1899" b="0" spc="-47">
                <a:solidFill>
                  <a:srgbClr val="494949"/>
                </a:solidFill>
                <a:latin typeface="210 국민체조"/>
                <a:ea typeface="210 국민체조"/>
              </a:rPr>
              <a:t>신선함을 제공합니다 데이터 기반의 의사 결정을 지원하기 위해 통합된 데이터 분석 및 통계 기능을 제공합니다.</a:t>
            </a:r>
            <a:endParaRPr lang="en-US" sz="1899" b="0" spc="-47">
              <a:solidFill>
                <a:srgbClr val="494949"/>
              </a:solidFill>
              <a:latin typeface="210 국민체조"/>
              <a:ea typeface="210 국민체조"/>
            </a:endParaRPr>
          </a:p>
          <a:p>
            <a:pPr marL="0" lvl="0" indent="0" algn="just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0" spc="-47">
                <a:solidFill>
                  <a:srgbClr val="494949"/>
                </a:solidFill>
                <a:latin typeface="210 국민체조"/>
                <a:ea typeface="210 국민체조"/>
              </a:rPr>
              <a:t>이를 통해 상품 수요 예측 및 효율적인 재고 관리를 실현하여 최고의 서비스를 제공합니다.</a:t>
            </a:r>
            <a:endParaRPr lang="en-US" sz="1899" b="0" spc="-47">
              <a:solidFill>
                <a:srgbClr val="494949"/>
              </a:solidFill>
              <a:latin typeface="210 국민체조"/>
              <a:ea typeface="210 국민체조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1347309" y="2472471"/>
            <a:ext cx="7340264" cy="1832829"/>
            <a:chOff x="0" y="-47625"/>
            <a:chExt cx="9787019" cy="2443772"/>
          </a:xfrm>
        </p:grpSpPr>
        <p:sp>
          <p:nvSpPr>
            <p:cNvPr id="17" name="TextBox 17"/>
            <p:cNvSpPr txBox="1"/>
            <p:nvPr/>
          </p:nvSpPr>
          <p:spPr>
            <a:xfrm>
              <a:off x="25400" y="-19892"/>
              <a:ext cx="1889928" cy="48563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just">
                <a:lnSpc>
                  <a:spcPts val="2939"/>
                </a:lnSpc>
                <a:spcBef>
                  <a:spcPct val="0"/>
                </a:spcBef>
                <a:defRPr/>
              </a:pPr>
              <a:r>
                <a:rPr lang="en-US" sz="2099" b="0" spc="-52">
                  <a:solidFill>
                    <a:srgbClr val="2dcf52"/>
                  </a:solidFill>
                  <a:latin typeface="히트맨레귤러"/>
                </a:rPr>
                <a:t>"Flexshmall"</a:t>
              </a:r>
              <a:endParaRPr lang="en-US" sz="2099" b="0" spc="-52">
                <a:solidFill>
                  <a:srgbClr val="2dcf52"/>
                </a:solidFill>
                <a:latin typeface="히트맨레귤러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9787019" cy="244377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just">
                <a:lnSpc>
                  <a:spcPts val="2939"/>
                </a:lnSpc>
                <a:defRPr/>
              </a:pPr>
              <a:r>
                <a:rPr lang="en-US" sz="2099" b="1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                    </a:t>
              </a: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  </a:t>
              </a: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은 바쁜 현대인들을 위해 신선하고 고품질의 생선, 고기, 채소 등을 당일 배송하여 건강하고 빠른 식사를 제공하는 서비스로, </a:t>
              </a:r>
              <a:endParaRPr lang="en-US" sz="2099" b="0" spc="-52">
                <a:solidFill>
                  <a:srgbClr val="494949"/>
                </a:solidFill>
                <a:latin typeface="210 국민체조"/>
                <a:ea typeface="210 국민체조"/>
              </a:endParaRPr>
            </a:p>
            <a:p>
              <a:pPr marL="0" lvl="0" indent="0" algn="just">
                <a:lnSpc>
                  <a:spcPts val="2939"/>
                </a:lnSpc>
                <a:spcBef>
                  <a:spcPct val="0"/>
                </a:spcBef>
                <a:defRPr/>
              </a:pP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빠른 배송과 지역 식재료 강조를 통해 고객 만족과 지역 커뮤니티와의 연결을 목표로 합니다.</a:t>
              </a:r>
              <a:endParaRPr lang="en-US" sz="2099" b="0" spc="-52">
                <a:solidFill>
                  <a:srgbClr val="494949"/>
                </a:solidFill>
                <a:latin typeface="210 국민체조"/>
                <a:ea typeface="210 국민체조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822" y="78680"/>
            <a:ext cx="5820256" cy="9179620"/>
          </a:xfrm>
          <a:custGeom>
            <a:avLst/>
            <a:gdLst/>
            <a:rect l="l" t="t" r="r" b="b"/>
            <a:pathLst>
              <a:path w="5820256" h="9179620">
                <a:moveTo>
                  <a:pt x="0" y="0"/>
                </a:moveTo>
                <a:lnTo>
                  <a:pt x="5820256" y="0"/>
                </a:lnTo>
                <a:lnTo>
                  <a:pt x="5820256" y="9179620"/>
                </a:lnTo>
                <a:lnTo>
                  <a:pt x="0" y="9179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890" t="-13780" b="-21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80009" y="9380052"/>
            <a:ext cx="5767069" cy="3354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 spc="-47">
                <a:solidFill>
                  <a:srgbClr val="494949"/>
                </a:solidFill>
                <a:latin typeface="210 국민체조"/>
                <a:ea typeface="210 국민체조"/>
              </a:rPr>
              <a:t>사용자 친화적인 UI</a:t>
            </a:r>
            <a:endParaRPr lang="en-US" sz="1899" b="1" spc="-47">
              <a:solidFill>
                <a:srgbClr val="494949"/>
              </a:solidFill>
              <a:latin typeface="210 국민체조"/>
              <a:ea typeface="210 국민체조"/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6255830" y="69155"/>
            <a:ext cx="5820256" cy="9636820"/>
            <a:chOff x="6255830" y="69155"/>
            <a:chExt cx="5820256" cy="9636820"/>
          </a:xfrm>
        </p:grpSpPr>
        <p:sp>
          <p:nvSpPr>
            <p:cNvPr id="3" name="Freeform 3"/>
            <p:cNvSpPr/>
            <p:nvPr/>
          </p:nvSpPr>
          <p:spPr>
            <a:xfrm>
              <a:off x="6255830" y="69155"/>
              <a:ext cx="5820256" cy="9179620"/>
            </a:xfrm>
            <a:custGeom>
              <a:avLst/>
              <a:gdLst/>
              <a:rect l="l" t="t" r="r" b="b"/>
              <a:pathLst>
                <a:path w="5820256" h="9179620">
                  <a:moveTo>
                    <a:pt x="0" y="0"/>
                  </a:moveTo>
                  <a:lnTo>
                    <a:pt x="5820256" y="0"/>
                  </a:lnTo>
                  <a:lnTo>
                    <a:pt x="5820256" y="9179620"/>
                  </a:lnTo>
                  <a:lnTo>
                    <a:pt x="0" y="91796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3800" t="-19680" r="-380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37592" y="7673961"/>
              <a:ext cx="2203099" cy="1509871"/>
            </a:xfrm>
            <a:custGeom>
              <a:avLst/>
              <a:gdLst/>
              <a:rect l="l" t="t" r="r" b="b"/>
              <a:pathLst>
                <a:path w="2203099" h="1509871">
                  <a:moveTo>
                    <a:pt x="0" y="0"/>
                  </a:moveTo>
                  <a:lnTo>
                    <a:pt x="2203099" y="0"/>
                  </a:lnTo>
                  <a:lnTo>
                    <a:pt x="2203099" y="1509871"/>
                  </a:lnTo>
                  <a:lnTo>
                    <a:pt x="0" y="150987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l="-4530" t="-5740" r="-834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309016" y="9370527"/>
              <a:ext cx="5767070" cy="33544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  <a:defRPr/>
              </a:pPr>
              <a:r>
                <a:rPr lang="en-US" sz="1899" b="1" spc="-47">
                  <a:solidFill>
                    <a:srgbClr val="494949"/>
                  </a:solidFill>
                  <a:ea typeface="210 국민체조"/>
                </a:rPr>
                <a:t>상품 구매를 위한 편의 기능</a:t>
              </a:r>
              <a:endParaRPr lang="en-US" sz="1899" b="1" spc="-47">
                <a:solidFill>
                  <a:srgbClr val="494949"/>
                </a:solidFill>
                <a:ea typeface="210 국민체조"/>
              </a:endParaRPr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12356262" y="69155"/>
            <a:ext cx="5826962" cy="9646345"/>
            <a:chOff x="12356262" y="69155"/>
            <a:chExt cx="5826962" cy="9646345"/>
          </a:xfrm>
        </p:grpSpPr>
        <p:sp>
          <p:nvSpPr>
            <p:cNvPr id="5" name="Freeform 5"/>
            <p:cNvSpPr/>
            <p:nvPr/>
          </p:nvSpPr>
          <p:spPr>
            <a:xfrm>
              <a:off x="12356262" y="69155"/>
              <a:ext cx="5826963" cy="9179620"/>
            </a:xfrm>
            <a:custGeom>
              <a:avLst/>
              <a:gdLst/>
              <a:rect l="l" t="t" r="r" b="b"/>
              <a:pathLst>
                <a:path w="5826963" h="9179620">
                  <a:moveTo>
                    <a:pt x="0" y="0"/>
                  </a:moveTo>
                  <a:lnTo>
                    <a:pt x="5826963" y="0"/>
                  </a:lnTo>
                  <a:lnTo>
                    <a:pt x="5826963" y="9179620"/>
                  </a:lnTo>
                  <a:lnTo>
                    <a:pt x="0" y="91796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 l="-1810" t="-16930" r="-181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356262" y="9380052"/>
              <a:ext cx="5767070" cy="34021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  <a:defRPr/>
              </a:pPr>
              <a:r>
                <a:rPr lang="en-US" sz="1899" b="1" spc="-47">
                  <a:solidFill>
                    <a:srgbClr val="494949"/>
                  </a:solidFill>
                  <a:ea typeface="210 국민체조"/>
                </a:rPr>
                <a:t>간편결제 빠른 배송</a:t>
              </a:r>
              <a:endParaRPr lang="en-US" sz="1899" b="1" spc="-47">
                <a:solidFill>
                  <a:srgbClr val="494949"/>
                </a:solidFill>
                <a:ea typeface="210 국민체조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 animBg="1"/>
      <p:bldP spid="9" grpId="2" animBg="1"/>
      <p:bldP spid="10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716507" y="5608450"/>
            <a:ext cx="7780292" cy="12876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latin typeface="Gothic A1 Ultra-Bold"/>
                <a:ea typeface="Gothic A1 Ultra-Bold"/>
              </a:rPr>
              <a:t>DB 및 개발 일정</a:t>
            </a:r>
            <a:endParaRPr lang="en-US" sz="8519" b="1" spc="-340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45784" y="257725"/>
            <a:ext cx="1756281" cy="1756281"/>
          </a:xfrm>
          <a:custGeom>
            <a:avLst/>
            <a:gdLst/>
            <a:rect l="l" t="t" r="r" b="b"/>
            <a:pathLst>
              <a:path w="1756281" h="1756281">
                <a:moveTo>
                  <a:pt x="0" y="0"/>
                </a:moveTo>
                <a:lnTo>
                  <a:pt x="1756282" y="0"/>
                </a:lnTo>
                <a:lnTo>
                  <a:pt x="1756282" y="1756281"/>
                </a:lnTo>
                <a:lnTo>
                  <a:pt x="0" y="1756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657188" y="583416"/>
            <a:ext cx="6609576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데이터베이스 설계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75101" y="1412091"/>
            <a:ext cx="4452938" cy="12453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9799"/>
              </a:lnSpc>
              <a:defRPr/>
            </a:pPr>
            <a:r>
              <a:rPr lang="en-US" sz="6999" b="1">
                <a:solidFill>
                  <a:srgbClr val="000000"/>
                </a:solidFill>
                <a:latin typeface="210 네버랜드 Bold"/>
              </a:rPr>
              <a:t>MODULE</a:t>
            </a:r>
            <a:endParaRPr lang="en-US" sz="6999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77600" y="4274081"/>
            <a:ext cx="3829050" cy="132661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0500"/>
              </a:lnSpc>
              <a:defRPr/>
            </a:pPr>
            <a:r>
              <a:rPr lang="en-US" sz="7500" b="1">
                <a:solidFill>
                  <a:srgbClr val="000000"/>
                </a:solidFill>
                <a:latin typeface="210 네버랜드 Bold"/>
              </a:rPr>
              <a:t>TABLE</a:t>
            </a:r>
            <a:endParaRPr lang="en-US" sz="75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68000" y="7101351"/>
            <a:ext cx="5352604" cy="12425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9799"/>
              </a:lnSpc>
              <a:defRPr/>
            </a:pPr>
            <a:r>
              <a:rPr lang="en-US" sz="6999" b="1">
                <a:solidFill>
                  <a:srgbClr val="000000"/>
                </a:solidFill>
                <a:latin typeface="210 네버랜드 Bold"/>
              </a:rPr>
              <a:t>COULMNS</a:t>
            </a:r>
            <a:endParaRPr lang="en-US" sz="6999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12616" y="5617095"/>
            <a:ext cx="4696718" cy="11361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8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24282" y="2705100"/>
            <a:ext cx="4696718" cy="1143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3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72800" y="8343900"/>
            <a:ext cx="4696718" cy="1143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60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501" y="1409700"/>
            <a:ext cx="6263898" cy="887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37969" y="1700020"/>
          <a:ext cx="18012062" cy="8237611"/>
        </p:xfrm>
        <a:graphic>
          <a:graphicData uri="http://schemas.openxmlformats.org/drawingml/2006/table">
            <a:tbl>
              <a:tblGrid>
                <a:gridCol w="2269187"/>
                <a:gridCol w="2619706"/>
                <a:gridCol w="2467478"/>
                <a:gridCol w="1346928"/>
                <a:gridCol w="1397627"/>
                <a:gridCol w="1296228"/>
                <a:gridCol w="1346928"/>
                <a:gridCol w="1304361"/>
                <a:gridCol w="1304361"/>
                <a:gridCol w="1304361"/>
                <a:gridCol w="1354897"/>
              </a:tblGrid>
              <a:tr h="1052363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Phase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Activity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Task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gridSpan="4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gridSpan="4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 b="1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 b="1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</a:tr>
              <a:tr h="1061910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Phase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Activity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Task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셋째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넷째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5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5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ea typeface="Gothic A1 Heavy"/>
                        </a:rPr>
                        <a:t>다섯째 주</a:t>
                      </a:r>
                      <a:endParaRPr lang="en-US" sz="15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12월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첫째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정윤재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신유진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김정근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소계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</a:tr>
              <a:tr h="848657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현행업무 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현행업무분석 작성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34256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0" spc="-44">
                          <a:solidFill>
                            <a:srgbClr val="494949"/>
                          </a:solidFill>
                          <a:ea typeface="Gothic A1 Semi-Bold"/>
                        </a:rPr>
                        <a:t>분석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요구사항 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요구사항정의서 작성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964255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설계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설계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프로그램 및 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데이터베이스 설계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1032117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구현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구현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프로그램 작성 및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단위테스트 진행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"/>
                        </a:rPr>
                        <a:t>5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11502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시험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통합테스트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통합테스트 진행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11502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0" spc="-44">
                          <a:solidFill>
                            <a:srgbClr val="494949"/>
                          </a:solidFill>
                          <a:ea typeface="Gothic A1 Semi-Bold"/>
                        </a:rPr>
                        <a:t>시험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사용자 시험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사용자 시험 실시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21049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최종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배포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배포 진행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10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"/>
                        </a:rPr>
                        <a:t>9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6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25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7505885" y="4232945"/>
            <a:ext cx="1329843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7505885" y="5100637"/>
            <a:ext cx="1329843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5943838" y="630827"/>
            <a:ext cx="2206193" cy="1351955"/>
          </a:xfrm>
          <a:custGeom>
            <a:avLst/>
            <a:gdLst/>
            <a:rect l="l" t="t" r="r" b="b"/>
            <a:pathLst>
              <a:path w="2206193" h="1351955">
                <a:moveTo>
                  <a:pt x="0" y="0"/>
                </a:moveTo>
                <a:lnTo>
                  <a:pt x="2206193" y="0"/>
                </a:lnTo>
                <a:lnTo>
                  <a:pt x="2206193" y="1351955"/>
                </a:lnTo>
                <a:lnTo>
                  <a:pt x="0" y="1351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306993" y="143390"/>
            <a:ext cx="1839392" cy="1839392"/>
          </a:xfrm>
          <a:custGeom>
            <a:avLst/>
            <a:gdLst/>
            <a:rect l="l" t="t" r="r" b="b"/>
            <a:pathLst>
              <a:path w="1839392" h="1839392">
                <a:moveTo>
                  <a:pt x="0" y="0"/>
                </a:moveTo>
                <a:lnTo>
                  <a:pt x="1839391" y="0"/>
                </a:lnTo>
                <a:lnTo>
                  <a:pt x="1839391" y="1839392"/>
                </a:lnTo>
                <a:lnTo>
                  <a:pt x="0" y="1839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7086600" y="647700"/>
            <a:ext cx="4615810" cy="8286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460"/>
              </a:lnSpc>
              <a:spcBef>
                <a:spcPct val="0"/>
              </a:spcBef>
              <a:defRPr/>
            </a:pPr>
            <a:r>
              <a:rPr lang="en-US" sz="5384" b="1" spc="-215">
                <a:solidFill>
                  <a:srgbClr val="3fba3c"/>
                </a:solidFill>
                <a:ea typeface="Gothic A1 Ultra-Bold"/>
              </a:rPr>
              <a:t>프로젝트 일정</a:t>
            </a:r>
            <a:endParaRPr lang="en-US" sz="5384" b="1" spc="-215">
              <a:solidFill>
                <a:srgbClr val="3fba3c"/>
              </a:solidFill>
              <a:ea typeface="Gothic A1 Ultra-Bold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8835728" y="5982280"/>
            <a:ext cx="1419182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AutoShape 12"/>
          <p:cNvSpPr/>
          <p:nvPr/>
        </p:nvSpPr>
        <p:spPr>
          <a:xfrm>
            <a:off x="8835728" y="7015118"/>
            <a:ext cx="2681710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AutoShape 13"/>
          <p:cNvSpPr/>
          <p:nvPr/>
        </p:nvSpPr>
        <p:spPr>
          <a:xfrm>
            <a:off x="10254910" y="7908939"/>
            <a:ext cx="2616177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AutoShape 14"/>
          <p:cNvSpPr/>
          <p:nvPr/>
        </p:nvSpPr>
        <p:spPr>
          <a:xfrm>
            <a:off x="11517438" y="8729654"/>
            <a:ext cx="1353649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AutoShape 15"/>
          <p:cNvSpPr/>
          <p:nvPr/>
        </p:nvSpPr>
        <p:spPr>
          <a:xfrm>
            <a:off x="11517438" y="9498797"/>
            <a:ext cx="1353649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7075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425570" y="5610664"/>
            <a:ext cx="8840984" cy="12949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사용기술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On-screen Show (4:3)</ep:PresentationFormat>
  <ep:Paragraphs>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ssy66</cp:lastModifiedBy>
  <dcterms:modified xsi:type="dcterms:W3CDTF">2023-12-24T10:39:15.918</dcterms:modified>
  <cp:revision>15</cp:revision>
  <dc:title>하늘색 테마의 온라인 쇼핑몰 보고서 프레젠테이션</dc:title>
  <cp:version>1000.0000.01</cp:version>
</cp:coreProperties>
</file>