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7"/>
  </p:notesMasterIdLst>
  <p:sldIdLst>
    <p:sldId id="257" r:id="rId4"/>
    <p:sldId id="266" r:id="rId5"/>
    <p:sldId id="260" r:id="rId6"/>
    <p:sldId id="314" r:id="rId8"/>
    <p:sldId id="315" r:id="rId9"/>
    <p:sldId id="336" r:id="rId10"/>
    <p:sldId id="337" r:id="rId11"/>
    <p:sldId id="338" r:id="rId12"/>
    <p:sldId id="332" r:id="rId13"/>
    <p:sldId id="333" r:id="rId14"/>
    <p:sldId id="331" r:id="rId15"/>
    <p:sldId id="334" r:id="rId16"/>
    <p:sldId id="329" r:id="rId17"/>
    <p:sldId id="330" r:id="rId18"/>
    <p:sldId id="335" r:id="rId19"/>
    <p:sldId id="354" r:id="rId20"/>
    <p:sldId id="355" r:id="rId21"/>
    <p:sldId id="356" r:id="rId22"/>
    <p:sldId id="357" r:id="rId23"/>
    <p:sldId id="362" r:id="rId24"/>
    <p:sldId id="274" r:id="rId25"/>
    <p:sldId id="275" r:id="rId26"/>
    <p:sldId id="293" r:id="rId27"/>
    <p:sldId id="294" r:id="rId28"/>
    <p:sldId id="295" r:id="rId29"/>
    <p:sldId id="276" r:id="rId30"/>
    <p:sldId id="282" r:id="rId31"/>
    <p:sldId id="279" r:id="rId32"/>
    <p:sldId id="292" r:id="rId33"/>
    <p:sldId id="277" r:id="rId34"/>
    <p:sldId id="291" r:id="rId35"/>
    <p:sldId id="278" r:id="rId36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2F5597"/>
    <a:srgbClr val="9A83B6"/>
    <a:srgbClr val="00B050"/>
    <a:srgbClr val="DD9300"/>
    <a:srgbClr val="007BC6"/>
    <a:srgbClr val="F3B646"/>
    <a:srgbClr val="B4C983"/>
    <a:srgbClr val="CE5F5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9" autoAdjust="0"/>
    <p:restoredTop sz="94660"/>
  </p:normalViewPr>
  <p:slideViewPr>
    <p:cSldViewPr snapToGrid="0">
      <p:cViewPr varScale="1">
        <p:scale>
          <a:sx n="56" d="100"/>
          <a:sy n="56" d="100"/>
        </p:scale>
        <p:origin x="6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gs" Target="tags/tag2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224AB-C14C-4B6C-8DA1-8351706EBC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F74DB-1E8F-4438-BB26-10F5FE4B13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F74DB-1E8F-4438-BB26-10F5FE4B13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F74DB-1E8F-4438-BB26-10F5FE4B13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F74DB-1E8F-4438-BB26-10F5FE4B13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F74DB-1E8F-4438-BB26-10F5FE4B13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F74DB-1E8F-4438-BB26-10F5FE4B13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F74DB-1E8F-4438-BB26-10F5FE4B13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F74DB-1E8F-4438-BB26-10F5FE4B13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F74DB-1E8F-4438-BB26-10F5FE4B13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F74DB-1E8F-4438-BB26-10F5FE4B13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629217"/>
            <a:ext cx="12192000" cy="3455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121871" tIns="60935" rIns="121871" bIns="60935" rtlCol="0" anchor="ctr"/>
          <a:lstStyle/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DD92-79B3-4A7B-89F0-9D736BC14A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51A8-C7A7-49A3-B145-1FFC66A173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DD92-79B3-4A7B-89F0-9D736BC14A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51A8-C7A7-49A3-B145-1FFC66A173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DD92-79B3-4A7B-89F0-9D736BC14A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51A8-C7A7-49A3-B145-1FFC66A173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DD92-79B3-4A7B-89F0-9D736BC14A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51A8-C7A7-49A3-B145-1FFC66A173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DD92-79B3-4A7B-89F0-9D736BC14A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51A8-C7A7-49A3-B145-1FFC66A173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DD92-79B3-4A7B-89F0-9D736BC14A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51A8-C7A7-49A3-B145-1FFC66A173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DD92-79B3-4A7B-89F0-9D736BC14A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51A8-C7A7-49A3-B145-1FFC66A173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 userDrawn="1"/>
        </p:nvSpPr>
        <p:spPr>
          <a:xfrm rot="2700000">
            <a:off x="439469" y="494686"/>
            <a:ext cx="539875" cy="540211"/>
          </a:xfrm>
          <a:prstGeom prst="roundRect">
            <a:avLst>
              <a:gd name="adj" fmla="val 14445"/>
            </a:avLst>
          </a:prstGeom>
          <a:solidFill>
            <a:schemeClr val="accent1"/>
          </a:soli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 userDrawn="1"/>
        </p:nvSpPr>
        <p:spPr>
          <a:xfrm rot="2700000">
            <a:off x="772604" y="494686"/>
            <a:ext cx="539875" cy="540211"/>
          </a:xfrm>
          <a:prstGeom prst="roundRect">
            <a:avLst>
              <a:gd name="adj" fmla="val 14445"/>
            </a:avLst>
          </a:prstGeom>
          <a:gradFill>
            <a:gsLst>
              <a:gs pos="0">
                <a:srgbClr val="FFFFFF"/>
              </a:gs>
              <a:gs pos="51000">
                <a:srgbClr val="FFFFFF">
                  <a:lumMod val="95000"/>
                </a:srgbClr>
              </a:gs>
              <a:gs pos="100000">
                <a:srgbClr val="FFFFFF">
                  <a:lumMod val="87000"/>
                </a:srgbClr>
              </a:gs>
            </a:gsLst>
            <a:lin ang="18900000" scaled="0"/>
          </a:gra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1457000" y="523672"/>
            <a:ext cx="7520445" cy="529614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8" grpId="0" animBg="1"/>
          <p:bldP spid="29" grpId="0" build="p">
            <p:tmplLst>
              <p:tmpl lvl="1">
                <p:tnLst>
                  <p:par>
                    <p:cTn presetID="22" presetClass="entr" presetSubtype="8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wipe(left)">
                          <p:cBhvr>
                            <p:cTn dur="500"/>
                            <p:tgtEl>
                              <p:spTgt spid="29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8" grpId="0" animBg="1"/>
          <p:bldP spid="29" grpId="0" build="p">
            <p:tmplLst>
              <p:tmpl lvl="1">
                <p:tnLst>
                  <p:par>
                    <p:cTn presetID="22" presetClass="entr" presetSubtype="8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wipe(left)">
                          <p:cBhvr>
                            <p:cTn dur="500"/>
                            <p:tgtEl>
                              <p:spTgt spid="29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121899" tIns="60949" rIns="121899" bIns="60949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lIns="121899" tIns="60949" rIns="121899" bIns="60949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0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DD92-79B3-4A7B-89F0-9D736BC14A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51A8-C7A7-49A3-B145-1FFC66A173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DD92-79B3-4A7B-89F0-9D736BC14A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51A8-C7A7-49A3-B145-1FFC66A173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DD92-79B3-4A7B-89F0-9D736BC14A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51A8-C7A7-49A3-B145-1FFC66A173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DD92-79B3-4A7B-89F0-9D736BC14A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51A8-C7A7-49A3-B145-1FFC66A173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3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9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9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15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0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6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7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3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29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89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.jpe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2.png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5.svg"/><Relationship Id="rId7" Type="http://schemas.openxmlformats.org/officeDocument/2006/relationships/image" Target="../media/image27.png"/><Relationship Id="rId6" Type="http://schemas.openxmlformats.org/officeDocument/2006/relationships/image" Target="../media/image4.svg"/><Relationship Id="rId5" Type="http://schemas.openxmlformats.org/officeDocument/2006/relationships/image" Target="../media/image26.png"/><Relationship Id="rId4" Type="http://schemas.openxmlformats.org/officeDocument/2006/relationships/image" Target="../media/image3.svg"/><Relationship Id="rId3" Type="http://schemas.openxmlformats.org/officeDocument/2006/relationships/image" Target="../media/image25.png"/><Relationship Id="rId2" Type="http://schemas.openxmlformats.org/officeDocument/2006/relationships/image" Target="../media/image2.svg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svg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31.png"/><Relationship Id="rId4" Type="http://schemas.openxmlformats.org/officeDocument/2006/relationships/image" Target="../media/image8.svg"/><Relationship Id="rId3" Type="http://schemas.openxmlformats.org/officeDocument/2006/relationships/image" Target="../media/image30.png"/><Relationship Id="rId2" Type="http://schemas.openxmlformats.org/officeDocument/2006/relationships/image" Target="../media/image7.svg"/><Relationship Id="rId1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1398324"/>
            <a:ext cx="12192000" cy="2702106"/>
          </a:xfrm>
          <a:prstGeom prst="rect">
            <a:avLst/>
          </a:prstGeom>
          <a:solidFill>
            <a:srgbClr val="4472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宋体" panose="02010600030101010101" pitchFamily="2" charset="-122"/>
              </a:rPr>
              <a:t>手写体数字识别</a:t>
            </a:r>
            <a:endParaRPr lang="zh-CN" altLang="zh-CN" sz="4400" dirty="0">
              <a:solidFill>
                <a:srgbClr val="FFFFFF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7" name="组合 16"/>
          <p:cNvGrpSpPr>
            <a:grpSpLocks noChangeAspect="1"/>
          </p:cNvGrpSpPr>
          <p:nvPr/>
        </p:nvGrpSpPr>
        <p:grpSpPr>
          <a:xfrm>
            <a:off x="5064819" y="4977553"/>
            <a:ext cx="206005" cy="297748"/>
            <a:chOff x="2422222" y="3891377"/>
            <a:chExt cx="328939" cy="553640"/>
          </a:xfrm>
          <a:solidFill>
            <a:srgbClr val="4472C4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" name="Freeform 19"/>
            <p:cNvSpPr/>
            <p:nvPr/>
          </p:nvSpPr>
          <p:spPr bwMode="auto">
            <a:xfrm>
              <a:off x="2422222" y="4106811"/>
              <a:ext cx="328939" cy="338206"/>
            </a:xfrm>
            <a:custGeom>
              <a:avLst/>
              <a:gdLst>
                <a:gd name="T0" fmla="*/ 112 w 112"/>
                <a:gd name="T1" fmla="*/ 3 h 115"/>
                <a:gd name="T2" fmla="*/ 112 w 112"/>
                <a:gd name="T3" fmla="*/ 0 h 115"/>
                <a:gd name="T4" fmla="*/ 93 w 112"/>
                <a:gd name="T5" fmla="*/ 0 h 115"/>
                <a:gd name="T6" fmla="*/ 93 w 112"/>
                <a:gd name="T7" fmla="*/ 3 h 115"/>
                <a:gd name="T8" fmla="*/ 56 w 112"/>
                <a:gd name="T9" fmla="*/ 41 h 115"/>
                <a:gd name="T10" fmla="*/ 18 w 112"/>
                <a:gd name="T11" fmla="*/ 3 h 115"/>
                <a:gd name="T12" fmla="*/ 19 w 112"/>
                <a:gd name="T13" fmla="*/ 0 h 115"/>
                <a:gd name="T14" fmla="*/ 0 w 112"/>
                <a:gd name="T15" fmla="*/ 0 h 115"/>
                <a:gd name="T16" fmla="*/ 0 w 112"/>
                <a:gd name="T17" fmla="*/ 3 h 115"/>
                <a:gd name="T18" fmla="*/ 46 w 112"/>
                <a:gd name="T19" fmla="*/ 59 h 115"/>
                <a:gd name="T20" fmla="*/ 46 w 112"/>
                <a:gd name="T21" fmla="*/ 94 h 115"/>
                <a:gd name="T22" fmla="*/ 33 w 112"/>
                <a:gd name="T23" fmla="*/ 94 h 115"/>
                <a:gd name="T24" fmla="*/ 33 w 112"/>
                <a:gd name="T25" fmla="*/ 115 h 115"/>
                <a:gd name="T26" fmla="*/ 79 w 112"/>
                <a:gd name="T27" fmla="*/ 115 h 115"/>
                <a:gd name="T28" fmla="*/ 79 w 112"/>
                <a:gd name="T29" fmla="*/ 94 h 115"/>
                <a:gd name="T30" fmla="*/ 66 w 112"/>
                <a:gd name="T31" fmla="*/ 94 h 115"/>
                <a:gd name="T32" fmla="*/ 66 w 112"/>
                <a:gd name="T33" fmla="*/ 59 h 115"/>
                <a:gd name="T34" fmla="*/ 112 w 112"/>
                <a:gd name="T35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15">
                  <a:moveTo>
                    <a:pt x="112" y="3"/>
                  </a:moveTo>
                  <a:cubicBezTo>
                    <a:pt x="112" y="2"/>
                    <a:pt x="112" y="1"/>
                    <a:pt x="112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"/>
                    <a:pt x="93" y="2"/>
                    <a:pt x="93" y="3"/>
                  </a:cubicBezTo>
                  <a:cubicBezTo>
                    <a:pt x="93" y="24"/>
                    <a:pt x="77" y="41"/>
                    <a:pt x="56" y="41"/>
                  </a:cubicBezTo>
                  <a:cubicBezTo>
                    <a:pt x="35" y="41"/>
                    <a:pt x="18" y="24"/>
                    <a:pt x="18" y="3"/>
                  </a:cubicBezTo>
                  <a:cubicBezTo>
                    <a:pt x="18" y="2"/>
                    <a:pt x="19" y="1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1"/>
                    <a:pt x="20" y="54"/>
                    <a:pt x="46" y="59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79" y="115"/>
                    <a:pt x="79" y="115"/>
                    <a:pt x="79" y="115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92" y="54"/>
                    <a:pt x="112" y="31"/>
                    <a:pt x="1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20"/>
            <p:cNvSpPr/>
            <p:nvPr/>
          </p:nvSpPr>
          <p:spPr bwMode="auto">
            <a:xfrm>
              <a:off x="2498667" y="3891377"/>
              <a:ext cx="176053" cy="273344"/>
            </a:xfrm>
            <a:custGeom>
              <a:avLst/>
              <a:gdLst>
                <a:gd name="T0" fmla="*/ 60 w 60"/>
                <a:gd name="T1" fmla="*/ 63 h 93"/>
                <a:gd name="T2" fmla="*/ 30 w 60"/>
                <a:gd name="T3" fmla="*/ 93 h 93"/>
                <a:gd name="T4" fmla="*/ 30 w 60"/>
                <a:gd name="T5" fmla="*/ 93 h 93"/>
                <a:gd name="T6" fmla="*/ 0 w 60"/>
                <a:gd name="T7" fmla="*/ 63 h 93"/>
                <a:gd name="T8" fmla="*/ 0 w 60"/>
                <a:gd name="T9" fmla="*/ 30 h 93"/>
                <a:gd name="T10" fmla="*/ 30 w 60"/>
                <a:gd name="T11" fmla="*/ 0 h 93"/>
                <a:gd name="T12" fmla="*/ 30 w 60"/>
                <a:gd name="T13" fmla="*/ 0 h 93"/>
                <a:gd name="T14" fmla="*/ 60 w 60"/>
                <a:gd name="T15" fmla="*/ 30 h 93"/>
                <a:gd name="T16" fmla="*/ 60 w 60"/>
                <a:gd name="T17" fmla="*/ 6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93">
                  <a:moveTo>
                    <a:pt x="60" y="63"/>
                  </a:moveTo>
                  <a:cubicBezTo>
                    <a:pt x="60" y="80"/>
                    <a:pt x="47" y="93"/>
                    <a:pt x="30" y="93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13" y="93"/>
                    <a:pt x="0" y="80"/>
                    <a:pt x="0" y="63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lnTo>
                    <a:pt x="6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15"/>
          <p:cNvSpPr txBox="1"/>
          <p:nvPr/>
        </p:nvSpPr>
        <p:spPr>
          <a:xfrm>
            <a:off x="5270824" y="4943564"/>
            <a:ext cx="1169509" cy="400087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zh-CN" altLang="en-US" b="1" kern="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endParaRPr lang="zh-CN" altLang="en-US" b="1" kern="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5"/>
          <p:cNvSpPr txBox="1"/>
          <p:nvPr/>
        </p:nvSpPr>
        <p:spPr>
          <a:xfrm>
            <a:off x="5280413" y="5459676"/>
            <a:ext cx="1631173" cy="489664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kern="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项目组成员：</a:t>
            </a:r>
            <a:endParaRPr lang="zh-CN" altLang="en-US" b="1" kern="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6490" y="155356"/>
            <a:ext cx="2530795" cy="728991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94" y="3739497"/>
            <a:ext cx="2763501" cy="15566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 rot="2700000">
            <a:off x="323718" y="264144"/>
            <a:ext cx="540000" cy="540000"/>
          </a:xfrm>
          <a:prstGeom prst="roundRect">
            <a:avLst>
              <a:gd name="adj" fmla="val 14445"/>
            </a:avLst>
          </a:prstGeom>
          <a:solidFill>
            <a:srgbClr val="4472C4"/>
          </a:soli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 rot="2700000">
            <a:off x="656723" y="264144"/>
            <a:ext cx="540000" cy="540000"/>
          </a:xfrm>
          <a:prstGeom prst="roundRect">
            <a:avLst>
              <a:gd name="adj" fmla="val 14445"/>
            </a:avLst>
          </a:prstGeom>
          <a:gradFill>
            <a:gsLst>
              <a:gs pos="0">
                <a:srgbClr val="FFFFFF"/>
              </a:gs>
              <a:gs pos="51000">
                <a:srgbClr val="FFFFFF">
                  <a:lumMod val="95000"/>
                </a:srgbClr>
              </a:gs>
              <a:gs pos="100000">
                <a:srgbClr val="FFFFFF">
                  <a:lumMod val="87000"/>
                </a:srgbClr>
              </a:gs>
            </a:gsLst>
            <a:lin ang="18900000" scaled="0"/>
          </a:gra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C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0992" y="361303"/>
            <a:ext cx="263883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VGG</a:t>
            </a:r>
            <a:r>
              <a:rPr lang="zh-CN" altLang="en-US" sz="2000" b="1" dirty="0"/>
              <a:t>网络模型</a:t>
            </a:r>
            <a:endParaRPr lang="zh-CN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824990" y="15621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065" y="982345"/>
            <a:ext cx="10389870" cy="552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 rot="2700000">
            <a:off x="323718" y="264144"/>
            <a:ext cx="540000" cy="540000"/>
          </a:xfrm>
          <a:prstGeom prst="roundRect">
            <a:avLst>
              <a:gd name="adj" fmla="val 14445"/>
            </a:avLst>
          </a:prstGeom>
          <a:solidFill>
            <a:srgbClr val="4472C4"/>
          </a:soli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 rot="2700000">
            <a:off x="656723" y="264144"/>
            <a:ext cx="540000" cy="540000"/>
          </a:xfrm>
          <a:prstGeom prst="roundRect">
            <a:avLst>
              <a:gd name="adj" fmla="val 14445"/>
            </a:avLst>
          </a:prstGeom>
          <a:gradFill>
            <a:gsLst>
              <a:gs pos="0">
                <a:srgbClr val="FFFFFF"/>
              </a:gs>
              <a:gs pos="51000">
                <a:srgbClr val="FFFFFF">
                  <a:lumMod val="95000"/>
                </a:srgbClr>
              </a:gs>
              <a:gs pos="100000">
                <a:srgbClr val="FFFFFF">
                  <a:lumMod val="87000"/>
                </a:srgbClr>
              </a:gs>
            </a:gsLst>
            <a:lin ang="18900000" scaled="0"/>
          </a:gra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C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0992" y="361303"/>
            <a:ext cx="263883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VGG</a:t>
            </a:r>
            <a:r>
              <a:rPr lang="zh-CN" altLang="en-US" sz="2000" b="1" dirty="0"/>
              <a:t>网络模型</a:t>
            </a:r>
            <a:endParaRPr lang="zh-CN" altLang="en-US" sz="2000" b="1" dirty="0"/>
          </a:p>
        </p:txBody>
      </p:sp>
      <p:sp>
        <p:nvSpPr>
          <p:cNvPr id="74" name="等腰三角形 73"/>
          <p:cNvSpPr/>
          <p:nvPr/>
        </p:nvSpPr>
        <p:spPr>
          <a:xfrm rot="5400000">
            <a:off x="1023888" y="1277603"/>
            <a:ext cx="305471" cy="263337"/>
          </a:xfrm>
          <a:prstGeom prst="triangle">
            <a:avLst/>
          </a:prstGeom>
          <a:solidFill>
            <a:srgbClr val="F5C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71295" y="1162050"/>
            <a:ext cx="7931785" cy="1649730"/>
          </a:xfrm>
          <a:prstGeom prst="rect">
            <a:avLst/>
          </a:prstGeom>
          <a:ln w="22225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全连接层：</a:t>
            </a:r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共使用了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个全连接层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第1个全连接层的滤波器个数：1536*512，尺寸：1*1，深度：512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第2个全连接层的滤波器个数：512*512，尺寸：1*1，深度：512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4990" y="15621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 rot="5400000">
            <a:off x="1023253" y="3844334"/>
            <a:ext cx="305471" cy="263337"/>
          </a:xfrm>
          <a:prstGeom prst="triangle">
            <a:avLst/>
          </a:prstGeom>
          <a:solidFill>
            <a:srgbClr val="FF9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71295" y="3698875"/>
            <a:ext cx="4990465" cy="1290320"/>
          </a:xfrm>
          <a:prstGeom prst="rect">
            <a:avLst/>
          </a:prstGeom>
          <a:ln w="22225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输出层：</a:t>
            </a:r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神经元个数：10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激活函数：softmax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 rot="2700000">
            <a:off x="323718" y="264144"/>
            <a:ext cx="540000" cy="540000"/>
          </a:xfrm>
          <a:prstGeom prst="roundRect">
            <a:avLst>
              <a:gd name="adj" fmla="val 14445"/>
            </a:avLst>
          </a:prstGeom>
          <a:solidFill>
            <a:srgbClr val="4472C4"/>
          </a:soli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 rot="2700000">
            <a:off x="656723" y="264144"/>
            <a:ext cx="540000" cy="540000"/>
          </a:xfrm>
          <a:prstGeom prst="roundRect">
            <a:avLst>
              <a:gd name="adj" fmla="val 14445"/>
            </a:avLst>
          </a:prstGeom>
          <a:gradFill>
            <a:gsLst>
              <a:gs pos="0">
                <a:srgbClr val="FFFFFF"/>
              </a:gs>
              <a:gs pos="51000">
                <a:srgbClr val="FFFFFF">
                  <a:lumMod val="95000"/>
                </a:srgbClr>
              </a:gs>
              <a:gs pos="100000">
                <a:srgbClr val="FFFFFF">
                  <a:lumMod val="87000"/>
                </a:srgbClr>
              </a:gs>
            </a:gsLst>
            <a:lin ang="18900000" scaled="0"/>
          </a:gra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C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0992" y="361303"/>
            <a:ext cx="263883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VGG</a:t>
            </a:r>
            <a:r>
              <a:rPr lang="zh-CN" altLang="en-US" sz="2000" b="1" dirty="0"/>
              <a:t>网络模型</a:t>
            </a:r>
            <a:endParaRPr lang="zh-CN" altLang="en-US" sz="2000" b="1" dirty="0"/>
          </a:p>
        </p:txBody>
      </p:sp>
      <p:sp>
        <p:nvSpPr>
          <p:cNvPr id="74" name="等腰三角形 73"/>
          <p:cNvSpPr/>
          <p:nvPr/>
        </p:nvSpPr>
        <p:spPr>
          <a:xfrm rot="5400000">
            <a:off x="1023888" y="1277603"/>
            <a:ext cx="305471" cy="263337"/>
          </a:xfrm>
          <a:prstGeom prst="triangle">
            <a:avLst/>
          </a:prstGeom>
          <a:solidFill>
            <a:srgbClr val="F5C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471295" y="1162050"/>
            <a:ext cx="7931785" cy="930275"/>
          </a:xfrm>
          <a:prstGeom prst="rect">
            <a:avLst/>
          </a:prstGeom>
          <a:ln w="22225" cmpd="sng">
            <a:noFill/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全连接层：</a:t>
            </a:r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4990" y="15621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 rot="5400000">
            <a:off x="1023253" y="3844334"/>
            <a:ext cx="305471" cy="263337"/>
          </a:xfrm>
          <a:prstGeom prst="triangle">
            <a:avLst/>
          </a:prstGeom>
          <a:solidFill>
            <a:srgbClr val="FF9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71295" y="3698875"/>
            <a:ext cx="4990465" cy="930275"/>
          </a:xfrm>
          <a:prstGeom prst="rect">
            <a:avLst/>
          </a:prstGeom>
          <a:ln w="22225" cmpd="sng">
            <a:noFill/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输出层：</a:t>
            </a:r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295" y="1696720"/>
            <a:ext cx="7347585" cy="177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95" y="4324350"/>
            <a:ext cx="8072755" cy="289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 rot="2700000">
            <a:off x="323718" y="264144"/>
            <a:ext cx="540000" cy="540000"/>
          </a:xfrm>
          <a:prstGeom prst="roundRect">
            <a:avLst>
              <a:gd name="adj" fmla="val 14445"/>
            </a:avLst>
          </a:prstGeom>
          <a:solidFill>
            <a:srgbClr val="4472C4"/>
          </a:soli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 rot="2700000">
            <a:off x="656723" y="264144"/>
            <a:ext cx="540000" cy="540000"/>
          </a:xfrm>
          <a:prstGeom prst="roundRect">
            <a:avLst>
              <a:gd name="adj" fmla="val 14445"/>
            </a:avLst>
          </a:prstGeom>
          <a:gradFill>
            <a:gsLst>
              <a:gs pos="0">
                <a:srgbClr val="FFFFFF"/>
              </a:gs>
              <a:gs pos="51000">
                <a:srgbClr val="FFFFFF">
                  <a:lumMod val="95000"/>
                </a:srgbClr>
              </a:gs>
              <a:gs pos="100000">
                <a:srgbClr val="FFFFFF">
                  <a:lumMod val="87000"/>
                </a:srgbClr>
              </a:gs>
            </a:gsLst>
            <a:lin ang="18900000" scaled="0"/>
          </a:gra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C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0992" y="361303"/>
            <a:ext cx="263883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VGG</a:t>
            </a:r>
            <a:r>
              <a:rPr lang="zh-CN" altLang="en-US" sz="2000" b="1" dirty="0"/>
              <a:t>网络模型</a:t>
            </a:r>
            <a:endParaRPr lang="zh-CN" altLang="en-US" sz="2000" b="1" dirty="0"/>
          </a:p>
        </p:txBody>
      </p:sp>
      <p:pic>
        <p:nvPicPr>
          <p:cNvPr id="2" name="图片 1" descr="VGG卷积神经网络 (1)"/>
          <p:cNvPicPr>
            <a:picLocks noChangeAspect="1"/>
          </p:cNvPicPr>
          <p:nvPr/>
        </p:nvPicPr>
        <p:blipFill>
          <a:blip r:embed="rId1"/>
          <a:srcRect l="146" t="-349" r="43160" b="349"/>
          <a:stretch>
            <a:fillRect/>
          </a:stretch>
        </p:blipFill>
        <p:spPr>
          <a:xfrm>
            <a:off x="282575" y="1348105"/>
            <a:ext cx="11626850" cy="3982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 rot="2700000">
            <a:off x="323718" y="264144"/>
            <a:ext cx="540000" cy="540000"/>
          </a:xfrm>
          <a:prstGeom prst="roundRect">
            <a:avLst>
              <a:gd name="adj" fmla="val 14445"/>
            </a:avLst>
          </a:prstGeom>
          <a:solidFill>
            <a:srgbClr val="4472C4"/>
          </a:soli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 rot="2700000">
            <a:off x="656723" y="264144"/>
            <a:ext cx="540000" cy="540000"/>
          </a:xfrm>
          <a:prstGeom prst="roundRect">
            <a:avLst>
              <a:gd name="adj" fmla="val 14445"/>
            </a:avLst>
          </a:prstGeom>
          <a:gradFill>
            <a:gsLst>
              <a:gs pos="0">
                <a:srgbClr val="FFFFFF"/>
              </a:gs>
              <a:gs pos="51000">
                <a:srgbClr val="FFFFFF">
                  <a:lumMod val="95000"/>
                </a:srgbClr>
              </a:gs>
              <a:gs pos="100000">
                <a:srgbClr val="FFFFFF">
                  <a:lumMod val="87000"/>
                </a:srgbClr>
              </a:gs>
            </a:gsLst>
            <a:lin ang="18900000" scaled="0"/>
          </a:gra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C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0992" y="361303"/>
            <a:ext cx="263883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VGG</a:t>
            </a:r>
            <a:r>
              <a:rPr lang="zh-CN" altLang="en-US" sz="2000" b="1" dirty="0"/>
              <a:t>网络模型</a:t>
            </a:r>
            <a:endParaRPr lang="zh-CN" altLang="en-US" sz="2000" b="1" dirty="0"/>
          </a:p>
        </p:txBody>
      </p:sp>
      <p:pic>
        <p:nvPicPr>
          <p:cNvPr id="2" name="图片 1" descr="VGG卷积神经网络 (1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50469"/>
          <a:stretch>
            <a:fillRect/>
          </a:stretch>
        </p:blipFill>
        <p:spPr>
          <a:xfrm>
            <a:off x="361950" y="1352550"/>
            <a:ext cx="11468100" cy="449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 rot="2700000">
            <a:off x="323718" y="264144"/>
            <a:ext cx="540000" cy="540000"/>
          </a:xfrm>
          <a:prstGeom prst="roundRect">
            <a:avLst>
              <a:gd name="adj" fmla="val 14445"/>
            </a:avLst>
          </a:prstGeom>
          <a:solidFill>
            <a:srgbClr val="4472C4"/>
          </a:soli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 rot="2700000">
            <a:off x="656723" y="264144"/>
            <a:ext cx="540000" cy="540000"/>
          </a:xfrm>
          <a:prstGeom prst="roundRect">
            <a:avLst>
              <a:gd name="adj" fmla="val 14445"/>
            </a:avLst>
          </a:prstGeom>
          <a:gradFill>
            <a:gsLst>
              <a:gs pos="0">
                <a:srgbClr val="FFFFFF"/>
              </a:gs>
              <a:gs pos="51000">
                <a:srgbClr val="FFFFFF">
                  <a:lumMod val="95000"/>
                </a:srgbClr>
              </a:gs>
              <a:gs pos="100000">
                <a:srgbClr val="FFFFFF">
                  <a:lumMod val="87000"/>
                </a:srgbClr>
              </a:gs>
            </a:gsLst>
            <a:lin ang="18900000" scaled="0"/>
          </a:gra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C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0992" y="361303"/>
            <a:ext cx="263883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VGG</a:t>
            </a:r>
            <a:r>
              <a:rPr lang="zh-CN" altLang="en-US" sz="2000" b="1" dirty="0"/>
              <a:t>网络模型</a:t>
            </a:r>
            <a:endParaRPr lang="zh-CN" altLang="en-US" sz="2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308735" y="1162685"/>
            <a:ext cx="76581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VGG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的优点：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①VGG的结构非常简洁，整个网络都使用了同样大小的卷积核尺寸（3x3）和最大池化尺寸（2x2）。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②几个小滤波器（3x3）卷积层的组合相当于一个大滤波器（5x5或7x7）。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通过堆叠2个3*3的卷积核来代替1个5*5的卷积核，通过堆叠3个3*3的卷积核来代替1个7*7的卷积核，可以减少参数量。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③卷积层好：验证了通过不断加深网络结构可以提升性能。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 rot="2700000">
            <a:off x="323718" y="264144"/>
            <a:ext cx="540000" cy="540000"/>
          </a:xfrm>
          <a:prstGeom prst="roundRect">
            <a:avLst>
              <a:gd name="adj" fmla="val 14445"/>
            </a:avLst>
          </a:prstGeom>
          <a:solidFill>
            <a:srgbClr val="4472C4"/>
          </a:soli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 rot="2700000">
            <a:off x="656723" y="264144"/>
            <a:ext cx="540000" cy="540000"/>
          </a:xfrm>
          <a:prstGeom prst="roundRect">
            <a:avLst>
              <a:gd name="adj" fmla="val 14445"/>
            </a:avLst>
          </a:prstGeom>
          <a:gradFill>
            <a:gsLst>
              <a:gs pos="0">
                <a:srgbClr val="FFFFFF"/>
              </a:gs>
              <a:gs pos="51000">
                <a:srgbClr val="FFFFFF">
                  <a:lumMod val="95000"/>
                </a:srgbClr>
              </a:gs>
              <a:gs pos="100000">
                <a:srgbClr val="FFFFFF">
                  <a:lumMod val="87000"/>
                </a:srgbClr>
              </a:gs>
            </a:gsLst>
            <a:lin ang="18900000" scaled="0"/>
          </a:gra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C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0992" y="361303"/>
            <a:ext cx="263883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优化器</a:t>
            </a:r>
            <a:r>
              <a:rPr lang="en-US" altLang="zh-CN" sz="2000" b="1" dirty="0"/>
              <a:t>-SGD</a:t>
            </a:r>
            <a:endParaRPr lang="en-US" altLang="zh-CN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824990" y="15621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30884" y="1344930"/>
            <a:ext cx="9841866" cy="1370965"/>
          </a:xfrm>
          <a:prstGeom prst="rect">
            <a:avLst/>
          </a:prstGeom>
          <a:ln w="22225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cs typeface="+mn-ea"/>
              </a:rPr>
              <a:t>下一步选择的落点为这一步选择落点减去学习率</a:t>
            </a:r>
            <a:r>
              <a:rPr lang="en-US" altLang="zh-CN" sz="2000" dirty="0">
                <a:latin typeface="+mn-ea"/>
                <a:cs typeface="+mn-ea"/>
              </a:rPr>
              <a:t>*</a:t>
            </a:r>
            <a:r>
              <a:rPr lang="zh-CN" altLang="en-US" sz="2000" dirty="0">
                <a:latin typeface="+mn-ea"/>
                <a:cs typeface="+mn-ea"/>
              </a:rPr>
              <a:t>梯度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直到达到一定步骤或遇到梯度为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的点停止，此时权重即为所求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9570" y="1562100"/>
            <a:ext cx="2186940" cy="7696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" y="2915920"/>
            <a:ext cx="5469890" cy="12420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0" y="3303270"/>
            <a:ext cx="4322445" cy="284861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66775" y="4328795"/>
            <a:ext cx="3707765" cy="1649730"/>
          </a:xfrm>
          <a:prstGeom prst="rect">
            <a:avLst/>
          </a:prstGeom>
          <a:ln w="22225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实现简单，但遇到某些值可能会不断震荡难以减小。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 rot="2700000">
            <a:off x="323718" y="264144"/>
            <a:ext cx="540000" cy="540000"/>
          </a:xfrm>
          <a:prstGeom prst="roundRect">
            <a:avLst>
              <a:gd name="adj" fmla="val 14445"/>
            </a:avLst>
          </a:prstGeom>
          <a:solidFill>
            <a:srgbClr val="4472C4"/>
          </a:soli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 rot="2700000">
            <a:off x="656723" y="264144"/>
            <a:ext cx="540000" cy="540000"/>
          </a:xfrm>
          <a:prstGeom prst="roundRect">
            <a:avLst>
              <a:gd name="adj" fmla="val 14445"/>
            </a:avLst>
          </a:prstGeom>
          <a:gradFill>
            <a:gsLst>
              <a:gs pos="0">
                <a:srgbClr val="FFFFFF"/>
              </a:gs>
              <a:gs pos="51000">
                <a:srgbClr val="FFFFFF">
                  <a:lumMod val="95000"/>
                </a:srgbClr>
              </a:gs>
              <a:gs pos="100000">
                <a:srgbClr val="FFFFFF">
                  <a:lumMod val="87000"/>
                </a:srgbClr>
              </a:gs>
            </a:gsLst>
            <a:lin ang="18900000" scaled="0"/>
          </a:gra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C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0992" y="361303"/>
            <a:ext cx="263883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优化器</a:t>
            </a:r>
            <a:r>
              <a:rPr lang="en-US" altLang="zh-CN" sz="2000" b="1" dirty="0"/>
              <a:t>-Adagrad</a:t>
            </a:r>
            <a:endParaRPr lang="en-US" altLang="zh-CN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824990" y="15621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30885" y="1344930"/>
            <a:ext cx="10537190" cy="1370965"/>
          </a:xfrm>
          <a:prstGeom prst="rect">
            <a:avLst/>
          </a:prstGeom>
          <a:ln w="22225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latin typeface="+mn-ea"/>
                <a:cs typeface="+mn-ea"/>
              </a:rPr>
              <a:t>Adagrad</a:t>
            </a:r>
            <a:r>
              <a:rPr lang="zh-CN" altLang="en-US" sz="2000" dirty="0">
                <a:latin typeface="+mn-ea"/>
                <a:cs typeface="+mn-ea"/>
              </a:rPr>
              <a:t>是一种可以为每个参数调整学习率的算法，</a:t>
            </a:r>
            <a:endParaRPr lang="zh-CN" altLang="en-US" sz="2000" dirty="0">
              <a:latin typeface="+mn-ea"/>
              <a:cs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cs typeface="+mn-ea"/>
              </a:rPr>
              <a:t>每次先更新梯度的累计平方和，再在</a:t>
            </a:r>
            <a:r>
              <a:rPr lang="en-US" altLang="zh-CN" sz="2000" dirty="0">
                <a:latin typeface="+mn-ea"/>
                <a:cs typeface="+mn-ea"/>
              </a:rPr>
              <a:t>SGD</a:t>
            </a:r>
            <a:r>
              <a:rPr lang="zh-CN" altLang="en-US" sz="2000" dirty="0">
                <a:latin typeface="+mn-ea"/>
                <a:cs typeface="+mn-ea"/>
              </a:rPr>
              <a:t>基础上每次对学习率进行调整</a:t>
            </a:r>
            <a:endParaRPr lang="zh-CN" altLang="en-US" sz="2000" dirty="0">
              <a:latin typeface="+mn-ea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6560" y="3303270"/>
            <a:ext cx="4322445" cy="284861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66775" y="4328795"/>
            <a:ext cx="3707765" cy="1649730"/>
          </a:xfrm>
          <a:prstGeom prst="rect">
            <a:avLst/>
          </a:prstGeom>
          <a:ln w="22225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Adagrad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可以对不同参数调整学习率，使震荡方向学习率减小，小梯度方向学习率变大从而快速减小。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575" y="1437640"/>
            <a:ext cx="1916430" cy="11849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85" y="2850515"/>
            <a:ext cx="6152515" cy="1196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 rot="2700000">
            <a:off x="323718" y="264144"/>
            <a:ext cx="540000" cy="540000"/>
          </a:xfrm>
          <a:prstGeom prst="roundRect">
            <a:avLst>
              <a:gd name="adj" fmla="val 14445"/>
            </a:avLst>
          </a:prstGeom>
          <a:solidFill>
            <a:srgbClr val="4472C4"/>
          </a:soli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 rot="2700000">
            <a:off x="656723" y="264144"/>
            <a:ext cx="540000" cy="540000"/>
          </a:xfrm>
          <a:prstGeom prst="roundRect">
            <a:avLst>
              <a:gd name="adj" fmla="val 14445"/>
            </a:avLst>
          </a:prstGeom>
          <a:gradFill>
            <a:gsLst>
              <a:gs pos="0">
                <a:srgbClr val="FFFFFF"/>
              </a:gs>
              <a:gs pos="51000">
                <a:srgbClr val="FFFFFF">
                  <a:lumMod val="95000"/>
                </a:srgbClr>
              </a:gs>
              <a:gs pos="100000">
                <a:srgbClr val="FFFFFF">
                  <a:lumMod val="87000"/>
                </a:srgbClr>
              </a:gs>
            </a:gsLst>
            <a:lin ang="18900000" scaled="0"/>
          </a:gra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C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0992" y="361303"/>
            <a:ext cx="263883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优化器</a:t>
            </a:r>
            <a:r>
              <a:rPr lang="en-US" altLang="zh-CN" sz="2000" b="1" dirty="0"/>
              <a:t>-Adam</a:t>
            </a:r>
            <a:endParaRPr lang="en-US" altLang="zh-CN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824990" y="15621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75995" y="1188085"/>
            <a:ext cx="9287510" cy="1771015"/>
          </a:xfrm>
          <a:prstGeom prst="rect">
            <a:avLst/>
          </a:prstGeom>
          <a:ln w="22225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latin typeface="+mn-ea"/>
                <a:cs typeface="+mn-ea"/>
              </a:rPr>
              <a:t>Adam</a:t>
            </a:r>
            <a:r>
              <a:rPr lang="zh-CN" altLang="en-US" sz="2000" dirty="0">
                <a:latin typeface="+mn-ea"/>
                <a:cs typeface="+mn-ea"/>
              </a:rPr>
              <a:t>继承其他优化器算法优点（</a:t>
            </a:r>
            <a:r>
              <a:rPr lang="en-US" altLang="zh-CN" sz="2000" dirty="0">
                <a:latin typeface="+mn-ea"/>
                <a:cs typeface="+mn-ea"/>
              </a:rPr>
              <a:t>Adagrad</a:t>
            </a:r>
            <a:r>
              <a:rPr lang="zh-CN" altLang="en-US" sz="2000" dirty="0">
                <a:latin typeface="+mn-ea"/>
                <a:cs typeface="+mn-ea"/>
              </a:rPr>
              <a:t>的累计梯度平方和、</a:t>
            </a:r>
            <a:r>
              <a:rPr lang="en-US" altLang="zh-CN" sz="2000" dirty="0">
                <a:latin typeface="+mn-ea"/>
                <a:cs typeface="+mn-ea"/>
              </a:rPr>
              <a:t>Momentum</a:t>
            </a:r>
            <a:r>
              <a:rPr lang="zh-CN" altLang="en-US" sz="2000" dirty="0">
                <a:latin typeface="+mn-ea"/>
                <a:cs typeface="+mn-ea"/>
              </a:rPr>
              <a:t>的动量），同时对这两点进行了修正（使用矩估计），避免了冷启动（即初始值为</a:t>
            </a:r>
            <a:r>
              <a:rPr lang="en-US" altLang="zh-CN" sz="2000" dirty="0">
                <a:latin typeface="+mn-ea"/>
                <a:cs typeface="+mn-ea"/>
              </a:rPr>
              <a:t>0</a:t>
            </a:r>
            <a:r>
              <a:rPr lang="zh-CN" altLang="en-US" sz="2000" dirty="0">
                <a:latin typeface="+mn-ea"/>
                <a:cs typeface="+mn-ea"/>
              </a:rPr>
              <a:t>带来的训练初期累计梯度和动量偏向</a:t>
            </a:r>
            <a:r>
              <a:rPr lang="en-US" altLang="zh-CN" sz="2000" dirty="0">
                <a:latin typeface="+mn-ea"/>
                <a:cs typeface="+mn-ea"/>
              </a:rPr>
              <a:t>0</a:t>
            </a:r>
            <a:r>
              <a:rPr lang="zh-CN" altLang="en-US" sz="2000" dirty="0">
                <a:latin typeface="+mn-ea"/>
                <a:cs typeface="+mn-ea"/>
              </a:rPr>
              <a:t>的情况）</a:t>
            </a:r>
            <a:endParaRPr lang="zh-CN" altLang="en-US" sz="2000" dirty="0"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7770" y="4644390"/>
            <a:ext cx="3707765" cy="1649730"/>
          </a:xfrm>
          <a:prstGeom prst="rect">
            <a:avLst/>
          </a:prstGeom>
          <a:ln w="22225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融合了其他优化器的优点，可以快速接近最优值，但计算量较大。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8890" y="3458845"/>
            <a:ext cx="3189605" cy="2691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90" y="3458845"/>
            <a:ext cx="4145280" cy="746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 rot="2700000">
            <a:off x="323718" y="264144"/>
            <a:ext cx="540000" cy="540000"/>
          </a:xfrm>
          <a:prstGeom prst="roundRect">
            <a:avLst>
              <a:gd name="adj" fmla="val 14445"/>
            </a:avLst>
          </a:prstGeom>
          <a:solidFill>
            <a:srgbClr val="4472C4"/>
          </a:soli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 rot="2700000">
            <a:off x="656723" y="264144"/>
            <a:ext cx="540000" cy="540000"/>
          </a:xfrm>
          <a:prstGeom prst="roundRect">
            <a:avLst>
              <a:gd name="adj" fmla="val 14445"/>
            </a:avLst>
          </a:prstGeom>
          <a:gradFill>
            <a:gsLst>
              <a:gs pos="0">
                <a:srgbClr val="FFFFFF"/>
              </a:gs>
              <a:gs pos="51000">
                <a:srgbClr val="FFFFFF">
                  <a:lumMod val="95000"/>
                </a:srgbClr>
              </a:gs>
              <a:gs pos="100000">
                <a:srgbClr val="FFFFFF">
                  <a:lumMod val="87000"/>
                </a:srgbClr>
              </a:gs>
            </a:gsLst>
            <a:lin ang="18900000" scaled="0"/>
          </a:gra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C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0992" y="361303"/>
            <a:ext cx="263883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损失函数</a:t>
            </a:r>
            <a:endParaRPr lang="zh-CN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046564" y="1188027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97130" y="1463039"/>
            <a:ext cx="9797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模型能输出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个标签的概率，对应真实标签的概率输出尽可能接近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100%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，而其他标签的概率输出尽可能接近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0%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，且所有输出概率之和为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。需要引入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Softmax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函数，它可以将原始输出转变成对应标签的概率，公式如下，其中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是标签类别个数。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8491" y="2448175"/>
            <a:ext cx="3787140" cy="6477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97130" y="3157681"/>
            <a:ext cx="900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使用交叉熵误差作为分类问题的损失衡量。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交叉熵的公式为：</a:t>
            </a:r>
            <a:endParaRPr lang="zh-CN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377" y="3480846"/>
            <a:ext cx="3589020" cy="84582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27662" y="4326666"/>
            <a:ext cx="10267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266700" algn="just"/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其中，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charset="-122"/>
                <a:cs typeface="Times New Roman" panose="02020603050405020304" pitchFamily="18" charset="0"/>
              </a:rPr>
              <a:t>log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表示以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charset="-122"/>
                <a:cs typeface="Times New Roman" panose="02020603050405020304" pitchFamily="18" charset="0"/>
              </a:rPr>
              <a:t>e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为底数的自然对数。</a:t>
            </a:r>
            <a:r>
              <a:rPr lang="en-US" altLang="zh-CN" sz="1800" kern="100" dirty="0" err="1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charset="-122"/>
                <a:cs typeface="Times New Roman" panose="02020603050405020304" pitchFamily="18" charset="0"/>
              </a:rPr>
              <a:t>yk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charset="-122"/>
                <a:cs typeface="Times New Roman" panose="02020603050405020304" pitchFamily="18" charset="0"/>
              </a:rPr>
              <a:t>​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代表模型输出，</a:t>
            </a:r>
            <a:r>
              <a:rPr lang="en-US" altLang="zh-CN" sz="1800" kern="100" dirty="0" err="1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charset="-122"/>
                <a:cs typeface="Times New Roman" panose="02020603050405020304" pitchFamily="18" charset="0"/>
              </a:rPr>
              <a:t>tk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charset="-122"/>
                <a:cs typeface="Times New Roman" panose="02020603050405020304" pitchFamily="18" charset="0"/>
              </a:rPr>
              <a:t>​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代表各个标签。</a:t>
            </a:r>
            <a:r>
              <a:rPr lang="en-US" altLang="zh-CN" sz="1800" kern="100" dirty="0" err="1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charset="-122"/>
                <a:cs typeface="Times New Roman" panose="02020603050405020304" pitchFamily="18" charset="0"/>
              </a:rPr>
              <a:t>tk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中只有正确解的标签为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，其余均为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charset="-122"/>
                <a:cs typeface="Times New Roman" panose="02020603050405020304" pitchFamily="18" charset="0"/>
              </a:rPr>
              <a:t>one-hot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表示）。</a:t>
            </a:r>
            <a:endParaRPr lang="zh-CN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457200" indent="266700" algn="just"/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因此，交叉熵只计算对应着“正确解”标签的输出的自然对数。比如，假设正确标签的索引是“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charset="-122"/>
                <a:cs typeface="Times New Roman" panose="02020603050405020304" pitchFamily="18" charset="0"/>
              </a:rPr>
              <a:t>2”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，与之对应的神经网络的输出是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charset="-122"/>
                <a:cs typeface="Times New Roman" panose="02020603050405020304" pitchFamily="18" charset="0"/>
              </a:rPr>
              <a:t>0.6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，则交叉熵误差是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charset="-122"/>
                <a:cs typeface="Times New Roman" panose="02020603050405020304" pitchFamily="18" charset="0"/>
              </a:rPr>
              <a:t>−log0.6=0.51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；若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charset="-122"/>
                <a:cs typeface="Times New Roman" panose="02020603050405020304" pitchFamily="18" charset="0"/>
              </a:rPr>
              <a:t>“2”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对应的输出是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charset="-122"/>
                <a:cs typeface="Times New Roman" panose="02020603050405020304" pitchFamily="18" charset="0"/>
              </a:rPr>
              <a:t>0.1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，则交叉熵误差为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charset="-122"/>
                <a:cs typeface="Times New Roman" panose="02020603050405020304" pitchFamily="18" charset="0"/>
              </a:rPr>
              <a:t>−log0.1=2.30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。由此可见，交叉熵误差的值是由正确标签所对应的输出结果决定的。</a:t>
            </a:r>
            <a:endParaRPr lang="zh-CN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50766"/>
            <a:ext cx="4143983" cy="36562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769744" y="3357297"/>
            <a:ext cx="683544" cy="68396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 w="19050">
            <a:gradFill>
              <a:gsLst>
                <a:gs pos="34000">
                  <a:srgbClr val="F2F2F2"/>
                </a:gs>
                <a:gs pos="0">
                  <a:srgbClr val="FFFFFF"/>
                </a:gs>
                <a:gs pos="100000">
                  <a:srgbClr val="BFBFBF"/>
                </a:gs>
              </a:gsLst>
              <a:lin ang="8100000" scaled="0"/>
            </a:gradFill>
          </a:ln>
          <a:effectLst>
            <a:outerShdw blurRad="279400" dist="139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000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2646189" y="2955645"/>
            <a:ext cx="946446" cy="947033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 w="19050">
            <a:gradFill>
              <a:gsLst>
                <a:gs pos="34000">
                  <a:srgbClr val="F2F2F2"/>
                </a:gs>
                <a:gs pos="0">
                  <a:srgbClr val="FFFFFF"/>
                </a:gs>
                <a:gs pos="100000">
                  <a:srgbClr val="BFBFBF"/>
                </a:gs>
              </a:gsLst>
              <a:lin ang="8100000" scaled="0"/>
            </a:gradFill>
          </a:ln>
          <a:effectLst>
            <a:outerShdw blurRad="279400" dist="139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000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1378326" y="2373171"/>
            <a:ext cx="1759664" cy="1760757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 w="38100">
            <a:gradFill>
              <a:gsLst>
                <a:gs pos="34000">
                  <a:srgbClr val="F2F2F2"/>
                </a:gs>
                <a:gs pos="0">
                  <a:srgbClr val="FFFFFF"/>
                </a:gs>
                <a:gs pos="100000">
                  <a:srgbClr val="BFBFBF"/>
                </a:gs>
              </a:gsLst>
              <a:lin ang="8100000" scaled="0"/>
            </a:gradFill>
          </a:ln>
          <a:effectLst>
            <a:outerShdw blurRad="279400" dist="139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36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r>
              <a:rPr lang="en-US" altLang="zh-CN" sz="14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20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1018258" y="2935389"/>
            <a:ext cx="281873" cy="28204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 w="19050">
            <a:gradFill>
              <a:gsLst>
                <a:gs pos="34000">
                  <a:srgbClr val="F2F2F2"/>
                </a:gs>
                <a:gs pos="0">
                  <a:srgbClr val="FFFFFF"/>
                </a:gs>
                <a:gs pos="100000">
                  <a:srgbClr val="BFBFBF"/>
                </a:gs>
              </a:gsLst>
              <a:lin ang="8100000" scaled="0"/>
            </a:gradFill>
          </a:ln>
          <a:effectLst>
            <a:outerShdw blurRad="279400" dist="139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000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1398737" y="4040101"/>
            <a:ext cx="281873" cy="28204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 w="19050">
            <a:gradFill>
              <a:gsLst>
                <a:gs pos="34000">
                  <a:srgbClr val="F2F2F2"/>
                </a:gs>
                <a:gs pos="0">
                  <a:srgbClr val="FFFFFF"/>
                </a:gs>
                <a:gs pos="100000">
                  <a:srgbClr val="BFBFBF"/>
                </a:gs>
              </a:gsLst>
              <a:lin ang="8100000" scaled="0"/>
            </a:gradFill>
          </a:ln>
          <a:effectLst>
            <a:outerShdw blurRad="279400" dist="139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000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73392" y="244134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1218565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修改情况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0097" y="3778491"/>
            <a:ext cx="2367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1218565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展示运行结果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54812" y="1089090"/>
            <a:ext cx="75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01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54813" y="2378508"/>
            <a:ext cx="75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02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54813" y="3682179"/>
            <a:ext cx="75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03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TextBox 31"/>
          <p:cNvSpPr txBox="1"/>
          <p:nvPr/>
        </p:nvSpPr>
        <p:spPr>
          <a:xfrm>
            <a:off x="5902664" y="1135947"/>
            <a:ext cx="1635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1218565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项目思路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 rot="2700000">
            <a:off x="323718" y="264144"/>
            <a:ext cx="540000" cy="540000"/>
          </a:xfrm>
          <a:prstGeom prst="roundRect">
            <a:avLst>
              <a:gd name="adj" fmla="val 14445"/>
            </a:avLst>
          </a:prstGeom>
          <a:solidFill>
            <a:srgbClr val="4472C4"/>
          </a:soli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 rot="2700000">
            <a:off x="656723" y="264144"/>
            <a:ext cx="540000" cy="540000"/>
          </a:xfrm>
          <a:prstGeom prst="roundRect">
            <a:avLst>
              <a:gd name="adj" fmla="val 14445"/>
            </a:avLst>
          </a:prstGeom>
          <a:gradFill>
            <a:gsLst>
              <a:gs pos="0">
                <a:srgbClr val="FFFFFF"/>
              </a:gs>
              <a:gs pos="51000">
                <a:srgbClr val="FFFFFF">
                  <a:lumMod val="95000"/>
                </a:srgbClr>
              </a:gs>
              <a:gs pos="100000">
                <a:srgbClr val="FFFFFF">
                  <a:lumMod val="87000"/>
                </a:srgbClr>
              </a:gs>
            </a:gsLst>
            <a:lin ang="18900000" scaled="0"/>
          </a:gra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C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0992" y="361303"/>
            <a:ext cx="263883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学习率</a:t>
            </a:r>
            <a:endParaRPr lang="zh-CN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824990" y="15621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08560" y="1066304"/>
            <a:ext cx="92070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深度学习神经网络模型中，通常使用标准的随机梯度下降算法更新参数，学习率代表参数更新幅度的大小。当学习率最优时，模型的有效容量最大。学习率设置和当前深度学习任务有关，合适的学习率往往需要调参经验和大量的实验，总结来说，学习率选取需要注意以下两点：学习率不是越小越好。学习率越小，损失函数的变化速度越慢，意味着我们需要花费更长的时间进行收敛。学习率不是越大越好。因为只根据总样本集中的一个批次计算梯度，抽样误差会导致计算出的梯度不是全局最优的方向，且存在波动。同时，在接近最优解时，过大的学习率会导致参数在最优解附近震荡，导致损失难以收敛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4990" y="3306141"/>
            <a:ext cx="7361558" cy="34521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2822" y="0"/>
            <a:ext cx="12189178" cy="6856413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矩形 23"/>
          <p:cNvSpPr/>
          <p:nvPr/>
        </p:nvSpPr>
        <p:spPr>
          <a:xfrm>
            <a:off x="3791" y="1796819"/>
            <a:ext cx="12184418" cy="3456384"/>
          </a:xfrm>
          <a:prstGeom prst="rect">
            <a:avLst/>
          </a:prstGeom>
          <a:solidFill>
            <a:srgbClr val="4472C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4915428" y="2242064"/>
            <a:ext cx="0" cy="2565899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2868484" y="2761735"/>
            <a:ext cx="1525607" cy="1526556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 w="76200">
            <a:gradFill>
              <a:gsLst>
                <a:gs pos="34000">
                  <a:srgbClr val="F2F2F2"/>
                </a:gs>
                <a:gs pos="0">
                  <a:srgbClr val="FFFFFF"/>
                </a:gs>
                <a:gs pos="100000">
                  <a:srgbClr val="BFBFBF"/>
                </a:gs>
              </a:gsLst>
              <a:lin ang="8100000" scaled="0"/>
            </a:gradFill>
          </a:ln>
          <a:effectLst>
            <a:outerShdw blurRad="279400" dist="139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en-US" altLang="zh-CN" sz="4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4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766" y="3124788"/>
            <a:ext cx="2646878" cy="830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1218565"/>
            <a:r>
              <a:rPr lang="zh-CN" altLang="en-US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修改情况</a:t>
            </a: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36766" y="4438631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6"/>
          <p:cNvSpPr/>
          <p:nvPr/>
        </p:nvSpPr>
        <p:spPr>
          <a:xfrm rot="2700000">
            <a:off x="323718" y="264144"/>
            <a:ext cx="540000" cy="540000"/>
          </a:xfrm>
          <a:prstGeom prst="roundRect">
            <a:avLst>
              <a:gd name="adj" fmla="val 14445"/>
            </a:avLst>
          </a:prstGeom>
          <a:solidFill>
            <a:srgbClr val="4472C4"/>
          </a:soli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5" name="圆角矩形 17"/>
          <p:cNvSpPr/>
          <p:nvPr/>
        </p:nvSpPr>
        <p:spPr>
          <a:xfrm rot="2700000">
            <a:off x="656723" y="264144"/>
            <a:ext cx="540000" cy="540000"/>
          </a:xfrm>
          <a:prstGeom prst="roundRect">
            <a:avLst>
              <a:gd name="adj" fmla="val 14445"/>
            </a:avLst>
          </a:prstGeom>
          <a:gradFill>
            <a:gsLst>
              <a:gs pos="0">
                <a:srgbClr val="FFFFFF"/>
              </a:gs>
              <a:gs pos="51000">
                <a:srgbClr val="FFFFFF">
                  <a:lumMod val="95000"/>
                </a:srgbClr>
              </a:gs>
              <a:gs pos="100000">
                <a:srgbClr val="FFFFFF">
                  <a:lumMod val="87000"/>
                </a:srgbClr>
              </a:gs>
            </a:gsLst>
            <a:lin ang="18900000" scaled="0"/>
          </a:gra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C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" name="文本占位符 28"/>
          <p:cNvSpPr txBox="1"/>
          <p:nvPr/>
        </p:nvSpPr>
        <p:spPr>
          <a:xfrm>
            <a:off x="1341020" y="292968"/>
            <a:ext cx="7517508" cy="5297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rPr>
              <a:t>现有研究总结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792009" y="1998696"/>
            <a:ext cx="4035776" cy="3915732"/>
            <a:chOff x="3984242" y="2341986"/>
            <a:chExt cx="4137829" cy="4014748"/>
          </a:xfrm>
        </p:grpSpPr>
        <p:sp>
          <p:nvSpPr>
            <p:cNvPr id="29" name="Shape 2410"/>
            <p:cNvSpPr/>
            <p:nvPr/>
          </p:nvSpPr>
          <p:spPr>
            <a:xfrm>
              <a:off x="5409695" y="3861854"/>
              <a:ext cx="1263217" cy="2494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3" extrusionOk="0">
                  <a:moveTo>
                    <a:pt x="18888" y="1342"/>
                  </a:moveTo>
                  <a:cubicBezTo>
                    <a:pt x="17357" y="2323"/>
                    <a:pt x="15980" y="3551"/>
                    <a:pt x="15190" y="5053"/>
                  </a:cubicBezTo>
                  <a:cubicBezTo>
                    <a:pt x="15190" y="5053"/>
                    <a:pt x="11881" y="1601"/>
                    <a:pt x="3746" y="0"/>
                  </a:cubicBezTo>
                  <a:cubicBezTo>
                    <a:pt x="4160" y="206"/>
                    <a:pt x="4539" y="435"/>
                    <a:pt x="4861" y="691"/>
                  </a:cubicBezTo>
                  <a:cubicBezTo>
                    <a:pt x="5120" y="897"/>
                    <a:pt x="5323" y="1114"/>
                    <a:pt x="5495" y="1334"/>
                  </a:cubicBezTo>
                  <a:cubicBezTo>
                    <a:pt x="7893" y="2663"/>
                    <a:pt x="10167" y="4819"/>
                    <a:pt x="9604" y="8114"/>
                  </a:cubicBezTo>
                  <a:cubicBezTo>
                    <a:pt x="9604" y="8114"/>
                    <a:pt x="6838" y="6371"/>
                    <a:pt x="0" y="7292"/>
                  </a:cubicBezTo>
                  <a:cubicBezTo>
                    <a:pt x="0" y="7292"/>
                    <a:pt x="15106" y="7260"/>
                    <a:pt x="7500" y="20907"/>
                  </a:cubicBezTo>
                  <a:cubicBezTo>
                    <a:pt x="7500" y="20907"/>
                    <a:pt x="13473" y="21600"/>
                    <a:pt x="19030" y="20967"/>
                  </a:cubicBezTo>
                  <a:cubicBezTo>
                    <a:pt x="19030" y="20967"/>
                    <a:pt x="12279" y="8657"/>
                    <a:pt x="21600" y="1065"/>
                  </a:cubicBezTo>
                  <a:cubicBezTo>
                    <a:pt x="20647" y="1227"/>
                    <a:pt x="19694" y="1307"/>
                    <a:pt x="18888" y="1342"/>
                  </a:cubicBezTo>
                  <a:close/>
                </a:path>
              </a:pathLst>
            </a:custGeom>
            <a:solidFill>
              <a:srgbClr val="34B29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cs typeface="Calibri" panose="020F0502020204030204"/>
              </a:endParaRPr>
            </a:p>
          </p:txBody>
        </p:sp>
        <p:sp>
          <p:nvSpPr>
            <p:cNvPr id="30" name="Shape 2414"/>
            <p:cNvSpPr>
              <a:spLocks noChangeAspect="1"/>
            </p:cNvSpPr>
            <p:nvPr/>
          </p:nvSpPr>
          <p:spPr>
            <a:xfrm>
              <a:off x="3984242" y="2341986"/>
              <a:ext cx="2007693" cy="200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solidFill>
              <a:srgbClr val="606060">
                <a:lumMod val="20000"/>
                <a:lumOff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cs typeface="Calibri" panose="020F0502020204030204"/>
              </a:endParaRPr>
            </a:p>
          </p:txBody>
        </p:sp>
        <p:grpSp>
          <p:nvGrpSpPr>
            <p:cNvPr id="31" name="Group 2423"/>
            <p:cNvGrpSpPr/>
            <p:nvPr/>
          </p:nvGrpSpPr>
          <p:grpSpPr>
            <a:xfrm rot="448198">
              <a:off x="4356731" y="2705990"/>
              <a:ext cx="1302988" cy="1302806"/>
              <a:chOff x="0" y="0"/>
              <a:chExt cx="1790075" cy="1789823"/>
            </a:xfrm>
            <a:solidFill>
              <a:srgbClr val="B4C983"/>
            </a:solidFill>
          </p:grpSpPr>
          <p:sp>
            <p:nvSpPr>
              <p:cNvPr id="42" name="Shape 2415"/>
              <p:cNvSpPr/>
              <p:nvPr/>
            </p:nvSpPr>
            <p:spPr>
              <a:xfrm>
                <a:off x="406753" y="81351"/>
                <a:ext cx="405437" cy="566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570" h="21600" extrusionOk="0">
                    <a:moveTo>
                      <a:pt x="2229" y="14409"/>
                    </a:moveTo>
                    <a:cubicBezTo>
                      <a:pt x="6464" y="20374"/>
                      <a:pt x="16465" y="21600"/>
                      <a:pt x="16465" y="21600"/>
                    </a:cubicBezTo>
                    <a:cubicBezTo>
                      <a:pt x="16465" y="21600"/>
                      <a:pt x="19585" y="13156"/>
                      <a:pt x="15342" y="7192"/>
                    </a:cubicBezTo>
                    <a:cubicBezTo>
                      <a:pt x="11107" y="1234"/>
                      <a:pt x="1105" y="0"/>
                      <a:pt x="1105" y="0"/>
                    </a:cubicBezTo>
                    <a:cubicBezTo>
                      <a:pt x="1105" y="0"/>
                      <a:pt x="-2015" y="8448"/>
                      <a:pt x="2229" y="14409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  <a:cs typeface="Calibri" panose="020F0502020204030204"/>
                </a:endParaRPr>
              </a:p>
            </p:txBody>
          </p:sp>
          <p:sp>
            <p:nvSpPr>
              <p:cNvPr id="43" name="Shape 2416"/>
              <p:cNvSpPr/>
              <p:nvPr/>
            </p:nvSpPr>
            <p:spPr>
              <a:xfrm>
                <a:off x="867741" y="0"/>
                <a:ext cx="363015" cy="650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15" h="21600" extrusionOk="0">
                    <a:moveTo>
                      <a:pt x="17834" y="12126"/>
                    </a:moveTo>
                    <a:cubicBezTo>
                      <a:pt x="19904" y="6165"/>
                      <a:pt x="12875" y="0"/>
                      <a:pt x="12875" y="0"/>
                    </a:cubicBezTo>
                    <a:cubicBezTo>
                      <a:pt x="12875" y="0"/>
                      <a:pt x="2469" y="3506"/>
                      <a:pt x="384" y="9471"/>
                    </a:cubicBezTo>
                    <a:cubicBezTo>
                      <a:pt x="-1696" y="15437"/>
                      <a:pt x="5348" y="21600"/>
                      <a:pt x="5348" y="21600"/>
                    </a:cubicBezTo>
                    <a:cubicBezTo>
                      <a:pt x="5348" y="21600"/>
                      <a:pt x="15752" y="18094"/>
                      <a:pt x="17834" y="12126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  <a:cs typeface="Calibri" panose="020F0502020204030204"/>
                </a:endParaRPr>
              </a:p>
            </p:txBody>
          </p:sp>
          <p:sp>
            <p:nvSpPr>
              <p:cNvPr id="44" name="Shape 2417"/>
              <p:cNvSpPr/>
              <p:nvPr/>
            </p:nvSpPr>
            <p:spPr>
              <a:xfrm>
                <a:off x="1138911" y="379637"/>
                <a:ext cx="566370" cy="405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570" extrusionOk="0">
                    <a:moveTo>
                      <a:pt x="14408" y="15343"/>
                    </a:moveTo>
                    <a:cubicBezTo>
                      <a:pt x="20375" y="11102"/>
                      <a:pt x="21600" y="1109"/>
                      <a:pt x="21600" y="1109"/>
                    </a:cubicBezTo>
                    <a:cubicBezTo>
                      <a:pt x="21600" y="1109"/>
                      <a:pt x="13160" y="-2016"/>
                      <a:pt x="7191" y="2225"/>
                    </a:cubicBezTo>
                    <a:cubicBezTo>
                      <a:pt x="1233" y="6468"/>
                      <a:pt x="0" y="16463"/>
                      <a:pt x="0" y="16463"/>
                    </a:cubicBezTo>
                    <a:cubicBezTo>
                      <a:pt x="0" y="16463"/>
                      <a:pt x="8448" y="19584"/>
                      <a:pt x="14408" y="15343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  <a:cs typeface="Calibri" panose="020F0502020204030204"/>
                </a:endParaRPr>
              </a:p>
            </p:txBody>
          </p:sp>
          <p:sp>
            <p:nvSpPr>
              <p:cNvPr id="45" name="Shape 2418"/>
              <p:cNvSpPr/>
              <p:nvPr/>
            </p:nvSpPr>
            <p:spPr>
              <a:xfrm>
                <a:off x="1138911" y="840624"/>
                <a:ext cx="651165" cy="362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213" extrusionOk="0">
                    <a:moveTo>
                      <a:pt x="9472" y="17828"/>
                    </a:moveTo>
                    <a:cubicBezTo>
                      <a:pt x="15435" y="19910"/>
                      <a:pt x="21600" y="12871"/>
                      <a:pt x="21600" y="12871"/>
                    </a:cubicBezTo>
                    <a:cubicBezTo>
                      <a:pt x="21600" y="12871"/>
                      <a:pt x="18089" y="2466"/>
                      <a:pt x="12128" y="382"/>
                    </a:cubicBezTo>
                    <a:cubicBezTo>
                      <a:pt x="6165" y="-1690"/>
                      <a:pt x="0" y="5343"/>
                      <a:pt x="0" y="5343"/>
                    </a:cubicBezTo>
                    <a:cubicBezTo>
                      <a:pt x="0" y="5343"/>
                      <a:pt x="3509" y="15756"/>
                      <a:pt x="9472" y="17828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  <a:cs typeface="Calibri" panose="020F0502020204030204"/>
                </a:endParaRPr>
              </a:p>
            </p:txBody>
          </p:sp>
          <p:sp>
            <p:nvSpPr>
              <p:cNvPr id="46" name="Shape 2419"/>
              <p:cNvSpPr/>
              <p:nvPr/>
            </p:nvSpPr>
            <p:spPr>
              <a:xfrm>
                <a:off x="1003326" y="1111794"/>
                <a:ext cx="405174" cy="566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572" h="21600" extrusionOk="0">
                    <a:moveTo>
                      <a:pt x="15352" y="7194"/>
                    </a:moveTo>
                    <a:cubicBezTo>
                      <a:pt x="11105" y="1226"/>
                      <a:pt x="1105" y="0"/>
                      <a:pt x="1105" y="0"/>
                    </a:cubicBezTo>
                    <a:cubicBezTo>
                      <a:pt x="1105" y="0"/>
                      <a:pt x="-2014" y="8444"/>
                      <a:pt x="2229" y="14408"/>
                    </a:cubicBezTo>
                    <a:cubicBezTo>
                      <a:pt x="6471" y="20371"/>
                      <a:pt x="16463" y="21600"/>
                      <a:pt x="16463" y="21600"/>
                    </a:cubicBezTo>
                    <a:cubicBezTo>
                      <a:pt x="16463" y="21600"/>
                      <a:pt x="19586" y="13156"/>
                      <a:pt x="15352" y="7194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  <a:cs typeface="Calibri" panose="020F0502020204030204"/>
                </a:endParaRPr>
              </a:p>
            </p:txBody>
          </p:sp>
          <p:sp>
            <p:nvSpPr>
              <p:cNvPr id="47" name="Shape 2420"/>
              <p:cNvSpPr/>
              <p:nvPr/>
            </p:nvSpPr>
            <p:spPr>
              <a:xfrm>
                <a:off x="569455" y="1138911"/>
                <a:ext cx="363072" cy="6509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13" h="21600" extrusionOk="0">
                    <a:moveTo>
                      <a:pt x="17829" y="12133"/>
                    </a:moveTo>
                    <a:cubicBezTo>
                      <a:pt x="19905" y="6167"/>
                      <a:pt x="12871" y="0"/>
                      <a:pt x="12871" y="0"/>
                    </a:cubicBezTo>
                    <a:cubicBezTo>
                      <a:pt x="12871" y="0"/>
                      <a:pt x="2461" y="3505"/>
                      <a:pt x="385" y="9472"/>
                    </a:cubicBezTo>
                    <a:cubicBezTo>
                      <a:pt x="-1695" y="15439"/>
                      <a:pt x="5337" y="21600"/>
                      <a:pt x="5337" y="21600"/>
                    </a:cubicBezTo>
                    <a:cubicBezTo>
                      <a:pt x="5337" y="21600"/>
                      <a:pt x="15750" y="18098"/>
                      <a:pt x="17829" y="12133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  <a:cs typeface="Calibri" panose="020F0502020204030204"/>
                </a:endParaRPr>
              </a:p>
            </p:txBody>
          </p:sp>
          <p:sp>
            <p:nvSpPr>
              <p:cNvPr id="48" name="Shape 2421"/>
              <p:cNvSpPr/>
              <p:nvPr/>
            </p:nvSpPr>
            <p:spPr>
              <a:xfrm>
                <a:off x="108467" y="976209"/>
                <a:ext cx="566333" cy="405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568" extrusionOk="0">
                    <a:moveTo>
                      <a:pt x="14406" y="15344"/>
                    </a:moveTo>
                    <a:cubicBezTo>
                      <a:pt x="20373" y="11098"/>
                      <a:pt x="21600" y="1105"/>
                      <a:pt x="21600" y="1105"/>
                    </a:cubicBezTo>
                    <a:cubicBezTo>
                      <a:pt x="21600" y="1105"/>
                      <a:pt x="13153" y="-2015"/>
                      <a:pt x="7197" y="2230"/>
                    </a:cubicBezTo>
                    <a:cubicBezTo>
                      <a:pt x="1226" y="6465"/>
                      <a:pt x="0" y="16457"/>
                      <a:pt x="0" y="16457"/>
                    </a:cubicBezTo>
                    <a:cubicBezTo>
                      <a:pt x="0" y="16457"/>
                      <a:pt x="8439" y="19585"/>
                      <a:pt x="14406" y="15344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  <a:cs typeface="Calibri" panose="020F0502020204030204"/>
                </a:endParaRPr>
              </a:p>
            </p:txBody>
          </p:sp>
          <p:sp>
            <p:nvSpPr>
              <p:cNvPr id="49" name="Shape 2422"/>
              <p:cNvSpPr/>
              <p:nvPr/>
            </p:nvSpPr>
            <p:spPr>
              <a:xfrm>
                <a:off x="0" y="542338"/>
                <a:ext cx="651032" cy="363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211" extrusionOk="0">
                    <a:moveTo>
                      <a:pt x="21600" y="12869"/>
                    </a:moveTo>
                    <a:cubicBezTo>
                      <a:pt x="21600" y="12869"/>
                      <a:pt x="18095" y="2468"/>
                      <a:pt x="12130" y="384"/>
                    </a:cubicBezTo>
                    <a:cubicBezTo>
                      <a:pt x="6162" y="-1695"/>
                      <a:pt x="0" y="5346"/>
                      <a:pt x="0" y="5346"/>
                    </a:cubicBezTo>
                    <a:cubicBezTo>
                      <a:pt x="0" y="5346"/>
                      <a:pt x="3506" y="15752"/>
                      <a:pt x="9470" y="17828"/>
                    </a:cubicBezTo>
                    <a:cubicBezTo>
                      <a:pt x="15434" y="19905"/>
                      <a:pt x="21600" y="12869"/>
                      <a:pt x="21600" y="12869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  <a:cs typeface="Calibri" panose="020F0502020204030204"/>
                </a:endParaRPr>
              </a:p>
            </p:txBody>
          </p:sp>
        </p:grpSp>
        <p:sp>
          <p:nvSpPr>
            <p:cNvPr id="32" name="Shape 2454"/>
            <p:cNvSpPr>
              <a:spLocks noChangeAspect="1"/>
            </p:cNvSpPr>
            <p:nvPr/>
          </p:nvSpPr>
          <p:spPr>
            <a:xfrm>
              <a:off x="6251571" y="2408030"/>
              <a:ext cx="1870500" cy="187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solidFill>
              <a:srgbClr val="606060">
                <a:lumMod val="20000"/>
                <a:lumOff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cs typeface="Calibri" panose="020F0502020204030204"/>
              </a:endParaRPr>
            </a:p>
          </p:txBody>
        </p:sp>
        <p:grpSp>
          <p:nvGrpSpPr>
            <p:cNvPr id="33" name="Group 2463"/>
            <p:cNvGrpSpPr/>
            <p:nvPr/>
          </p:nvGrpSpPr>
          <p:grpSpPr>
            <a:xfrm rot="448198">
              <a:off x="6532282" y="2705990"/>
              <a:ext cx="1302988" cy="1302806"/>
              <a:chOff x="0" y="0"/>
              <a:chExt cx="1790075" cy="1789823"/>
            </a:xfrm>
            <a:solidFill>
              <a:srgbClr val="F3B646"/>
            </a:solidFill>
          </p:grpSpPr>
          <p:sp>
            <p:nvSpPr>
              <p:cNvPr id="34" name="Shape 2455"/>
              <p:cNvSpPr/>
              <p:nvPr/>
            </p:nvSpPr>
            <p:spPr>
              <a:xfrm>
                <a:off x="406753" y="81351"/>
                <a:ext cx="405437" cy="566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570" h="21600" extrusionOk="0">
                    <a:moveTo>
                      <a:pt x="2229" y="14409"/>
                    </a:moveTo>
                    <a:cubicBezTo>
                      <a:pt x="6464" y="20374"/>
                      <a:pt x="16465" y="21600"/>
                      <a:pt x="16465" y="21600"/>
                    </a:cubicBezTo>
                    <a:cubicBezTo>
                      <a:pt x="16465" y="21600"/>
                      <a:pt x="19585" y="13156"/>
                      <a:pt x="15342" y="7192"/>
                    </a:cubicBezTo>
                    <a:cubicBezTo>
                      <a:pt x="11107" y="1234"/>
                      <a:pt x="1105" y="0"/>
                      <a:pt x="1105" y="0"/>
                    </a:cubicBezTo>
                    <a:cubicBezTo>
                      <a:pt x="1105" y="0"/>
                      <a:pt x="-2015" y="8448"/>
                      <a:pt x="2229" y="14409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  <a:cs typeface="Calibri" panose="020F0502020204030204"/>
                </a:endParaRPr>
              </a:p>
            </p:txBody>
          </p:sp>
          <p:sp>
            <p:nvSpPr>
              <p:cNvPr id="35" name="Shape 2456"/>
              <p:cNvSpPr/>
              <p:nvPr/>
            </p:nvSpPr>
            <p:spPr>
              <a:xfrm>
                <a:off x="867741" y="0"/>
                <a:ext cx="363015" cy="650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15" h="21600" extrusionOk="0">
                    <a:moveTo>
                      <a:pt x="17834" y="12126"/>
                    </a:moveTo>
                    <a:cubicBezTo>
                      <a:pt x="19904" y="6165"/>
                      <a:pt x="12875" y="0"/>
                      <a:pt x="12875" y="0"/>
                    </a:cubicBezTo>
                    <a:cubicBezTo>
                      <a:pt x="12875" y="0"/>
                      <a:pt x="2469" y="3506"/>
                      <a:pt x="384" y="9471"/>
                    </a:cubicBezTo>
                    <a:cubicBezTo>
                      <a:pt x="-1696" y="15437"/>
                      <a:pt x="5348" y="21600"/>
                      <a:pt x="5348" y="21600"/>
                    </a:cubicBezTo>
                    <a:cubicBezTo>
                      <a:pt x="5348" y="21600"/>
                      <a:pt x="15752" y="18094"/>
                      <a:pt x="17834" y="12126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  <a:cs typeface="Calibri" panose="020F0502020204030204"/>
                </a:endParaRPr>
              </a:p>
            </p:txBody>
          </p:sp>
          <p:sp>
            <p:nvSpPr>
              <p:cNvPr id="36" name="Shape 2457"/>
              <p:cNvSpPr/>
              <p:nvPr/>
            </p:nvSpPr>
            <p:spPr>
              <a:xfrm>
                <a:off x="1138911" y="379637"/>
                <a:ext cx="566370" cy="405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570" extrusionOk="0">
                    <a:moveTo>
                      <a:pt x="14408" y="15343"/>
                    </a:moveTo>
                    <a:cubicBezTo>
                      <a:pt x="20375" y="11102"/>
                      <a:pt x="21600" y="1109"/>
                      <a:pt x="21600" y="1109"/>
                    </a:cubicBezTo>
                    <a:cubicBezTo>
                      <a:pt x="21600" y="1109"/>
                      <a:pt x="13160" y="-2016"/>
                      <a:pt x="7191" y="2225"/>
                    </a:cubicBezTo>
                    <a:cubicBezTo>
                      <a:pt x="1233" y="6468"/>
                      <a:pt x="0" y="16463"/>
                      <a:pt x="0" y="16463"/>
                    </a:cubicBezTo>
                    <a:cubicBezTo>
                      <a:pt x="0" y="16463"/>
                      <a:pt x="8448" y="19584"/>
                      <a:pt x="14408" y="15343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  <a:cs typeface="Calibri" panose="020F0502020204030204"/>
                </a:endParaRPr>
              </a:p>
            </p:txBody>
          </p:sp>
          <p:sp>
            <p:nvSpPr>
              <p:cNvPr id="37" name="Shape 2458"/>
              <p:cNvSpPr/>
              <p:nvPr/>
            </p:nvSpPr>
            <p:spPr>
              <a:xfrm>
                <a:off x="1138911" y="840624"/>
                <a:ext cx="651165" cy="362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213" extrusionOk="0">
                    <a:moveTo>
                      <a:pt x="9472" y="17828"/>
                    </a:moveTo>
                    <a:cubicBezTo>
                      <a:pt x="15435" y="19910"/>
                      <a:pt x="21600" y="12871"/>
                      <a:pt x="21600" y="12871"/>
                    </a:cubicBezTo>
                    <a:cubicBezTo>
                      <a:pt x="21600" y="12871"/>
                      <a:pt x="18089" y="2466"/>
                      <a:pt x="12128" y="382"/>
                    </a:cubicBezTo>
                    <a:cubicBezTo>
                      <a:pt x="6165" y="-1690"/>
                      <a:pt x="0" y="5343"/>
                      <a:pt x="0" y="5343"/>
                    </a:cubicBezTo>
                    <a:cubicBezTo>
                      <a:pt x="0" y="5343"/>
                      <a:pt x="3509" y="15756"/>
                      <a:pt x="9472" y="17828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  <a:cs typeface="Calibri" panose="020F0502020204030204"/>
                </a:endParaRPr>
              </a:p>
            </p:txBody>
          </p:sp>
          <p:sp>
            <p:nvSpPr>
              <p:cNvPr id="38" name="Shape 2459"/>
              <p:cNvSpPr/>
              <p:nvPr/>
            </p:nvSpPr>
            <p:spPr>
              <a:xfrm>
                <a:off x="1003326" y="1111794"/>
                <a:ext cx="405174" cy="566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572" h="21600" extrusionOk="0">
                    <a:moveTo>
                      <a:pt x="15352" y="7194"/>
                    </a:moveTo>
                    <a:cubicBezTo>
                      <a:pt x="11105" y="1226"/>
                      <a:pt x="1105" y="0"/>
                      <a:pt x="1105" y="0"/>
                    </a:cubicBezTo>
                    <a:cubicBezTo>
                      <a:pt x="1105" y="0"/>
                      <a:pt x="-2014" y="8444"/>
                      <a:pt x="2229" y="14408"/>
                    </a:cubicBezTo>
                    <a:cubicBezTo>
                      <a:pt x="6471" y="20371"/>
                      <a:pt x="16463" y="21600"/>
                      <a:pt x="16463" y="21600"/>
                    </a:cubicBezTo>
                    <a:cubicBezTo>
                      <a:pt x="16463" y="21600"/>
                      <a:pt x="19586" y="13156"/>
                      <a:pt x="15352" y="7194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  <a:cs typeface="Calibri" panose="020F0502020204030204"/>
                </a:endParaRPr>
              </a:p>
            </p:txBody>
          </p:sp>
          <p:sp>
            <p:nvSpPr>
              <p:cNvPr id="39" name="Shape 2460"/>
              <p:cNvSpPr/>
              <p:nvPr/>
            </p:nvSpPr>
            <p:spPr>
              <a:xfrm>
                <a:off x="569455" y="1138911"/>
                <a:ext cx="363072" cy="6509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13" h="21600" extrusionOk="0">
                    <a:moveTo>
                      <a:pt x="17829" y="12133"/>
                    </a:moveTo>
                    <a:cubicBezTo>
                      <a:pt x="19905" y="6167"/>
                      <a:pt x="12871" y="0"/>
                      <a:pt x="12871" y="0"/>
                    </a:cubicBezTo>
                    <a:cubicBezTo>
                      <a:pt x="12871" y="0"/>
                      <a:pt x="2461" y="3505"/>
                      <a:pt x="385" y="9472"/>
                    </a:cubicBezTo>
                    <a:cubicBezTo>
                      <a:pt x="-1695" y="15439"/>
                      <a:pt x="5337" y="21600"/>
                      <a:pt x="5337" y="21600"/>
                    </a:cubicBezTo>
                    <a:cubicBezTo>
                      <a:pt x="5337" y="21600"/>
                      <a:pt x="15750" y="18098"/>
                      <a:pt x="17829" y="12133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  <a:cs typeface="Calibri" panose="020F0502020204030204"/>
                </a:endParaRPr>
              </a:p>
            </p:txBody>
          </p:sp>
          <p:sp>
            <p:nvSpPr>
              <p:cNvPr id="40" name="Shape 2461"/>
              <p:cNvSpPr/>
              <p:nvPr/>
            </p:nvSpPr>
            <p:spPr>
              <a:xfrm>
                <a:off x="108467" y="976209"/>
                <a:ext cx="566333" cy="405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568" extrusionOk="0">
                    <a:moveTo>
                      <a:pt x="14406" y="15344"/>
                    </a:moveTo>
                    <a:cubicBezTo>
                      <a:pt x="20373" y="11098"/>
                      <a:pt x="21600" y="1105"/>
                      <a:pt x="21600" y="1105"/>
                    </a:cubicBezTo>
                    <a:cubicBezTo>
                      <a:pt x="21600" y="1105"/>
                      <a:pt x="13153" y="-2015"/>
                      <a:pt x="7197" y="2230"/>
                    </a:cubicBezTo>
                    <a:cubicBezTo>
                      <a:pt x="1226" y="6465"/>
                      <a:pt x="0" y="16457"/>
                      <a:pt x="0" y="16457"/>
                    </a:cubicBezTo>
                    <a:cubicBezTo>
                      <a:pt x="0" y="16457"/>
                      <a:pt x="8439" y="19585"/>
                      <a:pt x="14406" y="15344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  <a:cs typeface="Calibri" panose="020F0502020204030204"/>
                </a:endParaRPr>
              </a:p>
            </p:txBody>
          </p:sp>
          <p:sp>
            <p:nvSpPr>
              <p:cNvPr id="41" name="Shape 2462"/>
              <p:cNvSpPr/>
              <p:nvPr/>
            </p:nvSpPr>
            <p:spPr>
              <a:xfrm>
                <a:off x="0" y="542338"/>
                <a:ext cx="651032" cy="363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211" extrusionOk="0">
                    <a:moveTo>
                      <a:pt x="21600" y="12869"/>
                    </a:moveTo>
                    <a:cubicBezTo>
                      <a:pt x="21600" y="12869"/>
                      <a:pt x="18095" y="2468"/>
                      <a:pt x="12130" y="384"/>
                    </a:cubicBezTo>
                    <a:cubicBezTo>
                      <a:pt x="6162" y="-1695"/>
                      <a:pt x="0" y="5346"/>
                      <a:pt x="0" y="5346"/>
                    </a:cubicBezTo>
                    <a:cubicBezTo>
                      <a:pt x="0" y="5346"/>
                      <a:pt x="3506" y="15752"/>
                      <a:pt x="9470" y="17828"/>
                    </a:cubicBezTo>
                    <a:cubicBezTo>
                      <a:pt x="15434" y="19905"/>
                      <a:pt x="21600" y="12869"/>
                      <a:pt x="21600" y="12869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微软雅黑" panose="020B0503020204020204" pitchFamily="34" charset="-122"/>
                  <a:cs typeface="Calibri" panose="020F0502020204030204"/>
                </a:endParaRPr>
              </a:p>
            </p:txBody>
          </p:sp>
        </p:grpSp>
      </p:grp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6"/>
          <p:cNvSpPr/>
          <p:nvPr/>
        </p:nvSpPr>
        <p:spPr>
          <a:xfrm rot="2700000">
            <a:off x="323718" y="264144"/>
            <a:ext cx="540000" cy="540000"/>
          </a:xfrm>
          <a:prstGeom prst="roundRect">
            <a:avLst>
              <a:gd name="adj" fmla="val 14445"/>
            </a:avLst>
          </a:prstGeom>
          <a:solidFill>
            <a:srgbClr val="4472C4"/>
          </a:soli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5" name="圆角矩形 17"/>
          <p:cNvSpPr/>
          <p:nvPr/>
        </p:nvSpPr>
        <p:spPr>
          <a:xfrm rot="2700000">
            <a:off x="656723" y="264144"/>
            <a:ext cx="540000" cy="540000"/>
          </a:xfrm>
          <a:prstGeom prst="roundRect">
            <a:avLst>
              <a:gd name="adj" fmla="val 14445"/>
            </a:avLst>
          </a:prstGeom>
          <a:gradFill>
            <a:gsLst>
              <a:gs pos="0">
                <a:srgbClr val="FFFFFF"/>
              </a:gs>
              <a:gs pos="51000">
                <a:srgbClr val="FFFFFF">
                  <a:lumMod val="95000"/>
                </a:srgbClr>
              </a:gs>
              <a:gs pos="100000">
                <a:srgbClr val="FFFFFF">
                  <a:lumMod val="87000"/>
                </a:srgbClr>
              </a:gs>
            </a:gsLst>
            <a:lin ang="18900000" scaled="0"/>
          </a:gra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C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34" y="4335256"/>
            <a:ext cx="812517" cy="93610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6"/>
          <p:cNvSpPr/>
          <p:nvPr/>
        </p:nvSpPr>
        <p:spPr>
          <a:xfrm rot="2700000">
            <a:off x="323718" y="264144"/>
            <a:ext cx="540000" cy="540000"/>
          </a:xfrm>
          <a:prstGeom prst="roundRect">
            <a:avLst>
              <a:gd name="adj" fmla="val 14445"/>
            </a:avLst>
          </a:prstGeom>
          <a:solidFill>
            <a:srgbClr val="4472C4"/>
          </a:soli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5" name="圆角矩形 17"/>
          <p:cNvSpPr/>
          <p:nvPr/>
        </p:nvSpPr>
        <p:spPr>
          <a:xfrm rot="2700000">
            <a:off x="656723" y="264144"/>
            <a:ext cx="540000" cy="540000"/>
          </a:xfrm>
          <a:prstGeom prst="roundRect">
            <a:avLst>
              <a:gd name="adj" fmla="val 14445"/>
            </a:avLst>
          </a:prstGeom>
          <a:gradFill>
            <a:gsLst>
              <a:gs pos="0">
                <a:srgbClr val="FFFFFF"/>
              </a:gs>
              <a:gs pos="51000">
                <a:srgbClr val="FFFFFF">
                  <a:lumMod val="95000"/>
                </a:srgbClr>
              </a:gs>
              <a:gs pos="100000">
                <a:srgbClr val="FFFFFF">
                  <a:lumMod val="87000"/>
                </a:srgbClr>
              </a:gs>
            </a:gsLst>
            <a:lin ang="18900000" scaled="0"/>
          </a:gra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C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" name="文本占位符 28"/>
          <p:cNvSpPr txBox="1"/>
          <p:nvPr/>
        </p:nvSpPr>
        <p:spPr>
          <a:xfrm>
            <a:off x="1341020" y="292968"/>
            <a:ext cx="7517508" cy="5297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34" y="4335256"/>
            <a:ext cx="812517" cy="93610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6"/>
          <p:cNvSpPr/>
          <p:nvPr/>
        </p:nvSpPr>
        <p:spPr>
          <a:xfrm rot="2700000">
            <a:off x="323718" y="264144"/>
            <a:ext cx="540000" cy="540000"/>
          </a:xfrm>
          <a:prstGeom prst="roundRect">
            <a:avLst>
              <a:gd name="adj" fmla="val 14445"/>
            </a:avLst>
          </a:prstGeom>
          <a:solidFill>
            <a:srgbClr val="4472C4"/>
          </a:soli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5" name="圆角矩形 17"/>
          <p:cNvSpPr/>
          <p:nvPr/>
        </p:nvSpPr>
        <p:spPr>
          <a:xfrm rot="2700000">
            <a:off x="656723" y="264144"/>
            <a:ext cx="540000" cy="540000"/>
          </a:xfrm>
          <a:prstGeom prst="roundRect">
            <a:avLst>
              <a:gd name="adj" fmla="val 14445"/>
            </a:avLst>
          </a:prstGeom>
          <a:gradFill>
            <a:gsLst>
              <a:gs pos="0">
                <a:srgbClr val="FFFFFF"/>
              </a:gs>
              <a:gs pos="51000">
                <a:srgbClr val="FFFFFF">
                  <a:lumMod val="95000"/>
                </a:srgbClr>
              </a:gs>
              <a:gs pos="100000">
                <a:srgbClr val="FFFFFF">
                  <a:lumMod val="87000"/>
                </a:srgbClr>
              </a:gs>
            </a:gsLst>
            <a:lin ang="18900000" scaled="0"/>
          </a:gra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C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" name="文本占位符 28"/>
          <p:cNvSpPr txBox="1"/>
          <p:nvPr/>
        </p:nvSpPr>
        <p:spPr>
          <a:xfrm>
            <a:off x="1341020" y="292968"/>
            <a:ext cx="7517508" cy="5297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34" y="4335256"/>
            <a:ext cx="812517" cy="93610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791" y="0"/>
            <a:ext cx="12189178" cy="6856413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矩形 23"/>
          <p:cNvSpPr/>
          <p:nvPr/>
        </p:nvSpPr>
        <p:spPr>
          <a:xfrm>
            <a:off x="3791" y="1796819"/>
            <a:ext cx="12184418" cy="3456384"/>
          </a:xfrm>
          <a:prstGeom prst="rect">
            <a:avLst/>
          </a:prstGeom>
          <a:solidFill>
            <a:srgbClr val="4472C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4915428" y="2242064"/>
            <a:ext cx="0" cy="2565899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2868484" y="2761735"/>
            <a:ext cx="1525607" cy="1526556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 w="76200">
            <a:gradFill>
              <a:gsLst>
                <a:gs pos="34000">
                  <a:srgbClr val="F2F2F2"/>
                </a:gs>
                <a:gs pos="0">
                  <a:srgbClr val="FFFFFF"/>
                </a:gs>
                <a:gs pos="100000">
                  <a:srgbClr val="BFBFBF"/>
                </a:gs>
              </a:gsLst>
              <a:lin ang="8100000" scaled="0"/>
            </a:gradFill>
          </a:ln>
          <a:effectLst>
            <a:outerShdw blurRad="279400" dist="139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en-US" altLang="zh-CN" sz="4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4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7313" y="3109577"/>
            <a:ext cx="3926203" cy="830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1218565"/>
            <a:r>
              <a:rPr lang="zh-CN" altLang="en-US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展示运行结果</a:t>
            </a: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prism dir="u" isContent="1"/>
      </p:transition>
    </mc:Choice>
    <mc:Fallback>
      <p:transition spd="slow" advClick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6"/>
          <p:cNvSpPr/>
          <p:nvPr/>
        </p:nvSpPr>
        <p:spPr>
          <a:xfrm rot="2700000">
            <a:off x="323718" y="264144"/>
            <a:ext cx="540000" cy="540000"/>
          </a:xfrm>
          <a:prstGeom prst="roundRect">
            <a:avLst>
              <a:gd name="adj" fmla="val 14445"/>
            </a:avLst>
          </a:prstGeom>
          <a:solidFill>
            <a:srgbClr val="4472C4"/>
          </a:soli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5" name="圆角矩形 17"/>
          <p:cNvSpPr/>
          <p:nvPr/>
        </p:nvSpPr>
        <p:spPr>
          <a:xfrm rot="2700000">
            <a:off x="656723" y="264144"/>
            <a:ext cx="540000" cy="540000"/>
          </a:xfrm>
          <a:prstGeom prst="roundRect">
            <a:avLst>
              <a:gd name="adj" fmla="val 14445"/>
            </a:avLst>
          </a:prstGeom>
          <a:gradFill>
            <a:gsLst>
              <a:gs pos="0">
                <a:srgbClr val="FFFFFF"/>
              </a:gs>
              <a:gs pos="51000">
                <a:srgbClr val="FFFFFF">
                  <a:lumMod val="95000"/>
                </a:srgbClr>
              </a:gs>
              <a:gs pos="100000">
                <a:srgbClr val="FFFFFF">
                  <a:lumMod val="87000"/>
                </a:srgbClr>
              </a:gs>
            </a:gsLst>
            <a:lin ang="18900000" scaled="0"/>
          </a:gra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C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" name="文本占位符 28"/>
          <p:cNvSpPr txBox="1"/>
          <p:nvPr/>
        </p:nvSpPr>
        <p:spPr>
          <a:xfrm>
            <a:off x="1341020" y="292968"/>
            <a:ext cx="7517508" cy="5297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solidFill>
                  <a:srgbClr val="4472C4"/>
                </a:solidFill>
              </a:rPr>
              <a:t>研究内容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</a:endParaRPr>
          </a:p>
        </p:txBody>
      </p:sp>
      <p:sp>
        <p:nvSpPr>
          <p:cNvPr id="12" name="koppt-圆形"/>
          <p:cNvSpPr/>
          <p:nvPr/>
        </p:nvSpPr>
        <p:spPr>
          <a:xfrm rot="16200000">
            <a:off x="4928952" y="2297269"/>
            <a:ext cx="1039820" cy="1238159"/>
          </a:xfrm>
          <a:custGeom>
            <a:avLst/>
            <a:gdLst/>
            <a:ahLst/>
            <a:cxnLst/>
            <a:rect l="l" t="t" r="r" b="b"/>
            <a:pathLst>
              <a:path w="1965411" h="2340300">
                <a:moveTo>
                  <a:pt x="795261" y="0"/>
                </a:moveTo>
                <a:cubicBezTo>
                  <a:pt x="1441517" y="0"/>
                  <a:pt x="1965411" y="523894"/>
                  <a:pt x="1965411" y="1170150"/>
                </a:cubicBezTo>
                <a:cubicBezTo>
                  <a:pt x="1965411" y="1816406"/>
                  <a:pt x="1441517" y="2340300"/>
                  <a:pt x="795261" y="2340300"/>
                </a:cubicBezTo>
                <a:cubicBezTo>
                  <a:pt x="487766" y="2340300"/>
                  <a:pt x="207973" y="2221693"/>
                  <a:pt x="0" y="2026800"/>
                </a:cubicBezTo>
                <a:cubicBezTo>
                  <a:pt x="215871" y="1805818"/>
                  <a:pt x="348501" y="1503473"/>
                  <a:pt x="348501" y="1170150"/>
                </a:cubicBezTo>
                <a:cubicBezTo>
                  <a:pt x="348501" y="836827"/>
                  <a:pt x="215871" y="534482"/>
                  <a:pt x="0" y="313500"/>
                </a:cubicBezTo>
                <a:cubicBezTo>
                  <a:pt x="207973" y="118607"/>
                  <a:pt x="487766" y="0"/>
                  <a:pt x="795261" y="0"/>
                </a:cubicBezTo>
                <a:close/>
              </a:path>
            </a:pathLst>
          </a:custGeom>
          <a:solidFill>
            <a:srgbClr val="34B2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10" name="koppt-圆形"/>
          <p:cNvSpPr/>
          <p:nvPr/>
        </p:nvSpPr>
        <p:spPr>
          <a:xfrm rot="5400000">
            <a:off x="5853363" y="3406871"/>
            <a:ext cx="1039820" cy="1238159"/>
          </a:xfrm>
          <a:custGeom>
            <a:avLst/>
            <a:gdLst/>
            <a:ahLst/>
            <a:cxnLst/>
            <a:rect l="l" t="t" r="r" b="b"/>
            <a:pathLst>
              <a:path w="1965411" h="2340300">
                <a:moveTo>
                  <a:pt x="795261" y="0"/>
                </a:moveTo>
                <a:cubicBezTo>
                  <a:pt x="1441517" y="0"/>
                  <a:pt x="1965411" y="523894"/>
                  <a:pt x="1965411" y="1170150"/>
                </a:cubicBezTo>
                <a:cubicBezTo>
                  <a:pt x="1965411" y="1816406"/>
                  <a:pt x="1441517" y="2340300"/>
                  <a:pt x="795261" y="2340300"/>
                </a:cubicBezTo>
                <a:cubicBezTo>
                  <a:pt x="487766" y="2340300"/>
                  <a:pt x="207973" y="2221693"/>
                  <a:pt x="0" y="2026800"/>
                </a:cubicBezTo>
                <a:cubicBezTo>
                  <a:pt x="215871" y="1805818"/>
                  <a:pt x="348501" y="1503473"/>
                  <a:pt x="348501" y="1170150"/>
                </a:cubicBezTo>
                <a:cubicBezTo>
                  <a:pt x="348501" y="836827"/>
                  <a:pt x="215871" y="534482"/>
                  <a:pt x="0" y="313500"/>
                </a:cubicBezTo>
                <a:cubicBezTo>
                  <a:pt x="207973" y="118607"/>
                  <a:pt x="487766" y="0"/>
                  <a:pt x="795261" y="0"/>
                </a:cubicBezTo>
                <a:close/>
              </a:path>
            </a:pathLst>
          </a:custGeom>
          <a:solidFill>
            <a:srgbClr val="4472C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9" name="koppt-圆形"/>
          <p:cNvSpPr/>
          <p:nvPr/>
        </p:nvSpPr>
        <p:spPr>
          <a:xfrm>
            <a:off x="5951248" y="2389050"/>
            <a:ext cx="1039821" cy="1238159"/>
          </a:xfrm>
          <a:custGeom>
            <a:avLst/>
            <a:gdLst/>
            <a:ahLst/>
            <a:cxnLst/>
            <a:rect l="l" t="t" r="r" b="b"/>
            <a:pathLst>
              <a:path w="1965411" h="2340300">
                <a:moveTo>
                  <a:pt x="795261" y="0"/>
                </a:moveTo>
                <a:cubicBezTo>
                  <a:pt x="1441517" y="0"/>
                  <a:pt x="1965411" y="523894"/>
                  <a:pt x="1965411" y="1170150"/>
                </a:cubicBezTo>
                <a:cubicBezTo>
                  <a:pt x="1965411" y="1816406"/>
                  <a:pt x="1441517" y="2340300"/>
                  <a:pt x="795261" y="2340300"/>
                </a:cubicBezTo>
                <a:cubicBezTo>
                  <a:pt x="487766" y="2340300"/>
                  <a:pt x="207973" y="2221693"/>
                  <a:pt x="0" y="2026800"/>
                </a:cubicBezTo>
                <a:cubicBezTo>
                  <a:pt x="215871" y="1805818"/>
                  <a:pt x="348501" y="1503473"/>
                  <a:pt x="348501" y="1170150"/>
                </a:cubicBezTo>
                <a:cubicBezTo>
                  <a:pt x="348501" y="836827"/>
                  <a:pt x="215871" y="534482"/>
                  <a:pt x="0" y="313500"/>
                </a:cubicBezTo>
                <a:cubicBezTo>
                  <a:pt x="207973" y="118607"/>
                  <a:pt x="487766" y="0"/>
                  <a:pt x="795261" y="0"/>
                </a:cubicBezTo>
                <a:close/>
              </a:path>
            </a:pathLst>
          </a:custGeom>
          <a:solidFill>
            <a:srgbClr val="9BBB5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11" name="koppt-圆形"/>
          <p:cNvSpPr/>
          <p:nvPr/>
        </p:nvSpPr>
        <p:spPr>
          <a:xfrm rot="10800000">
            <a:off x="4834502" y="3316129"/>
            <a:ext cx="1039821" cy="1238159"/>
          </a:xfrm>
          <a:custGeom>
            <a:avLst/>
            <a:gdLst/>
            <a:ahLst/>
            <a:cxnLst/>
            <a:rect l="l" t="t" r="r" b="b"/>
            <a:pathLst>
              <a:path w="1965411" h="2340300">
                <a:moveTo>
                  <a:pt x="795261" y="0"/>
                </a:moveTo>
                <a:cubicBezTo>
                  <a:pt x="1441517" y="0"/>
                  <a:pt x="1965411" y="523894"/>
                  <a:pt x="1965411" y="1170150"/>
                </a:cubicBezTo>
                <a:cubicBezTo>
                  <a:pt x="1965411" y="1816406"/>
                  <a:pt x="1441517" y="2340300"/>
                  <a:pt x="795261" y="2340300"/>
                </a:cubicBezTo>
                <a:cubicBezTo>
                  <a:pt x="487766" y="2340300"/>
                  <a:pt x="207973" y="2221693"/>
                  <a:pt x="0" y="2026800"/>
                </a:cubicBezTo>
                <a:cubicBezTo>
                  <a:pt x="215871" y="1805818"/>
                  <a:pt x="348501" y="1503473"/>
                  <a:pt x="348501" y="1170150"/>
                </a:cubicBezTo>
                <a:cubicBezTo>
                  <a:pt x="348501" y="836827"/>
                  <a:pt x="215871" y="534482"/>
                  <a:pt x="0" y="313500"/>
                </a:cubicBezTo>
                <a:cubicBezTo>
                  <a:pt x="207973" y="118607"/>
                  <a:pt x="487766" y="0"/>
                  <a:pt x="795261" y="0"/>
                </a:cubicBezTo>
                <a:close/>
              </a:path>
            </a:pathLst>
          </a:custGeom>
          <a:solidFill>
            <a:srgbClr val="CE5F5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Calibri" panose="020F0502020204030204"/>
            </a:endParaRPr>
          </a:p>
        </p:txBody>
      </p:sp>
      <p:pic>
        <p:nvPicPr>
          <p:cNvPr id="24" name="图形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145897" y="3798574"/>
            <a:ext cx="454751" cy="454751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6190" y="3754471"/>
            <a:ext cx="408599" cy="408599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34184" y="2782501"/>
            <a:ext cx="451256" cy="451256"/>
          </a:xfrm>
          <a:prstGeom prst="rect">
            <a:avLst/>
          </a:prstGeom>
        </p:spPr>
      </p:pic>
      <p:pic>
        <p:nvPicPr>
          <p:cNvPr id="30" name="图形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64117" y="2782501"/>
            <a:ext cx="497749" cy="497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6"/>
          <p:cNvSpPr/>
          <p:nvPr/>
        </p:nvSpPr>
        <p:spPr>
          <a:xfrm rot="2700000">
            <a:off x="323718" y="264144"/>
            <a:ext cx="540000" cy="540000"/>
          </a:xfrm>
          <a:prstGeom prst="roundRect">
            <a:avLst>
              <a:gd name="adj" fmla="val 14445"/>
            </a:avLst>
          </a:prstGeom>
          <a:solidFill>
            <a:srgbClr val="4472C4"/>
          </a:soli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5" name="圆角矩形 17"/>
          <p:cNvSpPr/>
          <p:nvPr/>
        </p:nvSpPr>
        <p:spPr>
          <a:xfrm rot="2700000">
            <a:off x="656723" y="264144"/>
            <a:ext cx="540000" cy="540000"/>
          </a:xfrm>
          <a:prstGeom prst="roundRect">
            <a:avLst>
              <a:gd name="adj" fmla="val 14445"/>
            </a:avLst>
          </a:prstGeom>
          <a:gradFill>
            <a:gsLst>
              <a:gs pos="0">
                <a:srgbClr val="FFFFFF"/>
              </a:gs>
              <a:gs pos="51000">
                <a:srgbClr val="FFFFFF">
                  <a:lumMod val="95000"/>
                </a:srgbClr>
              </a:gs>
              <a:gs pos="100000">
                <a:srgbClr val="FFFFFF">
                  <a:lumMod val="87000"/>
                </a:srgbClr>
              </a:gs>
            </a:gsLst>
            <a:lin ang="18900000" scaled="0"/>
          </a:gra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C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791" y="0"/>
            <a:ext cx="12189178" cy="6856413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矩形 23"/>
          <p:cNvSpPr/>
          <p:nvPr/>
        </p:nvSpPr>
        <p:spPr>
          <a:xfrm>
            <a:off x="3791" y="1796819"/>
            <a:ext cx="12184418" cy="3456384"/>
          </a:xfrm>
          <a:prstGeom prst="rect">
            <a:avLst/>
          </a:prstGeom>
          <a:solidFill>
            <a:srgbClr val="4472C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4915428" y="2242064"/>
            <a:ext cx="0" cy="2565899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2868484" y="2761735"/>
            <a:ext cx="1525607" cy="1526556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 w="76200">
            <a:gradFill>
              <a:gsLst>
                <a:gs pos="34000">
                  <a:srgbClr val="F2F2F2"/>
                </a:gs>
                <a:gs pos="0">
                  <a:srgbClr val="FFFFFF"/>
                </a:gs>
                <a:gs pos="100000">
                  <a:srgbClr val="BFBFBF"/>
                </a:gs>
              </a:gsLst>
              <a:lin ang="8100000" scaled="0"/>
            </a:gradFill>
          </a:ln>
          <a:effectLst>
            <a:outerShdw blurRad="279400" dist="139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en-US" altLang="zh-CN" sz="4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4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791" y="0"/>
            <a:ext cx="12189178" cy="6856413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矩形 23"/>
          <p:cNvSpPr/>
          <p:nvPr/>
        </p:nvSpPr>
        <p:spPr>
          <a:xfrm>
            <a:off x="3791" y="1796819"/>
            <a:ext cx="12184418" cy="3456384"/>
          </a:xfrm>
          <a:prstGeom prst="rect">
            <a:avLst/>
          </a:prstGeom>
          <a:solidFill>
            <a:srgbClr val="4472C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4915428" y="2242064"/>
            <a:ext cx="0" cy="2565899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2868484" y="2761735"/>
            <a:ext cx="1525607" cy="1526556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 w="76200">
            <a:gradFill>
              <a:gsLst>
                <a:gs pos="34000">
                  <a:srgbClr val="F2F2F2"/>
                </a:gs>
                <a:gs pos="0">
                  <a:srgbClr val="FFFFFF"/>
                </a:gs>
                <a:gs pos="100000">
                  <a:srgbClr val="BFBFBF"/>
                </a:gs>
              </a:gsLst>
              <a:lin ang="8100000" scaled="0"/>
            </a:gradFill>
          </a:ln>
          <a:effectLst>
            <a:outerShdw blurRad="279400" dist="139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en-US" altLang="zh-CN" sz="4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4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766" y="3124788"/>
            <a:ext cx="2646878" cy="830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1218565"/>
            <a:r>
              <a:rPr lang="zh-CN" altLang="en-US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项目思路</a:t>
            </a: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36766" y="4438631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>
        <p15:prstTrans prst="peelOff"/>
      </p:transition>
    </mc:Choice>
    <mc:Fallback>
      <p:transition spd="slow" advClick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6"/>
          <p:cNvSpPr/>
          <p:nvPr/>
        </p:nvSpPr>
        <p:spPr>
          <a:xfrm rot="2700000">
            <a:off x="323718" y="264144"/>
            <a:ext cx="540000" cy="540000"/>
          </a:xfrm>
          <a:prstGeom prst="roundRect">
            <a:avLst>
              <a:gd name="adj" fmla="val 14445"/>
            </a:avLst>
          </a:prstGeom>
          <a:solidFill>
            <a:srgbClr val="4472C4"/>
          </a:soli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5" name="圆角矩形 17"/>
          <p:cNvSpPr/>
          <p:nvPr/>
        </p:nvSpPr>
        <p:spPr>
          <a:xfrm rot="2700000">
            <a:off x="656723" y="264144"/>
            <a:ext cx="540000" cy="540000"/>
          </a:xfrm>
          <a:prstGeom prst="roundRect">
            <a:avLst>
              <a:gd name="adj" fmla="val 14445"/>
            </a:avLst>
          </a:prstGeom>
          <a:gradFill>
            <a:gsLst>
              <a:gs pos="0">
                <a:srgbClr val="FFFFFF"/>
              </a:gs>
              <a:gs pos="51000">
                <a:srgbClr val="FFFFFF">
                  <a:lumMod val="95000"/>
                </a:srgbClr>
              </a:gs>
              <a:gs pos="100000">
                <a:srgbClr val="FFFFFF">
                  <a:lumMod val="87000"/>
                </a:srgbClr>
              </a:gs>
            </a:gsLst>
            <a:lin ang="18900000" scaled="0"/>
          </a:gra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C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B2E2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8" name="组合1"/>
          <p:cNvGrpSpPr>
            <a:grpSpLocks noChangeAspect="1"/>
          </p:cNvGrpSpPr>
          <p:nvPr/>
        </p:nvGrpSpPr>
        <p:grpSpPr>
          <a:xfrm>
            <a:off x="544885" y="1836252"/>
            <a:ext cx="3262763" cy="2878675"/>
            <a:chOff x="1864145" y="2494842"/>
            <a:chExt cx="4415235" cy="3895479"/>
          </a:xfrm>
        </p:grpSpPr>
        <p:sp>
          <p:nvSpPr>
            <p:cNvPr id="100" name="koppt-矩形"/>
            <p:cNvSpPr/>
            <p:nvPr/>
          </p:nvSpPr>
          <p:spPr>
            <a:xfrm>
              <a:off x="5720512" y="2941321"/>
              <a:ext cx="558868" cy="558867"/>
            </a:xfrm>
            <a:prstGeom prst="roundRect">
              <a:avLst/>
            </a:prstGeom>
            <a:solidFill>
              <a:schemeClr val="accent2"/>
            </a:solidFill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959" tIns="60959" rIns="60959" bIns="60959" numCol="1" spcCol="38100" rtlCol="0" anchor="t">
              <a:spAutoFit/>
            </a:bodyPr>
            <a:lstStyle/>
            <a:p>
              <a:pPr marL="0" marR="0" indent="0" algn="ctr" defTabSz="41084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ntinghei SC Extralight"/>
                <a:ea typeface="Lantinghei SC Extralight"/>
                <a:cs typeface="Lantinghei SC Extralight"/>
                <a:sym typeface="Lantinghei SC Extralight"/>
              </a:endParaRPr>
            </a:p>
          </p:txBody>
        </p:sp>
        <p:sp>
          <p:nvSpPr>
            <p:cNvPr id="101" name="koppt-矩形"/>
            <p:cNvSpPr/>
            <p:nvPr/>
          </p:nvSpPr>
          <p:spPr>
            <a:xfrm>
              <a:off x="5669833" y="5230950"/>
              <a:ext cx="558868" cy="558867"/>
            </a:xfrm>
            <a:prstGeom prst="roundRect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959" tIns="60959" rIns="60959" bIns="60959" numCol="1" spcCol="38100" rtlCol="0" anchor="t">
              <a:spAutoFit/>
            </a:bodyPr>
            <a:lstStyle/>
            <a:p>
              <a:pPr marL="0" marR="0" indent="0" algn="ctr" defTabSz="41084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ntinghei SC Extralight"/>
                <a:ea typeface="Lantinghei SC Extralight"/>
                <a:cs typeface="Lantinghei SC Extralight"/>
                <a:sym typeface="Lantinghei SC Extralight"/>
              </a:endParaRPr>
            </a:p>
          </p:txBody>
        </p:sp>
        <p:sp>
          <p:nvSpPr>
            <p:cNvPr id="103" name="koppt-任意多边形"/>
            <p:cNvSpPr/>
            <p:nvPr/>
          </p:nvSpPr>
          <p:spPr bwMode="auto">
            <a:xfrm>
              <a:off x="2163903" y="2494842"/>
              <a:ext cx="193393" cy="1725338"/>
            </a:xfrm>
            <a:custGeom>
              <a:avLst/>
              <a:gdLst>
                <a:gd name="T0" fmla="*/ 0 w 140"/>
                <a:gd name="T1" fmla="*/ 1249 h 1249"/>
                <a:gd name="T2" fmla="*/ 19 w 140"/>
                <a:gd name="T3" fmla="*/ 696 h 1249"/>
                <a:gd name="T4" fmla="*/ 44 w 140"/>
                <a:gd name="T5" fmla="*/ 550 h 1249"/>
                <a:gd name="T6" fmla="*/ 91 w 140"/>
                <a:gd name="T7" fmla="*/ 277 h 1249"/>
                <a:gd name="T8" fmla="*/ 140 w 140"/>
                <a:gd name="T9" fmla="*/ 0 h 1249"/>
                <a:gd name="T10" fmla="*/ 119 w 140"/>
                <a:gd name="T11" fmla="*/ 951 h 1249"/>
                <a:gd name="T12" fmla="*/ 60 w 140"/>
                <a:gd name="T13" fmla="*/ 1233 h 1249"/>
                <a:gd name="T14" fmla="*/ 0 w 140"/>
                <a:gd name="T15" fmla="*/ 1249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249">
                  <a:moveTo>
                    <a:pt x="0" y="1249"/>
                  </a:moveTo>
                  <a:lnTo>
                    <a:pt x="19" y="696"/>
                  </a:lnTo>
                  <a:lnTo>
                    <a:pt x="44" y="550"/>
                  </a:lnTo>
                  <a:lnTo>
                    <a:pt x="91" y="277"/>
                  </a:lnTo>
                  <a:lnTo>
                    <a:pt x="140" y="0"/>
                  </a:lnTo>
                  <a:lnTo>
                    <a:pt x="119" y="951"/>
                  </a:lnTo>
                  <a:lnTo>
                    <a:pt x="60" y="1233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/>
            <a:lstStyle/>
            <a:p>
              <a:endParaRPr lang="id-ID" sz="1705"/>
            </a:p>
          </p:txBody>
        </p:sp>
        <p:sp>
          <p:nvSpPr>
            <p:cNvPr id="104" name="koppt-任意多边形"/>
            <p:cNvSpPr/>
            <p:nvPr/>
          </p:nvSpPr>
          <p:spPr bwMode="auto">
            <a:xfrm>
              <a:off x="1864145" y="3843065"/>
              <a:ext cx="1816508" cy="2018190"/>
            </a:xfrm>
            <a:custGeom>
              <a:avLst/>
              <a:gdLst>
                <a:gd name="T0" fmla="*/ 0 w 1315"/>
                <a:gd name="T1" fmla="*/ 1461 h 1461"/>
                <a:gd name="T2" fmla="*/ 59 w 1315"/>
                <a:gd name="T3" fmla="*/ 316 h 1461"/>
                <a:gd name="T4" fmla="*/ 217 w 1315"/>
                <a:gd name="T5" fmla="*/ 273 h 1461"/>
                <a:gd name="T6" fmla="*/ 277 w 1315"/>
                <a:gd name="T7" fmla="*/ 257 h 1461"/>
                <a:gd name="T8" fmla="*/ 1103 w 1315"/>
                <a:gd name="T9" fmla="*/ 32 h 1461"/>
                <a:gd name="T10" fmla="*/ 1103 w 1315"/>
                <a:gd name="T11" fmla="*/ 32 h 1461"/>
                <a:gd name="T12" fmla="*/ 1222 w 1315"/>
                <a:gd name="T13" fmla="*/ 0 h 1461"/>
                <a:gd name="T14" fmla="*/ 1315 w 1315"/>
                <a:gd name="T15" fmla="*/ 1207 h 1461"/>
                <a:gd name="T16" fmla="*/ 0 w 1315"/>
                <a:gd name="T17" fmla="*/ 1461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5" h="1461">
                  <a:moveTo>
                    <a:pt x="0" y="1461"/>
                  </a:moveTo>
                  <a:lnTo>
                    <a:pt x="59" y="316"/>
                  </a:lnTo>
                  <a:lnTo>
                    <a:pt x="217" y="273"/>
                  </a:lnTo>
                  <a:lnTo>
                    <a:pt x="277" y="257"/>
                  </a:lnTo>
                  <a:lnTo>
                    <a:pt x="1103" y="32"/>
                  </a:lnTo>
                  <a:lnTo>
                    <a:pt x="1103" y="32"/>
                  </a:lnTo>
                  <a:lnTo>
                    <a:pt x="1222" y="0"/>
                  </a:lnTo>
                  <a:lnTo>
                    <a:pt x="1315" y="1207"/>
                  </a:lnTo>
                  <a:lnTo>
                    <a:pt x="0" y="1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/>
            <a:lstStyle/>
            <a:p>
              <a:endParaRPr lang="id-ID" sz="1705"/>
            </a:p>
          </p:txBody>
        </p:sp>
        <p:sp>
          <p:nvSpPr>
            <p:cNvPr id="106" name="koppt-任意多边形"/>
            <p:cNvSpPr>
              <a:spLocks noEditPoints="1"/>
            </p:cNvSpPr>
            <p:nvPr/>
          </p:nvSpPr>
          <p:spPr bwMode="auto">
            <a:xfrm>
              <a:off x="2246786" y="3808530"/>
              <a:ext cx="1911823" cy="529067"/>
            </a:xfrm>
            <a:custGeom>
              <a:avLst/>
              <a:gdLst>
                <a:gd name="T0" fmla="*/ 981 w 1384"/>
                <a:gd name="T1" fmla="*/ 69 h 383"/>
                <a:gd name="T2" fmla="*/ 1234 w 1384"/>
                <a:gd name="T3" fmla="*/ 383 h 383"/>
                <a:gd name="T4" fmla="*/ 1384 w 1384"/>
                <a:gd name="T5" fmla="*/ 100 h 383"/>
                <a:gd name="T6" fmla="*/ 981 w 1384"/>
                <a:gd name="T7" fmla="*/ 69 h 383"/>
                <a:gd name="T8" fmla="*/ 0 w 1384"/>
                <a:gd name="T9" fmla="*/ 282 h 383"/>
                <a:gd name="T10" fmla="*/ 826 w 1384"/>
                <a:gd name="T11" fmla="*/ 57 h 383"/>
                <a:gd name="T12" fmla="*/ 59 w 1384"/>
                <a:gd name="T13" fmla="*/ 0 h 383"/>
                <a:gd name="T14" fmla="*/ 0 w 1384"/>
                <a:gd name="T15" fmla="*/ 282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383">
                  <a:moveTo>
                    <a:pt x="981" y="69"/>
                  </a:moveTo>
                  <a:lnTo>
                    <a:pt x="1234" y="383"/>
                  </a:lnTo>
                  <a:lnTo>
                    <a:pt x="1384" y="100"/>
                  </a:lnTo>
                  <a:lnTo>
                    <a:pt x="981" y="69"/>
                  </a:lnTo>
                  <a:close/>
                  <a:moveTo>
                    <a:pt x="0" y="282"/>
                  </a:moveTo>
                  <a:lnTo>
                    <a:pt x="826" y="57"/>
                  </a:lnTo>
                  <a:lnTo>
                    <a:pt x="59" y="0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/>
            <a:lstStyle/>
            <a:p>
              <a:endParaRPr lang="id-ID" sz="1705"/>
            </a:p>
          </p:txBody>
        </p:sp>
        <p:sp>
          <p:nvSpPr>
            <p:cNvPr id="107" name="koppt-任意多边形"/>
            <p:cNvSpPr/>
            <p:nvPr/>
          </p:nvSpPr>
          <p:spPr bwMode="auto">
            <a:xfrm>
              <a:off x="1864145" y="5510385"/>
              <a:ext cx="2500289" cy="879936"/>
            </a:xfrm>
            <a:custGeom>
              <a:avLst/>
              <a:gdLst>
                <a:gd name="T0" fmla="*/ 0 w 1810"/>
                <a:gd name="T1" fmla="*/ 254 h 637"/>
                <a:gd name="T2" fmla="*/ 1315 w 1810"/>
                <a:gd name="T3" fmla="*/ 0 h 637"/>
                <a:gd name="T4" fmla="*/ 1810 w 1810"/>
                <a:gd name="T5" fmla="*/ 450 h 637"/>
                <a:gd name="T6" fmla="*/ 639 w 1810"/>
                <a:gd name="T7" fmla="*/ 637 h 637"/>
                <a:gd name="T8" fmla="*/ 0 w 1810"/>
                <a:gd name="T9" fmla="*/ 254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637">
                  <a:moveTo>
                    <a:pt x="0" y="254"/>
                  </a:moveTo>
                  <a:lnTo>
                    <a:pt x="1315" y="0"/>
                  </a:lnTo>
                  <a:lnTo>
                    <a:pt x="1810" y="450"/>
                  </a:lnTo>
                  <a:lnTo>
                    <a:pt x="639" y="637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/>
            <a:lstStyle/>
            <a:p>
              <a:endParaRPr lang="id-ID" sz="1705"/>
            </a:p>
          </p:txBody>
        </p:sp>
        <p:sp>
          <p:nvSpPr>
            <p:cNvPr id="109" name="koppt-任意多边形"/>
            <p:cNvSpPr/>
            <p:nvPr/>
          </p:nvSpPr>
          <p:spPr bwMode="auto">
            <a:xfrm>
              <a:off x="2328287" y="2494842"/>
              <a:ext cx="1830322" cy="1451826"/>
            </a:xfrm>
            <a:custGeom>
              <a:avLst/>
              <a:gdLst>
                <a:gd name="T0" fmla="*/ 0 w 1325"/>
                <a:gd name="T1" fmla="*/ 951 h 1051"/>
                <a:gd name="T2" fmla="*/ 21 w 1325"/>
                <a:gd name="T3" fmla="*/ 0 h 1051"/>
                <a:gd name="T4" fmla="*/ 207 w 1325"/>
                <a:gd name="T5" fmla="*/ 17 h 1051"/>
                <a:gd name="T6" fmla="*/ 923 w 1325"/>
                <a:gd name="T7" fmla="*/ 82 h 1051"/>
                <a:gd name="T8" fmla="*/ 923 w 1325"/>
                <a:gd name="T9" fmla="*/ 82 h 1051"/>
                <a:gd name="T10" fmla="*/ 1207 w 1325"/>
                <a:gd name="T11" fmla="*/ 108 h 1051"/>
                <a:gd name="T12" fmla="*/ 1219 w 1325"/>
                <a:gd name="T13" fmla="*/ 204 h 1051"/>
                <a:gd name="T14" fmla="*/ 1237 w 1325"/>
                <a:gd name="T15" fmla="*/ 345 h 1051"/>
                <a:gd name="T16" fmla="*/ 1325 w 1325"/>
                <a:gd name="T17" fmla="*/ 1051 h 1051"/>
                <a:gd name="T18" fmla="*/ 922 w 1325"/>
                <a:gd name="T19" fmla="*/ 1020 h 1051"/>
                <a:gd name="T20" fmla="*/ 886 w 1325"/>
                <a:gd name="T21" fmla="*/ 976 h 1051"/>
                <a:gd name="T22" fmla="*/ 767 w 1325"/>
                <a:gd name="T23" fmla="*/ 1008 h 1051"/>
                <a:gd name="T24" fmla="*/ 767 w 1325"/>
                <a:gd name="T25" fmla="*/ 1008 h 1051"/>
                <a:gd name="T26" fmla="*/ 0 w 1325"/>
                <a:gd name="T27" fmla="*/ 951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5" h="1051">
                  <a:moveTo>
                    <a:pt x="0" y="951"/>
                  </a:moveTo>
                  <a:lnTo>
                    <a:pt x="21" y="0"/>
                  </a:lnTo>
                  <a:lnTo>
                    <a:pt x="207" y="17"/>
                  </a:lnTo>
                  <a:lnTo>
                    <a:pt x="923" y="82"/>
                  </a:lnTo>
                  <a:lnTo>
                    <a:pt x="923" y="82"/>
                  </a:lnTo>
                  <a:lnTo>
                    <a:pt x="1207" y="108"/>
                  </a:lnTo>
                  <a:lnTo>
                    <a:pt x="1219" y="204"/>
                  </a:lnTo>
                  <a:lnTo>
                    <a:pt x="1237" y="345"/>
                  </a:lnTo>
                  <a:lnTo>
                    <a:pt x="1325" y="1051"/>
                  </a:lnTo>
                  <a:lnTo>
                    <a:pt x="922" y="1020"/>
                  </a:lnTo>
                  <a:lnTo>
                    <a:pt x="886" y="976"/>
                  </a:lnTo>
                  <a:lnTo>
                    <a:pt x="767" y="1008"/>
                  </a:lnTo>
                  <a:lnTo>
                    <a:pt x="767" y="1008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/>
            <a:lstStyle/>
            <a:p>
              <a:endParaRPr lang="id-ID" sz="1705"/>
            </a:p>
          </p:txBody>
        </p:sp>
        <p:sp>
          <p:nvSpPr>
            <p:cNvPr id="110" name="koppt-任意多边形"/>
            <p:cNvSpPr/>
            <p:nvPr/>
          </p:nvSpPr>
          <p:spPr bwMode="auto">
            <a:xfrm>
              <a:off x="3552185" y="3843065"/>
              <a:ext cx="812249" cy="2288939"/>
            </a:xfrm>
            <a:custGeom>
              <a:avLst/>
              <a:gdLst>
                <a:gd name="T0" fmla="*/ 93 w 588"/>
                <a:gd name="T1" fmla="*/ 1207 h 1657"/>
                <a:gd name="T2" fmla="*/ 0 w 588"/>
                <a:gd name="T3" fmla="*/ 0 h 1657"/>
                <a:gd name="T4" fmla="*/ 36 w 588"/>
                <a:gd name="T5" fmla="*/ 44 h 1657"/>
                <a:gd name="T6" fmla="*/ 289 w 588"/>
                <a:gd name="T7" fmla="*/ 358 h 1657"/>
                <a:gd name="T8" fmla="*/ 456 w 588"/>
                <a:gd name="T9" fmla="*/ 564 h 1657"/>
                <a:gd name="T10" fmla="*/ 588 w 588"/>
                <a:gd name="T11" fmla="*/ 1657 h 1657"/>
                <a:gd name="T12" fmla="*/ 93 w 588"/>
                <a:gd name="T13" fmla="*/ 1207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8" h="1657">
                  <a:moveTo>
                    <a:pt x="93" y="1207"/>
                  </a:moveTo>
                  <a:lnTo>
                    <a:pt x="0" y="0"/>
                  </a:lnTo>
                  <a:lnTo>
                    <a:pt x="36" y="44"/>
                  </a:lnTo>
                  <a:lnTo>
                    <a:pt x="289" y="358"/>
                  </a:lnTo>
                  <a:lnTo>
                    <a:pt x="456" y="564"/>
                  </a:lnTo>
                  <a:lnTo>
                    <a:pt x="588" y="1657"/>
                  </a:lnTo>
                  <a:lnTo>
                    <a:pt x="93" y="1207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/>
            <a:lstStyle/>
            <a:p>
              <a:endParaRPr lang="id-ID" sz="1705"/>
            </a:p>
          </p:txBody>
        </p:sp>
      </p:grpSp>
      <p:pic>
        <p:nvPicPr>
          <p:cNvPr id="118" name="图形 1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15079" y="3477993"/>
            <a:ext cx="319644" cy="3196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6"/>
          <p:cNvSpPr/>
          <p:nvPr/>
        </p:nvSpPr>
        <p:spPr>
          <a:xfrm rot="2700000">
            <a:off x="323718" y="264144"/>
            <a:ext cx="540000" cy="540000"/>
          </a:xfrm>
          <a:prstGeom prst="roundRect">
            <a:avLst>
              <a:gd name="adj" fmla="val 14445"/>
            </a:avLst>
          </a:prstGeom>
          <a:solidFill>
            <a:srgbClr val="4472C4"/>
          </a:soli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5" name="圆角矩形 17"/>
          <p:cNvSpPr/>
          <p:nvPr/>
        </p:nvSpPr>
        <p:spPr>
          <a:xfrm rot="2700000">
            <a:off x="656723" y="264144"/>
            <a:ext cx="540000" cy="540000"/>
          </a:xfrm>
          <a:prstGeom prst="roundRect">
            <a:avLst>
              <a:gd name="adj" fmla="val 14445"/>
            </a:avLst>
          </a:prstGeom>
          <a:gradFill>
            <a:gsLst>
              <a:gs pos="0">
                <a:srgbClr val="FFFFFF"/>
              </a:gs>
              <a:gs pos="51000">
                <a:srgbClr val="FFFFFF">
                  <a:lumMod val="95000"/>
                </a:srgbClr>
              </a:gs>
              <a:gs pos="100000">
                <a:srgbClr val="FFFFFF">
                  <a:lumMod val="87000"/>
                </a:srgbClr>
              </a:gs>
            </a:gsLst>
            <a:lin ang="18900000" scaled="0"/>
          </a:gra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C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B2E2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03"/>
          <p:cNvSpPr txBox="1"/>
          <p:nvPr/>
        </p:nvSpPr>
        <p:spPr>
          <a:xfrm>
            <a:off x="7918078" y="2015573"/>
            <a:ext cx="493725" cy="61555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-3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  <a:sym typeface="Helvetica Light"/>
              </a:rPr>
              <a:t>03</a:t>
            </a:r>
            <a:endParaRPr kumimoji="0" lang="en-US" sz="4000" b="1" i="0" u="none" strike="noStrike" kern="1200" cap="none" spc="-30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  <a:sym typeface="Helvetica Light"/>
            </a:endParaRPr>
          </a:p>
        </p:txBody>
      </p:sp>
      <p:sp>
        <p:nvSpPr>
          <p:cNvPr id="22" name="04"/>
          <p:cNvSpPr txBox="1"/>
          <p:nvPr/>
        </p:nvSpPr>
        <p:spPr>
          <a:xfrm>
            <a:off x="7918078" y="3571587"/>
            <a:ext cx="455384" cy="567751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-30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  <a:sym typeface="Helvetica Light"/>
              </a:rPr>
              <a:t>04</a:t>
            </a:r>
            <a:endParaRPr kumimoji="0" lang="en-US" sz="4000" b="1" i="0" u="none" strike="noStrike" kern="1200" cap="none" spc="-30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  <a:sym typeface="Helvetica Light"/>
            </a:endParaRPr>
          </a:p>
        </p:txBody>
      </p:sp>
      <p:sp>
        <p:nvSpPr>
          <p:cNvPr id="23" name="01"/>
          <p:cNvSpPr txBox="1"/>
          <p:nvPr/>
        </p:nvSpPr>
        <p:spPr>
          <a:xfrm flipH="1">
            <a:off x="3955502" y="2668476"/>
            <a:ext cx="455384" cy="567751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-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  <a:sym typeface="Helvetica Light"/>
              </a:rPr>
              <a:t>01</a:t>
            </a:r>
            <a:endParaRPr kumimoji="0" lang="en-US" sz="4000" b="1" i="0" u="none" strike="noStrike" kern="1200" cap="none" spc="-3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  <a:sym typeface="Helvetica Light"/>
            </a:endParaRPr>
          </a:p>
        </p:txBody>
      </p:sp>
      <p:sp>
        <p:nvSpPr>
          <p:cNvPr id="24" name="02"/>
          <p:cNvSpPr txBox="1"/>
          <p:nvPr/>
        </p:nvSpPr>
        <p:spPr>
          <a:xfrm flipH="1">
            <a:off x="3955502" y="4414259"/>
            <a:ext cx="455384" cy="567751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-3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  <a:sym typeface="Helvetica Light"/>
              </a:rPr>
              <a:t>02</a:t>
            </a:r>
            <a:endParaRPr kumimoji="0" lang="en-US" sz="4000" b="1" i="0" u="none" strike="noStrike" kern="1200" cap="none" spc="-3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  <a:sym typeface="Helvetica Light"/>
            </a:endParaRPr>
          </a:p>
        </p:txBody>
      </p:sp>
      <p:sp>
        <p:nvSpPr>
          <p:cNvPr id="8" name="koppt-任意多边形"/>
          <p:cNvSpPr/>
          <p:nvPr/>
        </p:nvSpPr>
        <p:spPr bwMode="auto">
          <a:xfrm>
            <a:off x="4678380" y="1591460"/>
            <a:ext cx="2973346" cy="3701094"/>
          </a:xfrm>
          <a:custGeom>
            <a:avLst/>
            <a:gdLst>
              <a:gd name="connsiteX0" fmla="*/ 1870434 w 3223689"/>
              <a:gd name="connsiteY0" fmla="*/ 0 h 4012711"/>
              <a:gd name="connsiteX1" fmla="*/ 2657153 w 3223689"/>
              <a:gd name="connsiteY1" fmla="*/ 0 h 4012711"/>
              <a:gd name="connsiteX2" fmla="*/ 2810538 w 3223689"/>
              <a:gd name="connsiteY2" fmla="*/ 89387 h 4012711"/>
              <a:gd name="connsiteX3" fmla="*/ 3201424 w 3223689"/>
              <a:gd name="connsiteY3" fmla="*/ 769726 h 4012711"/>
              <a:gd name="connsiteX4" fmla="*/ 3201424 w 3223689"/>
              <a:gd name="connsiteY4" fmla="*/ 948501 h 4012711"/>
              <a:gd name="connsiteX5" fmla="*/ 2816646 w 3223689"/>
              <a:gd name="connsiteY5" fmla="*/ 1623099 h 4012711"/>
              <a:gd name="connsiteX6" fmla="*/ 2815712 w 3223689"/>
              <a:gd name="connsiteY6" fmla="*/ 1624736 h 4012711"/>
              <a:gd name="connsiteX7" fmla="*/ 2879344 w 3223689"/>
              <a:gd name="connsiteY7" fmla="*/ 1735489 h 4012711"/>
              <a:gd name="connsiteX8" fmla="*/ 3201424 w 3223689"/>
              <a:gd name="connsiteY8" fmla="*/ 2296071 h 4012711"/>
              <a:gd name="connsiteX9" fmla="*/ 3201424 w 3223689"/>
              <a:gd name="connsiteY9" fmla="*/ 2474846 h 4012711"/>
              <a:gd name="connsiteX10" fmla="*/ 2810538 w 3223689"/>
              <a:gd name="connsiteY10" fmla="*/ 3160151 h 4012711"/>
              <a:gd name="connsiteX11" fmla="*/ 2657153 w 3223689"/>
              <a:gd name="connsiteY11" fmla="*/ 3249538 h 4012711"/>
              <a:gd name="connsiteX12" fmla="*/ 1911921 w 3223689"/>
              <a:gd name="connsiteY12" fmla="*/ 3249538 h 4012711"/>
              <a:gd name="connsiteX13" fmla="*/ 1894667 w 3223689"/>
              <a:gd name="connsiteY13" fmla="*/ 3249538 h 4012711"/>
              <a:gd name="connsiteX14" fmla="*/ 1832432 w 3223689"/>
              <a:gd name="connsiteY14" fmla="*/ 3358650 h 4012711"/>
              <a:gd name="connsiteX15" fmla="*/ 1510352 w 3223689"/>
              <a:gd name="connsiteY15" fmla="*/ 3923324 h 4012711"/>
              <a:gd name="connsiteX16" fmla="*/ 1356967 w 3223689"/>
              <a:gd name="connsiteY16" fmla="*/ 4012711 h 4012711"/>
              <a:gd name="connsiteX17" fmla="*/ 570247 w 3223689"/>
              <a:gd name="connsiteY17" fmla="*/ 4012711 h 4012711"/>
              <a:gd name="connsiteX18" fmla="*/ 416862 w 3223689"/>
              <a:gd name="connsiteY18" fmla="*/ 3923324 h 4012711"/>
              <a:gd name="connsiteX19" fmla="*/ 25976 w 3223689"/>
              <a:gd name="connsiteY19" fmla="*/ 3238019 h 4012711"/>
              <a:gd name="connsiteX20" fmla="*/ 25976 w 3223689"/>
              <a:gd name="connsiteY20" fmla="*/ 3059244 h 4012711"/>
              <a:gd name="connsiteX21" fmla="*/ 410754 w 3223689"/>
              <a:gd name="connsiteY21" fmla="*/ 2389535 h 4012711"/>
              <a:gd name="connsiteX22" fmla="*/ 411689 w 3223689"/>
              <a:gd name="connsiteY22" fmla="*/ 2387909 h 4012711"/>
              <a:gd name="connsiteX23" fmla="*/ 348056 w 3223689"/>
              <a:gd name="connsiteY23" fmla="*/ 2276348 h 4012711"/>
              <a:gd name="connsiteX24" fmla="*/ 25976 w 3223689"/>
              <a:gd name="connsiteY24" fmla="*/ 1711674 h 4012711"/>
              <a:gd name="connsiteX25" fmla="*/ 25976 w 3223689"/>
              <a:gd name="connsiteY25" fmla="*/ 1532899 h 4012711"/>
              <a:gd name="connsiteX26" fmla="*/ 416862 w 3223689"/>
              <a:gd name="connsiteY26" fmla="*/ 852559 h 4012711"/>
              <a:gd name="connsiteX27" fmla="*/ 570247 w 3223689"/>
              <a:gd name="connsiteY27" fmla="*/ 763172 h 4012711"/>
              <a:gd name="connsiteX28" fmla="*/ 1315480 w 3223689"/>
              <a:gd name="connsiteY28" fmla="*/ 763172 h 4012711"/>
              <a:gd name="connsiteX29" fmla="*/ 1329929 w 3223689"/>
              <a:gd name="connsiteY29" fmla="*/ 763172 h 4012711"/>
              <a:gd name="connsiteX30" fmla="*/ 1394969 w 3223689"/>
              <a:gd name="connsiteY30" fmla="*/ 649970 h 4012711"/>
              <a:gd name="connsiteX31" fmla="*/ 1717048 w 3223689"/>
              <a:gd name="connsiteY31" fmla="*/ 89387 h 4012711"/>
              <a:gd name="connsiteX32" fmla="*/ 1870434 w 3223689"/>
              <a:gd name="connsiteY32" fmla="*/ 0 h 401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23689" h="4012711">
                <a:moveTo>
                  <a:pt x="1870434" y="0"/>
                </a:moveTo>
                <a:cubicBezTo>
                  <a:pt x="2657153" y="0"/>
                  <a:pt x="2657153" y="0"/>
                  <a:pt x="2657153" y="0"/>
                </a:cubicBezTo>
                <a:cubicBezTo>
                  <a:pt x="2716528" y="0"/>
                  <a:pt x="2775903" y="34762"/>
                  <a:pt x="2810538" y="89387"/>
                </a:cubicBezTo>
                <a:cubicBezTo>
                  <a:pt x="3201424" y="769726"/>
                  <a:pt x="3201424" y="769726"/>
                  <a:pt x="3201424" y="769726"/>
                </a:cubicBezTo>
                <a:cubicBezTo>
                  <a:pt x="3231111" y="824352"/>
                  <a:pt x="3231111" y="893876"/>
                  <a:pt x="3201424" y="948501"/>
                </a:cubicBezTo>
                <a:cubicBezTo>
                  <a:pt x="2908260" y="1462480"/>
                  <a:pt x="2834969" y="1590975"/>
                  <a:pt x="2816646" y="1623099"/>
                </a:cubicBezTo>
                <a:lnTo>
                  <a:pt x="2815712" y="1624736"/>
                </a:lnTo>
                <a:lnTo>
                  <a:pt x="2879344" y="1735489"/>
                </a:lnTo>
                <a:cubicBezTo>
                  <a:pt x="3201424" y="2296071"/>
                  <a:pt x="3201424" y="2296071"/>
                  <a:pt x="3201424" y="2296071"/>
                </a:cubicBezTo>
                <a:cubicBezTo>
                  <a:pt x="3231111" y="2350696"/>
                  <a:pt x="3231111" y="2420220"/>
                  <a:pt x="3201424" y="2474846"/>
                </a:cubicBezTo>
                <a:cubicBezTo>
                  <a:pt x="2810538" y="3160151"/>
                  <a:pt x="2810538" y="3160151"/>
                  <a:pt x="2810538" y="3160151"/>
                </a:cubicBezTo>
                <a:cubicBezTo>
                  <a:pt x="2775903" y="3214776"/>
                  <a:pt x="2716528" y="3249538"/>
                  <a:pt x="2657153" y="3249538"/>
                </a:cubicBezTo>
                <a:cubicBezTo>
                  <a:pt x="2165453" y="3249538"/>
                  <a:pt x="1981066" y="3249538"/>
                  <a:pt x="1911921" y="3249538"/>
                </a:cubicBezTo>
                <a:lnTo>
                  <a:pt x="1894667" y="3249538"/>
                </a:lnTo>
                <a:lnTo>
                  <a:pt x="1832432" y="3358650"/>
                </a:lnTo>
                <a:cubicBezTo>
                  <a:pt x="1510352" y="3923324"/>
                  <a:pt x="1510352" y="3923324"/>
                  <a:pt x="1510352" y="3923324"/>
                </a:cubicBezTo>
                <a:cubicBezTo>
                  <a:pt x="1475717" y="3977949"/>
                  <a:pt x="1416342" y="4012711"/>
                  <a:pt x="1356967" y="4012711"/>
                </a:cubicBezTo>
                <a:cubicBezTo>
                  <a:pt x="570247" y="4012711"/>
                  <a:pt x="570247" y="4012711"/>
                  <a:pt x="570247" y="4012711"/>
                </a:cubicBezTo>
                <a:cubicBezTo>
                  <a:pt x="505924" y="4012711"/>
                  <a:pt x="446549" y="3977949"/>
                  <a:pt x="416862" y="3923324"/>
                </a:cubicBezTo>
                <a:cubicBezTo>
                  <a:pt x="25976" y="3238019"/>
                  <a:pt x="25976" y="3238019"/>
                  <a:pt x="25976" y="3238019"/>
                </a:cubicBezTo>
                <a:cubicBezTo>
                  <a:pt x="-8659" y="3183393"/>
                  <a:pt x="-8659" y="3113869"/>
                  <a:pt x="25976" y="3059244"/>
                </a:cubicBezTo>
                <a:cubicBezTo>
                  <a:pt x="319140" y="2548990"/>
                  <a:pt x="392431" y="2421426"/>
                  <a:pt x="410754" y="2389535"/>
                </a:cubicBezTo>
                <a:lnTo>
                  <a:pt x="411689" y="2387909"/>
                </a:lnTo>
                <a:lnTo>
                  <a:pt x="348056" y="2276348"/>
                </a:lnTo>
                <a:cubicBezTo>
                  <a:pt x="25976" y="1711674"/>
                  <a:pt x="25976" y="1711674"/>
                  <a:pt x="25976" y="1711674"/>
                </a:cubicBezTo>
                <a:cubicBezTo>
                  <a:pt x="-8659" y="1657048"/>
                  <a:pt x="-8659" y="1587524"/>
                  <a:pt x="25976" y="1532899"/>
                </a:cubicBezTo>
                <a:cubicBezTo>
                  <a:pt x="416862" y="852559"/>
                  <a:pt x="416862" y="852559"/>
                  <a:pt x="416862" y="852559"/>
                </a:cubicBezTo>
                <a:cubicBezTo>
                  <a:pt x="446549" y="797934"/>
                  <a:pt x="505924" y="763172"/>
                  <a:pt x="570247" y="763172"/>
                </a:cubicBezTo>
                <a:cubicBezTo>
                  <a:pt x="1061947" y="763172"/>
                  <a:pt x="1246334" y="763172"/>
                  <a:pt x="1315480" y="763172"/>
                </a:cubicBezTo>
                <a:lnTo>
                  <a:pt x="1329929" y="763172"/>
                </a:lnTo>
                <a:lnTo>
                  <a:pt x="1394969" y="649970"/>
                </a:lnTo>
                <a:cubicBezTo>
                  <a:pt x="1717048" y="89387"/>
                  <a:pt x="1717048" y="89387"/>
                  <a:pt x="1717048" y="89387"/>
                </a:cubicBezTo>
                <a:cubicBezTo>
                  <a:pt x="1746736" y="34762"/>
                  <a:pt x="1806111" y="0"/>
                  <a:pt x="187043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9" name="koppt-六边形"/>
          <p:cNvSpPr/>
          <p:nvPr/>
        </p:nvSpPr>
        <p:spPr bwMode="auto">
          <a:xfrm>
            <a:off x="4854889" y="2459277"/>
            <a:ext cx="1419971" cy="1261552"/>
          </a:xfrm>
          <a:custGeom>
            <a:avLst/>
            <a:gdLst>
              <a:gd name="T0" fmla="*/ 86 w 392"/>
              <a:gd name="T1" fmla="*/ 329 h 347"/>
              <a:gd name="T2" fmla="*/ 7 w 392"/>
              <a:gd name="T3" fmla="*/ 191 h 347"/>
              <a:gd name="T4" fmla="*/ 7 w 392"/>
              <a:gd name="T5" fmla="*/ 155 h 347"/>
              <a:gd name="T6" fmla="*/ 86 w 392"/>
              <a:gd name="T7" fmla="*/ 18 h 347"/>
              <a:gd name="T8" fmla="*/ 117 w 392"/>
              <a:gd name="T9" fmla="*/ 0 h 347"/>
              <a:gd name="T10" fmla="*/ 276 w 392"/>
              <a:gd name="T11" fmla="*/ 0 h 347"/>
              <a:gd name="T12" fmla="*/ 307 w 392"/>
              <a:gd name="T13" fmla="*/ 18 h 347"/>
              <a:gd name="T14" fmla="*/ 386 w 392"/>
              <a:gd name="T15" fmla="*/ 155 h 347"/>
              <a:gd name="T16" fmla="*/ 386 w 392"/>
              <a:gd name="T17" fmla="*/ 191 h 347"/>
              <a:gd name="T18" fmla="*/ 307 w 392"/>
              <a:gd name="T19" fmla="*/ 329 h 347"/>
              <a:gd name="T20" fmla="*/ 276 w 392"/>
              <a:gd name="T21" fmla="*/ 347 h 347"/>
              <a:gd name="T22" fmla="*/ 117 w 392"/>
              <a:gd name="T23" fmla="*/ 347 h 347"/>
              <a:gd name="T24" fmla="*/ 86 w 392"/>
              <a:gd name="T25" fmla="*/ 32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2" h="347">
                <a:moveTo>
                  <a:pt x="86" y="329"/>
                </a:moveTo>
                <a:cubicBezTo>
                  <a:pt x="7" y="191"/>
                  <a:pt x="7" y="191"/>
                  <a:pt x="7" y="191"/>
                </a:cubicBezTo>
                <a:cubicBezTo>
                  <a:pt x="0" y="180"/>
                  <a:pt x="0" y="166"/>
                  <a:pt x="7" y="155"/>
                </a:cubicBezTo>
                <a:cubicBezTo>
                  <a:pt x="86" y="18"/>
                  <a:pt x="86" y="18"/>
                  <a:pt x="86" y="18"/>
                </a:cubicBezTo>
                <a:cubicBezTo>
                  <a:pt x="92" y="7"/>
                  <a:pt x="104" y="0"/>
                  <a:pt x="117" y="0"/>
                </a:cubicBezTo>
                <a:cubicBezTo>
                  <a:pt x="276" y="0"/>
                  <a:pt x="276" y="0"/>
                  <a:pt x="276" y="0"/>
                </a:cubicBezTo>
                <a:cubicBezTo>
                  <a:pt x="288" y="0"/>
                  <a:pt x="300" y="7"/>
                  <a:pt x="307" y="18"/>
                </a:cubicBezTo>
                <a:cubicBezTo>
                  <a:pt x="386" y="155"/>
                  <a:pt x="386" y="155"/>
                  <a:pt x="386" y="155"/>
                </a:cubicBezTo>
                <a:cubicBezTo>
                  <a:pt x="392" y="166"/>
                  <a:pt x="392" y="180"/>
                  <a:pt x="386" y="191"/>
                </a:cubicBezTo>
                <a:cubicBezTo>
                  <a:pt x="307" y="329"/>
                  <a:pt x="307" y="329"/>
                  <a:pt x="307" y="329"/>
                </a:cubicBezTo>
                <a:cubicBezTo>
                  <a:pt x="300" y="340"/>
                  <a:pt x="288" y="347"/>
                  <a:pt x="276" y="347"/>
                </a:cubicBezTo>
                <a:cubicBezTo>
                  <a:pt x="117" y="347"/>
                  <a:pt x="117" y="347"/>
                  <a:pt x="117" y="347"/>
                </a:cubicBezTo>
                <a:cubicBezTo>
                  <a:pt x="104" y="347"/>
                  <a:pt x="92" y="340"/>
                  <a:pt x="86" y="3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koppt-六边形"/>
          <p:cNvSpPr/>
          <p:nvPr/>
        </p:nvSpPr>
        <p:spPr bwMode="auto">
          <a:xfrm>
            <a:off x="6054106" y="1755371"/>
            <a:ext cx="1419971" cy="1261552"/>
          </a:xfrm>
          <a:custGeom>
            <a:avLst/>
            <a:gdLst>
              <a:gd name="T0" fmla="*/ 86 w 392"/>
              <a:gd name="T1" fmla="*/ 329 h 347"/>
              <a:gd name="T2" fmla="*/ 7 w 392"/>
              <a:gd name="T3" fmla="*/ 191 h 347"/>
              <a:gd name="T4" fmla="*/ 7 w 392"/>
              <a:gd name="T5" fmla="*/ 155 h 347"/>
              <a:gd name="T6" fmla="*/ 86 w 392"/>
              <a:gd name="T7" fmla="*/ 18 h 347"/>
              <a:gd name="T8" fmla="*/ 117 w 392"/>
              <a:gd name="T9" fmla="*/ 0 h 347"/>
              <a:gd name="T10" fmla="*/ 276 w 392"/>
              <a:gd name="T11" fmla="*/ 0 h 347"/>
              <a:gd name="T12" fmla="*/ 307 w 392"/>
              <a:gd name="T13" fmla="*/ 18 h 347"/>
              <a:gd name="T14" fmla="*/ 386 w 392"/>
              <a:gd name="T15" fmla="*/ 155 h 347"/>
              <a:gd name="T16" fmla="*/ 386 w 392"/>
              <a:gd name="T17" fmla="*/ 191 h 347"/>
              <a:gd name="T18" fmla="*/ 307 w 392"/>
              <a:gd name="T19" fmla="*/ 329 h 347"/>
              <a:gd name="T20" fmla="*/ 276 w 392"/>
              <a:gd name="T21" fmla="*/ 347 h 347"/>
              <a:gd name="T22" fmla="*/ 117 w 392"/>
              <a:gd name="T23" fmla="*/ 347 h 347"/>
              <a:gd name="T24" fmla="*/ 86 w 392"/>
              <a:gd name="T25" fmla="*/ 32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2" h="347">
                <a:moveTo>
                  <a:pt x="86" y="329"/>
                </a:moveTo>
                <a:cubicBezTo>
                  <a:pt x="7" y="191"/>
                  <a:pt x="7" y="191"/>
                  <a:pt x="7" y="191"/>
                </a:cubicBezTo>
                <a:cubicBezTo>
                  <a:pt x="0" y="180"/>
                  <a:pt x="0" y="166"/>
                  <a:pt x="7" y="155"/>
                </a:cubicBezTo>
                <a:cubicBezTo>
                  <a:pt x="86" y="18"/>
                  <a:pt x="86" y="18"/>
                  <a:pt x="86" y="18"/>
                </a:cubicBezTo>
                <a:cubicBezTo>
                  <a:pt x="92" y="7"/>
                  <a:pt x="104" y="0"/>
                  <a:pt x="117" y="0"/>
                </a:cubicBezTo>
                <a:cubicBezTo>
                  <a:pt x="276" y="0"/>
                  <a:pt x="276" y="0"/>
                  <a:pt x="276" y="0"/>
                </a:cubicBezTo>
                <a:cubicBezTo>
                  <a:pt x="288" y="0"/>
                  <a:pt x="300" y="7"/>
                  <a:pt x="307" y="18"/>
                </a:cubicBezTo>
                <a:cubicBezTo>
                  <a:pt x="386" y="155"/>
                  <a:pt x="386" y="155"/>
                  <a:pt x="386" y="155"/>
                </a:cubicBezTo>
                <a:cubicBezTo>
                  <a:pt x="392" y="166"/>
                  <a:pt x="392" y="180"/>
                  <a:pt x="386" y="191"/>
                </a:cubicBezTo>
                <a:cubicBezTo>
                  <a:pt x="307" y="329"/>
                  <a:pt x="307" y="329"/>
                  <a:pt x="307" y="329"/>
                </a:cubicBezTo>
                <a:cubicBezTo>
                  <a:pt x="300" y="340"/>
                  <a:pt x="288" y="347"/>
                  <a:pt x="276" y="347"/>
                </a:cubicBezTo>
                <a:cubicBezTo>
                  <a:pt x="117" y="347"/>
                  <a:pt x="117" y="347"/>
                  <a:pt x="117" y="347"/>
                </a:cubicBezTo>
                <a:cubicBezTo>
                  <a:pt x="104" y="347"/>
                  <a:pt x="92" y="340"/>
                  <a:pt x="86" y="32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koppt-六边形"/>
          <p:cNvSpPr/>
          <p:nvPr/>
        </p:nvSpPr>
        <p:spPr bwMode="auto">
          <a:xfrm>
            <a:off x="6054106" y="3163183"/>
            <a:ext cx="1419971" cy="1261552"/>
          </a:xfrm>
          <a:custGeom>
            <a:avLst/>
            <a:gdLst>
              <a:gd name="T0" fmla="*/ 86 w 392"/>
              <a:gd name="T1" fmla="*/ 329 h 347"/>
              <a:gd name="T2" fmla="*/ 7 w 392"/>
              <a:gd name="T3" fmla="*/ 191 h 347"/>
              <a:gd name="T4" fmla="*/ 7 w 392"/>
              <a:gd name="T5" fmla="*/ 155 h 347"/>
              <a:gd name="T6" fmla="*/ 86 w 392"/>
              <a:gd name="T7" fmla="*/ 18 h 347"/>
              <a:gd name="T8" fmla="*/ 117 w 392"/>
              <a:gd name="T9" fmla="*/ 0 h 347"/>
              <a:gd name="T10" fmla="*/ 276 w 392"/>
              <a:gd name="T11" fmla="*/ 0 h 347"/>
              <a:gd name="T12" fmla="*/ 307 w 392"/>
              <a:gd name="T13" fmla="*/ 18 h 347"/>
              <a:gd name="T14" fmla="*/ 386 w 392"/>
              <a:gd name="T15" fmla="*/ 155 h 347"/>
              <a:gd name="T16" fmla="*/ 386 w 392"/>
              <a:gd name="T17" fmla="*/ 191 h 347"/>
              <a:gd name="T18" fmla="*/ 307 w 392"/>
              <a:gd name="T19" fmla="*/ 329 h 347"/>
              <a:gd name="T20" fmla="*/ 276 w 392"/>
              <a:gd name="T21" fmla="*/ 347 h 347"/>
              <a:gd name="T22" fmla="*/ 117 w 392"/>
              <a:gd name="T23" fmla="*/ 347 h 347"/>
              <a:gd name="T24" fmla="*/ 86 w 392"/>
              <a:gd name="T25" fmla="*/ 32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2" h="347">
                <a:moveTo>
                  <a:pt x="86" y="329"/>
                </a:moveTo>
                <a:cubicBezTo>
                  <a:pt x="7" y="191"/>
                  <a:pt x="7" y="191"/>
                  <a:pt x="7" y="191"/>
                </a:cubicBezTo>
                <a:cubicBezTo>
                  <a:pt x="0" y="180"/>
                  <a:pt x="0" y="166"/>
                  <a:pt x="7" y="155"/>
                </a:cubicBezTo>
                <a:cubicBezTo>
                  <a:pt x="86" y="18"/>
                  <a:pt x="86" y="18"/>
                  <a:pt x="86" y="18"/>
                </a:cubicBezTo>
                <a:cubicBezTo>
                  <a:pt x="92" y="7"/>
                  <a:pt x="104" y="0"/>
                  <a:pt x="117" y="0"/>
                </a:cubicBezTo>
                <a:cubicBezTo>
                  <a:pt x="276" y="0"/>
                  <a:pt x="276" y="0"/>
                  <a:pt x="276" y="0"/>
                </a:cubicBezTo>
                <a:cubicBezTo>
                  <a:pt x="288" y="0"/>
                  <a:pt x="300" y="7"/>
                  <a:pt x="307" y="18"/>
                </a:cubicBezTo>
                <a:cubicBezTo>
                  <a:pt x="386" y="155"/>
                  <a:pt x="386" y="155"/>
                  <a:pt x="386" y="155"/>
                </a:cubicBezTo>
                <a:cubicBezTo>
                  <a:pt x="392" y="166"/>
                  <a:pt x="392" y="180"/>
                  <a:pt x="386" y="191"/>
                </a:cubicBezTo>
                <a:cubicBezTo>
                  <a:pt x="307" y="329"/>
                  <a:pt x="307" y="329"/>
                  <a:pt x="307" y="329"/>
                </a:cubicBezTo>
                <a:cubicBezTo>
                  <a:pt x="300" y="340"/>
                  <a:pt x="288" y="347"/>
                  <a:pt x="276" y="347"/>
                </a:cubicBezTo>
                <a:cubicBezTo>
                  <a:pt x="117" y="347"/>
                  <a:pt x="117" y="347"/>
                  <a:pt x="117" y="347"/>
                </a:cubicBezTo>
                <a:cubicBezTo>
                  <a:pt x="104" y="347"/>
                  <a:pt x="92" y="340"/>
                  <a:pt x="86" y="3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koppt-六边形"/>
          <p:cNvSpPr/>
          <p:nvPr/>
        </p:nvSpPr>
        <p:spPr bwMode="auto">
          <a:xfrm>
            <a:off x="4854889" y="3867090"/>
            <a:ext cx="1419971" cy="1261552"/>
          </a:xfrm>
          <a:custGeom>
            <a:avLst/>
            <a:gdLst>
              <a:gd name="T0" fmla="*/ 86 w 392"/>
              <a:gd name="T1" fmla="*/ 329 h 347"/>
              <a:gd name="T2" fmla="*/ 7 w 392"/>
              <a:gd name="T3" fmla="*/ 191 h 347"/>
              <a:gd name="T4" fmla="*/ 7 w 392"/>
              <a:gd name="T5" fmla="*/ 155 h 347"/>
              <a:gd name="T6" fmla="*/ 86 w 392"/>
              <a:gd name="T7" fmla="*/ 18 h 347"/>
              <a:gd name="T8" fmla="*/ 117 w 392"/>
              <a:gd name="T9" fmla="*/ 0 h 347"/>
              <a:gd name="T10" fmla="*/ 276 w 392"/>
              <a:gd name="T11" fmla="*/ 0 h 347"/>
              <a:gd name="T12" fmla="*/ 307 w 392"/>
              <a:gd name="T13" fmla="*/ 18 h 347"/>
              <a:gd name="T14" fmla="*/ 386 w 392"/>
              <a:gd name="T15" fmla="*/ 155 h 347"/>
              <a:gd name="T16" fmla="*/ 386 w 392"/>
              <a:gd name="T17" fmla="*/ 191 h 347"/>
              <a:gd name="T18" fmla="*/ 307 w 392"/>
              <a:gd name="T19" fmla="*/ 329 h 347"/>
              <a:gd name="T20" fmla="*/ 276 w 392"/>
              <a:gd name="T21" fmla="*/ 347 h 347"/>
              <a:gd name="T22" fmla="*/ 117 w 392"/>
              <a:gd name="T23" fmla="*/ 347 h 347"/>
              <a:gd name="T24" fmla="*/ 86 w 392"/>
              <a:gd name="T25" fmla="*/ 32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2" h="347">
                <a:moveTo>
                  <a:pt x="86" y="329"/>
                </a:moveTo>
                <a:cubicBezTo>
                  <a:pt x="7" y="191"/>
                  <a:pt x="7" y="191"/>
                  <a:pt x="7" y="191"/>
                </a:cubicBezTo>
                <a:cubicBezTo>
                  <a:pt x="0" y="180"/>
                  <a:pt x="0" y="166"/>
                  <a:pt x="7" y="155"/>
                </a:cubicBezTo>
                <a:cubicBezTo>
                  <a:pt x="86" y="18"/>
                  <a:pt x="86" y="18"/>
                  <a:pt x="86" y="18"/>
                </a:cubicBezTo>
                <a:cubicBezTo>
                  <a:pt x="92" y="7"/>
                  <a:pt x="104" y="0"/>
                  <a:pt x="117" y="0"/>
                </a:cubicBezTo>
                <a:cubicBezTo>
                  <a:pt x="276" y="0"/>
                  <a:pt x="276" y="0"/>
                  <a:pt x="276" y="0"/>
                </a:cubicBezTo>
                <a:cubicBezTo>
                  <a:pt x="288" y="0"/>
                  <a:pt x="300" y="7"/>
                  <a:pt x="307" y="18"/>
                </a:cubicBezTo>
                <a:cubicBezTo>
                  <a:pt x="386" y="155"/>
                  <a:pt x="386" y="155"/>
                  <a:pt x="386" y="155"/>
                </a:cubicBezTo>
                <a:cubicBezTo>
                  <a:pt x="392" y="166"/>
                  <a:pt x="392" y="180"/>
                  <a:pt x="386" y="191"/>
                </a:cubicBezTo>
                <a:cubicBezTo>
                  <a:pt x="307" y="329"/>
                  <a:pt x="307" y="329"/>
                  <a:pt x="307" y="329"/>
                </a:cubicBezTo>
                <a:cubicBezTo>
                  <a:pt x="300" y="340"/>
                  <a:pt x="288" y="347"/>
                  <a:pt x="276" y="347"/>
                </a:cubicBezTo>
                <a:cubicBezTo>
                  <a:pt x="117" y="347"/>
                  <a:pt x="117" y="347"/>
                  <a:pt x="117" y="347"/>
                </a:cubicBezTo>
                <a:cubicBezTo>
                  <a:pt x="104" y="347"/>
                  <a:pt x="92" y="340"/>
                  <a:pt x="86" y="3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470850" y="2044645"/>
            <a:ext cx="586481" cy="586481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6427" y="4223383"/>
            <a:ext cx="548965" cy="548965"/>
          </a:xfrm>
          <a:prstGeom prst="rect">
            <a:avLst/>
          </a:prstGeom>
        </p:spPr>
      </p:pic>
      <p:grpSp>
        <p:nvGrpSpPr>
          <p:cNvPr id="32" name="koppt-图标"/>
          <p:cNvGrpSpPr>
            <a:grpSpLocks noChangeAspect="1"/>
          </p:cNvGrpSpPr>
          <p:nvPr/>
        </p:nvGrpSpPr>
        <p:grpSpPr>
          <a:xfrm>
            <a:off x="5313469" y="2814133"/>
            <a:ext cx="547931" cy="551839"/>
            <a:chOff x="5541963" y="1187450"/>
            <a:chExt cx="1112838" cy="1120776"/>
          </a:xfrm>
          <a:solidFill>
            <a:schemeClr val="bg1"/>
          </a:solidFill>
        </p:grpSpPr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5541963" y="1187450"/>
              <a:ext cx="277813" cy="1116013"/>
            </a:xfrm>
            <a:custGeom>
              <a:avLst/>
              <a:gdLst>
                <a:gd name="T0" fmla="*/ 601 w 819"/>
                <a:gd name="T1" fmla="*/ 0 h 3277"/>
                <a:gd name="T2" fmla="*/ 218 w 819"/>
                <a:gd name="T3" fmla="*/ 0 h 3277"/>
                <a:gd name="T4" fmla="*/ 0 w 819"/>
                <a:gd name="T5" fmla="*/ 218 h 3277"/>
                <a:gd name="T6" fmla="*/ 0 w 819"/>
                <a:gd name="T7" fmla="*/ 3058 h 3277"/>
                <a:gd name="T8" fmla="*/ 218 w 819"/>
                <a:gd name="T9" fmla="*/ 3277 h 3277"/>
                <a:gd name="T10" fmla="*/ 601 w 819"/>
                <a:gd name="T11" fmla="*/ 3277 h 3277"/>
                <a:gd name="T12" fmla="*/ 819 w 819"/>
                <a:gd name="T13" fmla="*/ 3058 h 3277"/>
                <a:gd name="T14" fmla="*/ 819 w 819"/>
                <a:gd name="T15" fmla="*/ 218 h 3277"/>
                <a:gd name="T16" fmla="*/ 601 w 819"/>
                <a:gd name="T17" fmla="*/ 0 h 3277"/>
                <a:gd name="T18" fmla="*/ 519 w 819"/>
                <a:gd name="T19" fmla="*/ 2185 h 3277"/>
                <a:gd name="T20" fmla="*/ 246 w 819"/>
                <a:gd name="T21" fmla="*/ 2185 h 3277"/>
                <a:gd name="T22" fmla="*/ 164 w 819"/>
                <a:gd name="T23" fmla="*/ 2103 h 3277"/>
                <a:gd name="T24" fmla="*/ 246 w 819"/>
                <a:gd name="T25" fmla="*/ 2021 h 3277"/>
                <a:gd name="T26" fmla="*/ 519 w 819"/>
                <a:gd name="T27" fmla="*/ 2021 h 3277"/>
                <a:gd name="T28" fmla="*/ 601 w 819"/>
                <a:gd name="T29" fmla="*/ 2103 h 3277"/>
                <a:gd name="T30" fmla="*/ 519 w 819"/>
                <a:gd name="T31" fmla="*/ 2185 h 3277"/>
                <a:gd name="T32" fmla="*/ 519 w 819"/>
                <a:gd name="T33" fmla="*/ 1693 h 3277"/>
                <a:gd name="T34" fmla="*/ 246 w 819"/>
                <a:gd name="T35" fmla="*/ 1693 h 3277"/>
                <a:gd name="T36" fmla="*/ 164 w 819"/>
                <a:gd name="T37" fmla="*/ 1611 h 3277"/>
                <a:gd name="T38" fmla="*/ 246 w 819"/>
                <a:gd name="T39" fmla="*/ 1529 h 3277"/>
                <a:gd name="T40" fmla="*/ 519 w 819"/>
                <a:gd name="T41" fmla="*/ 1529 h 3277"/>
                <a:gd name="T42" fmla="*/ 601 w 819"/>
                <a:gd name="T43" fmla="*/ 1611 h 3277"/>
                <a:gd name="T44" fmla="*/ 519 w 819"/>
                <a:gd name="T45" fmla="*/ 1693 h 3277"/>
                <a:gd name="T46" fmla="*/ 519 w 819"/>
                <a:gd name="T47" fmla="*/ 1201 h 3277"/>
                <a:gd name="T48" fmla="*/ 246 w 819"/>
                <a:gd name="T49" fmla="*/ 1201 h 3277"/>
                <a:gd name="T50" fmla="*/ 164 w 819"/>
                <a:gd name="T51" fmla="*/ 1120 h 3277"/>
                <a:gd name="T52" fmla="*/ 246 w 819"/>
                <a:gd name="T53" fmla="*/ 1038 h 3277"/>
                <a:gd name="T54" fmla="*/ 519 w 819"/>
                <a:gd name="T55" fmla="*/ 1038 h 3277"/>
                <a:gd name="T56" fmla="*/ 601 w 819"/>
                <a:gd name="T57" fmla="*/ 1120 h 3277"/>
                <a:gd name="T58" fmla="*/ 519 w 819"/>
                <a:gd name="T59" fmla="*/ 1201 h 3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9" h="3277">
                  <a:moveTo>
                    <a:pt x="601" y="0"/>
                  </a:moveTo>
                  <a:cubicBezTo>
                    <a:pt x="218" y="0"/>
                    <a:pt x="218" y="0"/>
                    <a:pt x="218" y="0"/>
                  </a:cubicBezTo>
                  <a:cubicBezTo>
                    <a:pt x="98" y="0"/>
                    <a:pt x="0" y="98"/>
                    <a:pt x="0" y="218"/>
                  </a:cubicBezTo>
                  <a:cubicBezTo>
                    <a:pt x="0" y="3058"/>
                    <a:pt x="0" y="3058"/>
                    <a:pt x="0" y="3058"/>
                  </a:cubicBezTo>
                  <a:cubicBezTo>
                    <a:pt x="0" y="3178"/>
                    <a:pt x="98" y="3277"/>
                    <a:pt x="218" y="3277"/>
                  </a:cubicBezTo>
                  <a:cubicBezTo>
                    <a:pt x="601" y="3277"/>
                    <a:pt x="601" y="3277"/>
                    <a:pt x="601" y="3277"/>
                  </a:cubicBezTo>
                  <a:cubicBezTo>
                    <a:pt x="721" y="3277"/>
                    <a:pt x="819" y="3178"/>
                    <a:pt x="819" y="3058"/>
                  </a:cubicBezTo>
                  <a:cubicBezTo>
                    <a:pt x="819" y="218"/>
                    <a:pt x="819" y="218"/>
                    <a:pt x="819" y="218"/>
                  </a:cubicBezTo>
                  <a:cubicBezTo>
                    <a:pt x="819" y="98"/>
                    <a:pt x="721" y="0"/>
                    <a:pt x="601" y="0"/>
                  </a:cubicBezTo>
                  <a:close/>
                  <a:moveTo>
                    <a:pt x="519" y="2185"/>
                  </a:moveTo>
                  <a:cubicBezTo>
                    <a:pt x="246" y="2185"/>
                    <a:pt x="246" y="2185"/>
                    <a:pt x="246" y="2185"/>
                  </a:cubicBezTo>
                  <a:cubicBezTo>
                    <a:pt x="202" y="2185"/>
                    <a:pt x="164" y="2146"/>
                    <a:pt x="164" y="2103"/>
                  </a:cubicBezTo>
                  <a:cubicBezTo>
                    <a:pt x="164" y="2059"/>
                    <a:pt x="202" y="2021"/>
                    <a:pt x="246" y="2021"/>
                  </a:cubicBezTo>
                  <a:cubicBezTo>
                    <a:pt x="519" y="2021"/>
                    <a:pt x="519" y="2021"/>
                    <a:pt x="519" y="2021"/>
                  </a:cubicBezTo>
                  <a:cubicBezTo>
                    <a:pt x="563" y="2021"/>
                    <a:pt x="601" y="2059"/>
                    <a:pt x="601" y="2103"/>
                  </a:cubicBezTo>
                  <a:cubicBezTo>
                    <a:pt x="601" y="2146"/>
                    <a:pt x="563" y="2185"/>
                    <a:pt x="519" y="2185"/>
                  </a:cubicBezTo>
                  <a:close/>
                  <a:moveTo>
                    <a:pt x="519" y="1693"/>
                  </a:moveTo>
                  <a:cubicBezTo>
                    <a:pt x="246" y="1693"/>
                    <a:pt x="246" y="1693"/>
                    <a:pt x="246" y="1693"/>
                  </a:cubicBezTo>
                  <a:cubicBezTo>
                    <a:pt x="202" y="1693"/>
                    <a:pt x="164" y="1655"/>
                    <a:pt x="164" y="1611"/>
                  </a:cubicBezTo>
                  <a:cubicBezTo>
                    <a:pt x="164" y="1567"/>
                    <a:pt x="202" y="1529"/>
                    <a:pt x="246" y="1529"/>
                  </a:cubicBezTo>
                  <a:cubicBezTo>
                    <a:pt x="519" y="1529"/>
                    <a:pt x="519" y="1529"/>
                    <a:pt x="519" y="1529"/>
                  </a:cubicBezTo>
                  <a:cubicBezTo>
                    <a:pt x="563" y="1529"/>
                    <a:pt x="601" y="1567"/>
                    <a:pt x="601" y="1611"/>
                  </a:cubicBezTo>
                  <a:cubicBezTo>
                    <a:pt x="601" y="1655"/>
                    <a:pt x="563" y="1693"/>
                    <a:pt x="519" y="1693"/>
                  </a:cubicBezTo>
                  <a:close/>
                  <a:moveTo>
                    <a:pt x="519" y="1201"/>
                  </a:moveTo>
                  <a:cubicBezTo>
                    <a:pt x="246" y="1201"/>
                    <a:pt x="246" y="1201"/>
                    <a:pt x="246" y="1201"/>
                  </a:cubicBezTo>
                  <a:cubicBezTo>
                    <a:pt x="202" y="1201"/>
                    <a:pt x="164" y="1163"/>
                    <a:pt x="164" y="1120"/>
                  </a:cubicBezTo>
                  <a:cubicBezTo>
                    <a:pt x="164" y="1076"/>
                    <a:pt x="202" y="1038"/>
                    <a:pt x="246" y="1038"/>
                  </a:cubicBezTo>
                  <a:cubicBezTo>
                    <a:pt x="519" y="1038"/>
                    <a:pt x="519" y="1038"/>
                    <a:pt x="519" y="1038"/>
                  </a:cubicBezTo>
                  <a:cubicBezTo>
                    <a:pt x="563" y="1038"/>
                    <a:pt x="601" y="1076"/>
                    <a:pt x="601" y="1120"/>
                  </a:cubicBezTo>
                  <a:cubicBezTo>
                    <a:pt x="601" y="1163"/>
                    <a:pt x="563" y="1201"/>
                    <a:pt x="519" y="1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5913438" y="1187450"/>
              <a:ext cx="277813" cy="1116013"/>
            </a:xfrm>
            <a:custGeom>
              <a:avLst/>
              <a:gdLst>
                <a:gd name="T0" fmla="*/ 601 w 819"/>
                <a:gd name="T1" fmla="*/ 0 h 3277"/>
                <a:gd name="T2" fmla="*/ 219 w 819"/>
                <a:gd name="T3" fmla="*/ 0 h 3277"/>
                <a:gd name="T4" fmla="*/ 0 w 819"/>
                <a:gd name="T5" fmla="*/ 218 h 3277"/>
                <a:gd name="T6" fmla="*/ 0 w 819"/>
                <a:gd name="T7" fmla="*/ 3058 h 3277"/>
                <a:gd name="T8" fmla="*/ 219 w 819"/>
                <a:gd name="T9" fmla="*/ 3277 h 3277"/>
                <a:gd name="T10" fmla="*/ 601 w 819"/>
                <a:gd name="T11" fmla="*/ 3277 h 3277"/>
                <a:gd name="T12" fmla="*/ 819 w 819"/>
                <a:gd name="T13" fmla="*/ 3058 h 3277"/>
                <a:gd name="T14" fmla="*/ 819 w 819"/>
                <a:gd name="T15" fmla="*/ 218 h 3277"/>
                <a:gd name="T16" fmla="*/ 601 w 819"/>
                <a:gd name="T17" fmla="*/ 0 h 3277"/>
                <a:gd name="T18" fmla="*/ 519 w 819"/>
                <a:gd name="T19" fmla="*/ 1693 h 3277"/>
                <a:gd name="T20" fmla="*/ 246 w 819"/>
                <a:gd name="T21" fmla="*/ 1693 h 3277"/>
                <a:gd name="T22" fmla="*/ 164 w 819"/>
                <a:gd name="T23" fmla="*/ 1611 h 3277"/>
                <a:gd name="T24" fmla="*/ 246 w 819"/>
                <a:gd name="T25" fmla="*/ 1529 h 3277"/>
                <a:gd name="T26" fmla="*/ 519 w 819"/>
                <a:gd name="T27" fmla="*/ 1529 h 3277"/>
                <a:gd name="T28" fmla="*/ 601 w 819"/>
                <a:gd name="T29" fmla="*/ 1611 h 3277"/>
                <a:gd name="T30" fmla="*/ 519 w 819"/>
                <a:gd name="T31" fmla="*/ 1693 h 3277"/>
                <a:gd name="T32" fmla="*/ 519 w 819"/>
                <a:gd name="T33" fmla="*/ 1201 h 3277"/>
                <a:gd name="T34" fmla="*/ 246 w 819"/>
                <a:gd name="T35" fmla="*/ 1201 h 3277"/>
                <a:gd name="T36" fmla="*/ 164 w 819"/>
                <a:gd name="T37" fmla="*/ 1120 h 3277"/>
                <a:gd name="T38" fmla="*/ 246 w 819"/>
                <a:gd name="T39" fmla="*/ 1038 h 3277"/>
                <a:gd name="T40" fmla="*/ 519 w 819"/>
                <a:gd name="T41" fmla="*/ 1038 h 3277"/>
                <a:gd name="T42" fmla="*/ 601 w 819"/>
                <a:gd name="T43" fmla="*/ 1120 h 3277"/>
                <a:gd name="T44" fmla="*/ 519 w 819"/>
                <a:gd name="T45" fmla="*/ 1201 h 3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19" h="3277">
                  <a:moveTo>
                    <a:pt x="601" y="0"/>
                  </a:moveTo>
                  <a:cubicBezTo>
                    <a:pt x="219" y="0"/>
                    <a:pt x="219" y="0"/>
                    <a:pt x="219" y="0"/>
                  </a:cubicBezTo>
                  <a:cubicBezTo>
                    <a:pt x="99" y="0"/>
                    <a:pt x="0" y="98"/>
                    <a:pt x="0" y="218"/>
                  </a:cubicBezTo>
                  <a:cubicBezTo>
                    <a:pt x="0" y="3058"/>
                    <a:pt x="0" y="3058"/>
                    <a:pt x="0" y="3058"/>
                  </a:cubicBezTo>
                  <a:cubicBezTo>
                    <a:pt x="0" y="3178"/>
                    <a:pt x="99" y="3277"/>
                    <a:pt x="219" y="3277"/>
                  </a:cubicBezTo>
                  <a:cubicBezTo>
                    <a:pt x="601" y="3277"/>
                    <a:pt x="601" y="3277"/>
                    <a:pt x="601" y="3277"/>
                  </a:cubicBezTo>
                  <a:cubicBezTo>
                    <a:pt x="721" y="3277"/>
                    <a:pt x="819" y="3178"/>
                    <a:pt x="819" y="3058"/>
                  </a:cubicBezTo>
                  <a:cubicBezTo>
                    <a:pt x="819" y="218"/>
                    <a:pt x="819" y="218"/>
                    <a:pt x="819" y="218"/>
                  </a:cubicBezTo>
                  <a:cubicBezTo>
                    <a:pt x="819" y="98"/>
                    <a:pt x="721" y="0"/>
                    <a:pt x="601" y="0"/>
                  </a:cubicBezTo>
                  <a:close/>
                  <a:moveTo>
                    <a:pt x="519" y="1693"/>
                  </a:moveTo>
                  <a:cubicBezTo>
                    <a:pt x="246" y="1693"/>
                    <a:pt x="246" y="1693"/>
                    <a:pt x="246" y="1693"/>
                  </a:cubicBezTo>
                  <a:cubicBezTo>
                    <a:pt x="202" y="1693"/>
                    <a:pt x="164" y="1655"/>
                    <a:pt x="164" y="1611"/>
                  </a:cubicBezTo>
                  <a:cubicBezTo>
                    <a:pt x="164" y="1567"/>
                    <a:pt x="202" y="1529"/>
                    <a:pt x="246" y="1529"/>
                  </a:cubicBezTo>
                  <a:cubicBezTo>
                    <a:pt x="519" y="1529"/>
                    <a:pt x="519" y="1529"/>
                    <a:pt x="519" y="1529"/>
                  </a:cubicBezTo>
                  <a:cubicBezTo>
                    <a:pt x="563" y="1529"/>
                    <a:pt x="601" y="1567"/>
                    <a:pt x="601" y="1611"/>
                  </a:cubicBezTo>
                  <a:cubicBezTo>
                    <a:pt x="601" y="1655"/>
                    <a:pt x="563" y="1693"/>
                    <a:pt x="519" y="1693"/>
                  </a:cubicBezTo>
                  <a:close/>
                  <a:moveTo>
                    <a:pt x="519" y="1201"/>
                  </a:moveTo>
                  <a:cubicBezTo>
                    <a:pt x="246" y="1201"/>
                    <a:pt x="246" y="1201"/>
                    <a:pt x="246" y="1201"/>
                  </a:cubicBezTo>
                  <a:cubicBezTo>
                    <a:pt x="202" y="1201"/>
                    <a:pt x="164" y="1163"/>
                    <a:pt x="164" y="1120"/>
                  </a:cubicBezTo>
                  <a:cubicBezTo>
                    <a:pt x="164" y="1076"/>
                    <a:pt x="202" y="1038"/>
                    <a:pt x="246" y="1038"/>
                  </a:cubicBezTo>
                  <a:cubicBezTo>
                    <a:pt x="519" y="1038"/>
                    <a:pt x="519" y="1038"/>
                    <a:pt x="519" y="1038"/>
                  </a:cubicBezTo>
                  <a:cubicBezTo>
                    <a:pt x="563" y="1038"/>
                    <a:pt x="601" y="1076"/>
                    <a:pt x="601" y="1120"/>
                  </a:cubicBezTo>
                  <a:cubicBezTo>
                    <a:pt x="601" y="1163"/>
                    <a:pt x="563" y="1201"/>
                    <a:pt x="519" y="1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6251576" y="1190625"/>
              <a:ext cx="403225" cy="1117601"/>
            </a:xfrm>
            <a:custGeom>
              <a:avLst/>
              <a:gdLst>
                <a:gd name="T0" fmla="*/ 17 w 1185"/>
                <a:gd name="T1" fmla="*/ 306 h 3277"/>
                <a:gd name="T2" fmla="*/ 208 w 1185"/>
                <a:gd name="T3" fmla="*/ 60 h 3277"/>
                <a:gd name="T4" fmla="*/ 585 w 1185"/>
                <a:gd name="T5" fmla="*/ 16 h 3277"/>
                <a:gd name="T6" fmla="*/ 825 w 1185"/>
                <a:gd name="T7" fmla="*/ 207 h 3277"/>
                <a:gd name="T8" fmla="*/ 1169 w 1185"/>
                <a:gd name="T9" fmla="*/ 2971 h 3277"/>
                <a:gd name="T10" fmla="*/ 978 w 1185"/>
                <a:gd name="T11" fmla="*/ 3217 h 3277"/>
                <a:gd name="T12" fmla="*/ 601 w 1185"/>
                <a:gd name="T13" fmla="*/ 3260 h 3277"/>
                <a:gd name="T14" fmla="*/ 355 w 1185"/>
                <a:gd name="T15" fmla="*/ 3069 h 3277"/>
                <a:gd name="T16" fmla="*/ 17 w 1185"/>
                <a:gd name="T17" fmla="*/ 306 h 3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5" h="3277">
                  <a:moveTo>
                    <a:pt x="17" y="306"/>
                  </a:moveTo>
                  <a:cubicBezTo>
                    <a:pt x="0" y="186"/>
                    <a:pt x="88" y="76"/>
                    <a:pt x="208" y="60"/>
                  </a:cubicBezTo>
                  <a:cubicBezTo>
                    <a:pt x="585" y="16"/>
                    <a:pt x="585" y="16"/>
                    <a:pt x="585" y="16"/>
                  </a:cubicBezTo>
                  <a:cubicBezTo>
                    <a:pt x="699" y="0"/>
                    <a:pt x="809" y="87"/>
                    <a:pt x="825" y="207"/>
                  </a:cubicBezTo>
                  <a:cubicBezTo>
                    <a:pt x="1169" y="2971"/>
                    <a:pt x="1169" y="2971"/>
                    <a:pt x="1169" y="2971"/>
                  </a:cubicBezTo>
                  <a:cubicBezTo>
                    <a:pt x="1185" y="3091"/>
                    <a:pt x="1098" y="3200"/>
                    <a:pt x="978" y="3217"/>
                  </a:cubicBezTo>
                  <a:cubicBezTo>
                    <a:pt x="601" y="3260"/>
                    <a:pt x="601" y="3260"/>
                    <a:pt x="601" y="3260"/>
                  </a:cubicBezTo>
                  <a:cubicBezTo>
                    <a:pt x="481" y="3277"/>
                    <a:pt x="372" y="3189"/>
                    <a:pt x="355" y="3069"/>
                  </a:cubicBezTo>
                  <a:cubicBezTo>
                    <a:pt x="17" y="306"/>
                    <a:pt x="17" y="306"/>
                    <a:pt x="17" y="3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0" name="图形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87993" y="3433514"/>
            <a:ext cx="752194" cy="7521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28800"/>
            <a:ext cx="12192000" cy="2943225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汇报结束！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谢谢聆听！欢迎老师提问！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1138365" y="4648199"/>
            <a:ext cx="1132849" cy="1133553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 w="38100">
            <a:gradFill>
              <a:gsLst>
                <a:gs pos="34000">
                  <a:srgbClr val="F2F2F2"/>
                </a:gs>
                <a:gs pos="0">
                  <a:srgbClr val="FFFFFF"/>
                </a:gs>
                <a:gs pos="100000">
                  <a:srgbClr val="BFBFBF"/>
                </a:gs>
              </a:gsLst>
              <a:lin ang="8100000" scaled="0"/>
            </a:gradFill>
          </a:ln>
          <a:effectLst>
            <a:outerShdw blurRad="279400" dist="139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000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2080714" y="5345809"/>
            <a:ext cx="599779" cy="600152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 w="38100">
            <a:gradFill>
              <a:gsLst>
                <a:gs pos="34000">
                  <a:srgbClr val="F2F2F2"/>
                </a:gs>
                <a:gs pos="0">
                  <a:srgbClr val="FFFFFF"/>
                </a:gs>
                <a:gs pos="100000">
                  <a:srgbClr val="BFBFBF"/>
                </a:gs>
              </a:gsLst>
              <a:lin ang="8100000" scaled="0"/>
            </a:gradFill>
          </a:ln>
          <a:effectLst>
            <a:outerShdw blurRad="279400" dist="139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000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1426239" y="5914789"/>
            <a:ext cx="366601" cy="366829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 w="38100">
            <a:gradFill>
              <a:gsLst>
                <a:gs pos="34000">
                  <a:srgbClr val="F2F2F2"/>
                </a:gs>
                <a:gs pos="0">
                  <a:srgbClr val="FFFFFF"/>
                </a:gs>
                <a:gs pos="100000">
                  <a:srgbClr val="BFBFBF"/>
                </a:gs>
              </a:gsLst>
              <a:lin ang="8100000" scaled="0"/>
            </a:gradFill>
          </a:ln>
          <a:effectLst>
            <a:outerShdw blurRad="279400" dist="139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000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566815" y="6029167"/>
            <a:ext cx="504588" cy="504902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 w="38100">
            <a:gradFill>
              <a:gsLst>
                <a:gs pos="34000">
                  <a:srgbClr val="F2F2F2"/>
                </a:gs>
                <a:gs pos="0">
                  <a:srgbClr val="FFFFFF"/>
                </a:gs>
                <a:gs pos="100000">
                  <a:srgbClr val="BFBFBF"/>
                </a:gs>
              </a:gsLst>
              <a:lin ang="8100000" scaled="0"/>
            </a:gradFill>
          </a:ln>
          <a:effectLst>
            <a:outerShdw blurRad="279400" dist="139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000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>
          <a:xfrm>
            <a:off x="301027" y="3913879"/>
            <a:ext cx="186265" cy="145286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52869"/>
                </a:lnTo>
                <a:lnTo>
                  <a:pt x="186265" y="1452869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任意多边形 13"/>
          <p:cNvSpPr/>
          <p:nvPr/>
        </p:nvSpPr>
        <p:spPr>
          <a:xfrm>
            <a:off x="301027" y="3913879"/>
            <a:ext cx="186265" cy="57121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71213"/>
                </a:lnTo>
                <a:lnTo>
                  <a:pt x="186265" y="571213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14"/>
          <p:cNvSpPr/>
          <p:nvPr/>
        </p:nvSpPr>
        <p:spPr>
          <a:xfrm>
            <a:off x="797735" y="2150567"/>
            <a:ext cx="5258892" cy="114242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5258892" y="0"/>
                </a:moveTo>
                <a:lnTo>
                  <a:pt x="5258892" y="1012041"/>
                </a:lnTo>
                <a:lnTo>
                  <a:pt x="0" y="1012041"/>
                </a:lnTo>
                <a:lnTo>
                  <a:pt x="0" y="1142427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任意多边形 19"/>
          <p:cNvSpPr/>
          <p:nvPr/>
        </p:nvSpPr>
        <p:spPr>
          <a:xfrm>
            <a:off x="4227878" y="2158487"/>
            <a:ext cx="751270" cy="114242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751270" y="0"/>
                </a:moveTo>
                <a:lnTo>
                  <a:pt x="751270" y="1012041"/>
                </a:lnTo>
                <a:lnTo>
                  <a:pt x="0" y="1012041"/>
                </a:lnTo>
                <a:lnTo>
                  <a:pt x="0" y="1142427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任意多边形 20"/>
          <p:cNvSpPr/>
          <p:nvPr/>
        </p:nvSpPr>
        <p:spPr>
          <a:xfrm>
            <a:off x="3694590" y="3839865"/>
            <a:ext cx="186265" cy="145286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52869"/>
                </a:lnTo>
                <a:lnTo>
                  <a:pt x="186265" y="1452869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任意多边形 21"/>
          <p:cNvSpPr/>
          <p:nvPr/>
        </p:nvSpPr>
        <p:spPr>
          <a:xfrm>
            <a:off x="7886625" y="3913879"/>
            <a:ext cx="186265" cy="57121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71213"/>
                </a:lnTo>
                <a:lnTo>
                  <a:pt x="186265" y="571213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任意多边形 22"/>
          <p:cNvSpPr/>
          <p:nvPr/>
        </p:nvSpPr>
        <p:spPr>
          <a:xfrm>
            <a:off x="6056627" y="2150567"/>
            <a:ext cx="751270" cy="114242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12041"/>
                </a:lnTo>
                <a:lnTo>
                  <a:pt x="751270" y="1012041"/>
                </a:lnTo>
                <a:lnTo>
                  <a:pt x="751270" y="1142427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任意多边形 23"/>
          <p:cNvSpPr/>
          <p:nvPr/>
        </p:nvSpPr>
        <p:spPr>
          <a:xfrm>
            <a:off x="6056627" y="2150567"/>
            <a:ext cx="2253811" cy="114242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12041"/>
                </a:lnTo>
                <a:lnTo>
                  <a:pt x="2253811" y="1012041"/>
                </a:lnTo>
                <a:lnTo>
                  <a:pt x="2253811" y="1142427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任意多边形 24"/>
          <p:cNvSpPr/>
          <p:nvPr/>
        </p:nvSpPr>
        <p:spPr>
          <a:xfrm>
            <a:off x="9316272" y="3913879"/>
            <a:ext cx="186265" cy="145286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52869"/>
                </a:lnTo>
                <a:lnTo>
                  <a:pt x="186265" y="1452869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任意多边形 25"/>
          <p:cNvSpPr/>
          <p:nvPr/>
        </p:nvSpPr>
        <p:spPr>
          <a:xfrm>
            <a:off x="9316272" y="3913879"/>
            <a:ext cx="186265" cy="57121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71213"/>
                </a:lnTo>
                <a:lnTo>
                  <a:pt x="186265" y="571213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任意多边形 26"/>
          <p:cNvSpPr/>
          <p:nvPr/>
        </p:nvSpPr>
        <p:spPr>
          <a:xfrm>
            <a:off x="6056627" y="2150567"/>
            <a:ext cx="3756351" cy="114242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12041"/>
                </a:lnTo>
                <a:lnTo>
                  <a:pt x="3756351" y="1012041"/>
                </a:lnTo>
                <a:lnTo>
                  <a:pt x="3756351" y="1142427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任意多边形 27"/>
          <p:cNvSpPr/>
          <p:nvPr/>
        </p:nvSpPr>
        <p:spPr>
          <a:xfrm>
            <a:off x="6056627" y="2150567"/>
            <a:ext cx="5258892" cy="114242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12041"/>
                </a:lnTo>
                <a:lnTo>
                  <a:pt x="5258892" y="1012041"/>
                </a:lnTo>
                <a:lnTo>
                  <a:pt x="5258892" y="1142427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任意多边形 28"/>
          <p:cNvSpPr/>
          <p:nvPr/>
        </p:nvSpPr>
        <p:spPr>
          <a:xfrm>
            <a:off x="4701540" y="1529715"/>
            <a:ext cx="2727325" cy="621030"/>
          </a:xfrm>
          <a:custGeom>
            <a:avLst/>
            <a:gdLst>
              <a:gd name="connsiteX0" fmla="*/ 0 w 1241769"/>
              <a:gd name="connsiteY0" fmla="*/ 0 h 620884"/>
              <a:gd name="connsiteX1" fmla="*/ 1241769 w 1241769"/>
              <a:gd name="connsiteY1" fmla="*/ 0 h 620884"/>
              <a:gd name="connsiteX2" fmla="*/ 1241769 w 1241769"/>
              <a:gd name="connsiteY2" fmla="*/ 620884 h 620884"/>
              <a:gd name="connsiteX3" fmla="*/ 0 w 1241769"/>
              <a:gd name="connsiteY3" fmla="*/ 620884 h 620884"/>
              <a:gd name="connsiteX4" fmla="*/ 0 w 1241769"/>
              <a:gd name="connsiteY4" fmla="*/ 0 h 62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1769" h="620884">
                <a:moveTo>
                  <a:pt x="0" y="0"/>
                </a:moveTo>
                <a:lnTo>
                  <a:pt x="1241769" y="0"/>
                </a:lnTo>
                <a:lnTo>
                  <a:pt x="1241769" y="620884"/>
                </a:lnTo>
                <a:lnTo>
                  <a:pt x="0" y="6208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800" kern="1200" dirty="0"/>
          </a:p>
        </p:txBody>
      </p:sp>
      <p:sp>
        <p:nvSpPr>
          <p:cNvPr id="30" name="任意多边形 29"/>
          <p:cNvSpPr/>
          <p:nvPr/>
        </p:nvSpPr>
        <p:spPr>
          <a:xfrm>
            <a:off x="10694635" y="3292994"/>
            <a:ext cx="1241769" cy="620884"/>
          </a:xfrm>
          <a:custGeom>
            <a:avLst/>
            <a:gdLst>
              <a:gd name="connsiteX0" fmla="*/ 0 w 1241769"/>
              <a:gd name="connsiteY0" fmla="*/ 0 h 620884"/>
              <a:gd name="connsiteX1" fmla="*/ 1241769 w 1241769"/>
              <a:gd name="connsiteY1" fmla="*/ 0 h 620884"/>
              <a:gd name="connsiteX2" fmla="*/ 1241769 w 1241769"/>
              <a:gd name="connsiteY2" fmla="*/ 620884 h 620884"/>
              <a:gd name="connsiteX3" fmla="*/ 0 w 1241769"/>
              <a:gd name="connsiteY3" fmla="*/ 620884 h 620884"/>
              <a:gd name="connsiteX4" fmla="*/ 0 w 1241769"/>
              <a:gd name="connsiteY4" fmla="*/ 0 h 62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1769" h="620884">
                <a:moveTo>
                  <a:pt x="0" y="0"/>
                </a:moveTo>
                <a:lnTo>
                  <a:pt x="1241769" y="0"/>
                </a:lnTo>
                <a:lnTo>
                  <a:pt x="1241769" y="620884"/>
                </a:lnTo>
                <a:lnTo>
                  <a:pt x="0" y="620884"/>
                </a:lnTo>
                <a:lnTo>
                  <a:pt x="0" y="0"/>
                </a:lnTo>
                <a:close/>
              </a:path>
            </a:pathLst>
          </a:custGeom>
          <a:solidFill>
            <a:srgbClr val="F5C63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800" kern="1200" dirty="0"/>
          </a:p>
        </p:txBody>
      </p:sp>
      <p:sp>
        <p:nvSpPr>
          <p:cNvPr id="31" name="任意多边形 30"/>
          <p:cNvSpPr/>
          <p:nvPr/>
        </p:nvSpPr>
        <p:spPr>
          <a:xfrm>
            <a:off x="9192095" y="3292994"/>
            <a:ext cx="1241769" cy="620884"/>
          </a:xfrm>
          <a:custGeom>
            <a:avLst/>
            <a:gdLst>
              <a:gd name="connsiteX0" fmla="*/ 0 w 1241769"/>
              <a:gd name="connsiteY0" fmla="*/ 0 h 620884"/>
              <a:gd name="connsiteX1" fmla="*/ 1241769 w 1241769"/>
              <a:gd name="connsiteY1" fmla="*/ 0 h 620884"/>
              <a:gd name="connsiteX2" fmla="*/ 1241769 w 1241769"/>
              <a:gd name="connsiteY2" fmla="*/ 620884 h 620884"/>
              <a:gd name="connsiteX3" fmla="*/ 0 w 1241769"/>
              <a:gd name="connsiteY3" fmla="*/ 620884 h 620884"/>
              <a:gd name="connsiteX4" fmla="*/ 0 w 1241769"/>
              <a:gd name="connsiteY4" fmla="*/ 0 h 62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1769" h="620884">
                <a:moveTo>
                  <a:pt x="0" y="0"/>
                </a:moveTo>
                <a:lnTo>
                  <a:pt x="1241769" y="0"/>
                </a:lnTo>
                <a:lnTo>
                  <a:pt x="1241769" y="620884"/>
                </a:lnTo>
                <a:lnTo>
                  <a:pt x="0" y="620884"/>
                </a:lnTo>
                <a:lnTo>
                  <a:pt x="0" y="0"/>
                </a:lnTo>
                <a:close/>
              </a:path>
            </a:pathLst>
          </a:custGeom>
          <a:solidFill>
            <a:srgbClr val="F5C63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800" kern="1200" dirty="0"/>
          </a:p>
        </p:txBody>
      </p:sp>
      <p:sp>
        <p:nvSpPr>
          <p:cNvPr id="32" name="任意多边形 31"/>
          <p:cNvSpPr/>
          <p:nvPr/>
        </p:nvSpPr>
        <p:spPr>
          <a:xfrm>
            <a:off x="9502537" y="4174650"/>
            <a:ext cx="1241769" cy="620884"/>
          </a:xfrm>
          <a:custGeom>
            <a:avLst/>
            <a:gdLst>
              <a:gd name="connsiteX0" fmla="*/ 0 w 1241769"/>
              <a:gd name="connsiteY0" fmla="*/ 0 h 620884"/>
              <a:gd name="connsiteX1" fmla="*/ 1241769 w 1241769"/>
              <a:gd name="connsiteY1" fmla="*/ 0 h 620884"/>
              <a:gd name="connsiteX2" fmla="*/ 1241769 w 1241769"/>
              <a:gd name="connsiteY2" fmla="*/ 620884 h 620884"/>
              <a:gd name="connsiteX3" fmla="*/ 0 w 1241769"/>
              <a:gd name="connsiteY3" fmla="*/ 620884 h 620884"/>
              <a:gd name="connsiteX4" fmla="*/ 0 w 1241769"/>
              <a:gd name="connsiteY4" fmla="*/ 0 h 62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1769" h="620884">
                <a:moveTo>
                  <a:pt x="0" y="0"/>
                </a:moveTo>
                <a:lnTo>
                  <a:pt x="1241769" y="0"/>
                </a:lnTo>
                <a:lnTo>
                  <a:pt x="1241769" y="620884"/>
                </a:lnTo>
                <a:lnTo>
                  <a:pt x="0" y="62088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000" kern="1200"/>
          </a:p>
        </p:txBody>
      </p:sp>
      <p:sp>
        <p:nvSpPr>
          <p:cNvPr id="33" name="任意多边形 32"/>
          <p:cNvSpPr/>
          <p:nvPr/>
        </p:nvSpPr>
        <p:spPr>
          <a:xfrm>
            <a:off x="9502537" y="5056306"/>
            <a:ext cx="1241769" cy="620884"/>
          </a:xfrm>
          <a:custGeom>
            <a:avLst/>
            <a:gdLst>
              <a:gd name="connsiteX0" fmla="*/ 0 w 1241769"/>
              <a:gd name="connsiteY0" fmla="*/ 0 h 620884"/>
              <a:gd name="connsiteX1" fmla="*/ 1241769 w 1241769"/>
              <a:gd name="connsiteY1" fmla="*/ 0 h 620884"/>
              <a:gd name="connsiteX2" fmla="*/ 1241769 w 1241769"/>
              <a:gd name="connsiteY2" fmla="*/ 620884 h 620884"/>
              <a:gd name="connsiteX3" fmla="*/ 0 w 1241769"/>
              <a:gd name="connsiteY3" fmla="*/ 620884 h 620884"/>
              <a:gd name="connsiteX4" fmla="*/ 0 w 1241769"/>
              <a:gd name="connsiteY4" fmla="*/ 0 h 62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1769" h="620884">
                <a:moveTo>
                  <a:pt x="0" y="0"/>
                </a:moveTo>
                <a:lnTo>
                  <a:pt x="1241769" y="0"/>
                </a:lnTo>
                <a:lnTo>
                  <a:pt x="1241769" y="620884"/>
                </a:lnTo>
                <a:lnTo>
                  <a:pt x="0" y="62088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000" kern="1200"/>
          </a:p>
        </p:txBody>
      </p:sp>
      <p:sp>
        <p:nvSpPr>
          <p:cNvPr id="34" name="任意多边形 33"/>
          <p:cNvSpPr/>
          <p:nvPr/>
        </p:nvSpPr>
        <p:spPr>
          <a:xfrm>
            <a:off x="7689554" y="3292994"/>
            <a:ext cx="1241769" cy="620884"/>
          </a:xfrm>
          <a:custGeom>
            <a:avLst/>
            <a:gdLst>
              <a:gd name="connsiteX0" fmla="*/ 0 w 1241769"/>
              <a:gd name="connsiteY0" fmla="*/ 0 h 620884"/>
              <a:gd name="connsiteX1" fmla="*/ 1241769 w 1241769"/>
              <a:gd name="connsiteY1" fmla="*/ 0 h 620884"/>
              <a:gd name="connsiteX2" fmla="*/ 1241769 w 1241769"/>
              <a:gd name="connsiteY2" fmla="*/ 620884 h 620884"/>
              <a:gd name="connsiteX3" fmla="*/ 0 w 1241769"/>
              <a:gd name="connsiteY3" fmla="*/ 620884 h 620884"/>
              <a:gd name="connsiteX4" fmla="*/ 0 w 1241769"/>
              <a:gd name="connsiteY4" fmla="*/ 0 h 62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1769" h="620884">
                <a:moveTo>
                  <a:pt x="0" y="0"/>
                </a:moveTo>
                <a:lnTo>
                  <a:pt x="1241769" y="0"/>
                </a:lnTo>
                <a:lnTo>
                  <a:pt x="1241769" y="620884"/>
                </a:lnTo>
                <a:lnTo>
                  <a:pt x="0" y="620884"/>
                </a:lnTo>
                <a:lnTo>
                  <a:pt x="0" y="0"/>
                </a:lnTo>
                <a:close/>
              </a:path>
            </a:pathLst>
          </a:custGeom>
          <a:solidFill>
            <a:srgbClr val="F5C63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800" kern="1200" dirty="0"/>
          </a:p>
        </p:txBody>
      </p:sp>
      <p:sp>
        <p:nvSpPr>
          <p:cNvPr id="35" name="任意多边形 34"/>
          <p:cNvSpPr/>
          <p:nvPr/>
        </p:nvSpPr>
        <p:spPr>
          <a:xfrm>
            <a:off x="5786423" y="3300812"/>
            <a:ext cx="1241769" cy="620884"/>
          </a:xfrm>
          <a:custGeom>
            <a:avLst/>
            <a:gdLst>
              <a:gd name="connsiteX0" fmla="*/ 0 w 1241769"/>
              <a:gd name="connsiteY0" fmla="*/ 0 h 620884"/>
              <a:gd name="connsiteX1" fmla="*/ 1241769 w 1241769"/>
              <a:gd name="connsiteY1" fmla="*/ 0 h 620884"/>
              <a:gd name="connsiteX2" fmla="*/ 1241769 w 1241769"/>
              <a:gd name="connsiteY2" fmla="*/ 620884 h 620884"/>
              <a:gd name="connsiteX3" fmla="*/ 0 w 1241769"/>
              <a:gd name="connsiteY3" fmla="*/ 620884 h 620884"/>
              <a:gd name="connsiteX4" fmla="*/ 0 w 1241769"/>
              <a:gd name="connsiteY4" fmla="*/ 0 h 62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1769" h="620884">
                <a:moveTo>
                  <a:pt x="0" y="0"/>
                </a:moveTo>
                <a:lnTo>
                  <a:pt x="1241769" y="0"/>
                </a:lnTo>
                <a:lnTo>
                  <a:pt x="1241769" y="620884"/>
                </a:lnTo>
                <a:lnTo>
                  <a:pt x="0" y="620884"/>
                </a:lnTo>
                <a:lnTo>
                  <a:pt x="0" y="0"/>
                </a:lnTo>
                <a:close/>
              </a:path>
            </a:pathLst>
          </a:custGeom>
          <a:solidFill>
            <a:srgbClr val="F5C63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000" kern="1200" dirty="0"/>
          </a:p>
        </p:txBody>
      </p:sp>
      <p:sp>
        <p:nvSpPr>
          <p:cNvPr id="36" name="任意多边形 35"/>
          <p:cNvSpPr/>
          <p:nvPr/>
        </p:nvSpPr>
        <p:spPr>
          <a:xfrm>
            <a:off x="3882824" y="4182733"/>
            <a:ext cx="1241769" cy="620884"/>
          </a:xfrm>
          <a:custGeom>
            <a:avLst/>
            <a:gdLst>
              <a:gd name="connsiteX0" fmla="*/ 0 w 1241769"/>
              <a:gd name="connsiteY0" fmla="*/ 0 h 620884"/>
              <a:gd name="connsiteX1" fmla="*/ 1241769 w 1241769"/>
              <a:gd name="connsiteY1" fmla="*/ 0 h 620884"/>
              <a:gd name="connsiteX2" fmla="*/ 1241769 w 1241769"/>
              <a:gd name="connsiteY2" fmla="*/ 620884 h 620884"/>
              <a:gd name="connsiteX3" fmla="*/ 0 w 1241769"/>
              <a:gd name="connsiteY3" fmla="*/ 620884 h 620884"/>
              <a:gd name="connsiteX4" fmla="*/ 0 w 1241769"/>
              <a:gd name="connsiteY4" fmla="*/ 0 h 62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1769" h="620884">
                <a:moveTo>
                  <a:pt x="0" y="0"/>
                </a:moveTo>
                <a:lnTo>
                  <a:pt x="1241769" y="0"/>
                </a:lnTo>
                <a:lnTo>
                  <a:pt x="1241769" y="620884"/>
                </a:lnTo>
                <a:lnTo>
                  <a:pt x="0" y="62088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000" kern="1200"/>
          </a:p>
        </p:txBody>
      </p:sp>
      <p:sp>
        <p:nvSpPr>
          <p:cNvPr id="37" name="任意多边形 36"/>
          <p:cNvSpPr/>
          <p:nvPr/>
        </p:nvSpPr>
        <p:spPr>
          <a:xfrm>
            <a:off x="3880855" y="4963195"/>
            <a:ext cx="1241769" cy="620884"/>
          </a:xfrm>
          <a:custGeom>
            <a:avLst/>
            <a:gdLst>
              <a:gd name="connsiteX0" fmla="*/ 0 w 1241769"/>
              <a:gd name="connsiteY0" fmla="*/ 0 h 620884"/>
              <a:gd name="connsiteX1" fmla="*/ 1241769 w 1241769"/>
              <a:gd name="connsiteY1" fmla="*/ 0 h 620884"/>
              <a:gd name="connsiteX2" fmla="*/ 1241769 w 1241769"/>
              <a:gd name="connsiteY2" fmla="*/ 620884 h 620884"/>
              <a:gd name="connsiteX3" fmla="*/ 0 w 1241769"/>
              <a:gd name="connsiteY3" fmla="*/ 620884 h 620884"/>
              <a:gd name="connsiteX4" fmla="*/ 0 w 1241769"/>
              <a:gd name="connsiteY4" fmla="*/ 0 h 62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1769" h="620884">
                <a:moveTo>
                  <a:pt x="0" y="0"/>
                </a:moveTo>
                <a:lnTo>
                  <a:pt x="1241769" y="0"/>
                </a:lnTo>
                <a:lnTo>
                  <a:pt x="1241769" y="620884"/>
                </a:lnTo>
                <a:lnTo>
                  <a:pt x="0" y="62088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000" kern="1200"/>
          </a:p>
        </p:txBody>
      </p:sp>
      <p:sp>
        <p:nvSpPr>
          <p:cNvPr id="38" name="任意多边形 37"/>
          <p:cNvSpPr/>
          <p:nvPr/>
        </p:nvSpPr>
        <p:spPr>
          <a:xfrm>
            <a:off x="3222356" y="3282516"/>
            <a:ext cx="2011045" cy="621030"/>
          </a:xfrm>
          <a:custGeom>
            <a:avLst/>
            <a:gdLst>
              <a:gd name="connsiteX0" fmla="*/ 0 w 1241769"/>
              <a:gd name="connsiteY0" fmla="*/ 0 h 620884"/>
              <a:gd name="connsiteX1" fmla="*/ 1241769 w 1241769"/>
              <a:gd name="connsiteY1" fmla="*/ 0 h 620884"/>
              <a:gd name="connsiteX2" fmla="*/ 1241769 w 1241769"/>
              <a:gd name="connsiteY2" fmla="*/ 620884 h 620884"/>
              <a:gd name="connsiteX3" fmla="*/ 0 w 1241769"/>
              <a:gd name="connsiteY3" fmla="*/ 620884 h 620884"/>
              <a:gd name="connsiteX4" fmla="*/ 0 w 1241769"/>
              <a:gd name="connsiteY4" fmla="*/ 0 h 62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1769" h="620884">
                <a:moveTo>
                  <a:pt x="0" y="0"/>
                </a:moveTo>
                <a:lnTo>
                  <a:pt x="1241769" y="0"/>
                </a:lnTo>
                <a:lnTo>
                  <a:pt x="1241769" y="620884"/>
                </a:lnTo>
                <a:lnTo>
                  <a:pt x="0" y="620884"/>
                </a:lnTo>
                <a:lnTo>
                  <a:pt x="0" y="0"/>
                </a:lnTo>
                <a:close/>
              </a:path>
            </a:pathLst>
          </a:custGeom>
          <a:solidFill>
            <a:srgbClr val="F5C63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000" kern="1200" dirty="0"/>
          </a:p>
        </p:txBody>
      </p:sp>
      <p:sp>
        <p:nvSpPr>
          <p:cNvPr id="43" name="任意多边形 42"/>
          <p:cNvSpPr/>
          <p:nvPr/>
        </p:nvSpPr>
        <p:spPr>
          <a:xfrm>
            <a:off x="177165" y="3293110"/>
            <a:ext cx="2095500" cy="621030"/>
          </a:xfrm>
          <a:custGeom>
            <a:avLst/>
            <a:gdLst>
              <a:gd name="connsiteX0" fmla="*/ 0 w 1241769"/>
              <a:gd name="connsiteY0" fmla="*/ 0 h 620884"/>
              <a:gd name="connsiteX1" fmla="*/ 1241769 w 1241769"/>
              <a:gd name="connsiteY1" fmla="*/ 0 h 620884"/>
              <a:gd name="connsiteX2" fmla="*/ 1241769 w 1241769"/>
              <a:gd name="connsiteY2" fmla="*/ 620884 h 620884"/>
              <a:gd name="connsiteX3" fmla="*/ 0 w 1241769"/>
              <a:gd name="connsiteY3" fmla="*/ 620884 h 620884"/>
              <a:gd name="connsiteX4" fmla="*/ 0 w 1241769"/>
              <a:gd name="connsiteY4" fmla="*/ 0 h 62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1769" h="620884">
                <a:moveTo>
                  <a:pt x="0" y="0"/>
                </a:moveTo>
                <a:lnTo>
                  <a:pt x="1241769" y="0"/>
                </a:lnTo>
                <a:lnTo>
                  <a:pt x="1241769" y="620884"/>
                </a:lnTo>
                <a:lnTo>
                  <a:pt x="0" y="620884"/>
                </a:lnTo>
                <a:lnTo>
                  <a:pt x="0" y="0"/>
                </a:lnTo>
                <a:close/>
              </a:path>
            </a:pathLst>
          </a:custGeom>
          <a:solidFill>
            <a:srgbClr val="F5C63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000" kern="1200" dirty="0"/>
          </a:p>
        </p:txBody>
      </p:sp>
      <p:sp>
        <p:nvSpPr>
          <p:cNvPr id="44" name="任意多边形 43"/>
          <p:cNvSpPr/>
          <p:nvPr/>
        </p:nvSpPr>
        <p:spPr>
          <a:xfrm>
            <a:off x="487045" y="4174490"/>
            <a:ext cx="2162175" cy="621030"/>
          </a:xfrm>
          <a:custGeom>
            <a:avLst/>
            <a:gdLst>
              <a:gd name="connsiteX0" fmla="*/ 0 w 1241769"/>
              <a:gd name="connsiteY0" fmla="*/ 0 h 620884"/>
              <a:gd name="connsiteX1" fmla="*/ 1241769 w 1241769"/>
              <a:gd name="connsiteY1" fmla="*/ 0 h 620884"/>
              <a:gd name="connsiteX2" fmla="*/ 1241769 w 1241769"/>
              <a:gd name="connsiteY2" fmla="*/ 620884 h 620884"/>
              <a:gd name="connsiteX3" fmla="*/ 0 w 1241769"/>
              <a:gd name="connsiteY3" fmla="*/ 620884 h 620884"/>
              <a:gd name="connsiteX4" fmla="*/ 0 w 1241769"/>
              <a:gd name="connsiteY4" fmla="*/ 0 h 62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1769" h="620884">
                <a:moveTo>
                  <a:pt x="0" y="0"/>
                </a:moveTo>
                <a:lnTo>
                  <a:pt x="1241769" y="0"/>
                </a:lnTo>
                <a:lnTo>
                  <a:pt x="1241769" y="620884"/>
                </a:lnTo>
                <a:lnTo>
                  <a:pt x="0" y="62088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000" kern="1200" dirty="0"/>
          </a:p>
        </p:txBody>
      </p:sp>
      <p:sp>
        <p:nvSpPr>
          <p:cNvPr id="45" name="任意多边形 44"/>
          <p:cNvSpPr/>
          <p:nvPr/>
        </p:nvSpPr>
        <p:spPr>
          <a:xfrm>
            <a:off x="487045" y="5056505"/>
            <a:ext cx="1920240" cy="621030"/>
          </a:xfrm>
          <a:custGeom>
            <a:avLst/>
            <a:gdLst>
              <a:gd name="connsiteX0" fmla="*/ 0 w 1241769"/>
              <a:gd name="connsiteY0" fmla="*/ 0 h 620884"/>
              <a:gd name="connsiteX1" fmla="*/ 1241769 w 1241769"/>
              <a:gd name="connsiteY1" fmla="*/ 0 h 620884"/>
              <a:gd name="connsiteX2" fmla="*/ 1241769 w 1241769"/>
              <a:gd name="connsiteY2" fmla="*/ 620884 h 620884"/>
              <a:gd name="connsiteX3" fmla="*/ 0 w 1241769"/>
              <a:gd name="connsiteY3" fmla="*/ 620884 h 620884"/>
              <a:gd name="connsiteX4" fmla="*/ 0 w 1241769"/>
              <a:gd name="connsiteY4" fmla="*/ 0 h 62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1769" h="620884">
                <a:moveTo>
                  <a:pt x="0" y="0"/>
                </a:moveTo>
                <a:lnTo>
                  <a:pt x="1241769" y="0"/>
                </a:lnTo>
                <a:lnTo>
                  <a:pt x="1241769" y="620884"/>
                </a:lnTo>
                <a:lnTo>
                  <a:pt x="0" y="62088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000" kern="1200"/>
          </a:p>
        </p:txBody>
      </p:sp>
      <p:sp>
        <p:nvSpPr>
          <p:cNvPr id="47" name="矩形 46"/>
          <p:cNvSpPr/>
          <p:nvPr/>
        </p:nvSpPr>
        <p:spPr>
          <a:xfrm>
            <a:off x="4922520" y="1613535"/>
            <a:ext cx="25126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手写体数字识别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83313" y="249494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标题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97510" y="3372485"/>
            <a:ext cx="227457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实验数据集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248050" y="3391302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神经网络模型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884211" y="3340996"/>
            <a:ext cx="10471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损失函数及学习率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886700" y="3378200"/>
            <a:ext cx="1097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优化器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385300" y="337820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标题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883900" y="337820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标题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83231" y="4233423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数据预处理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055129" y="4278569"/>
            <a:ext cx="8858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Lenet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712872" y="422910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标题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83231" y="5140238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数据加载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090724" y="5082804"/>
            <a:ext cx="7461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VGG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712872" y="513591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标题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圆角矩形 16"/>
          <p:cNvSpPr/>
          <p:nvPr/>
        </p:nvSpPr>
        <p:spPr>
          <a:xfrm rot="2700000">
            <a:off x="323718" y="264144"/>
            <a:ext cx="540000" cy="540000"/>
          </a:xfrm>
          <a:prstGeom prst="roundRect">
            <a:avLst>
              <a:gd name="adj" fmla="val 14445"/>
            </a:avLst>
          </a:prstGeom>
          <a:solidFill>
            <a:srgbClr val="4472C4"/>
          </a:soli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73" name="圆角矩形 17"/>
          <p:cNvSpPr/>
          <p:nvPr/>
        </p:nvSpPr>
        <p:spPr>
          <a:xfrm rot="2700000">
            <a:off x="656723" y="264144"/>
            <a:ext cx="540000" cy="540000"/>
          </a:xfrm>
          <a:prstGeom prst="roundRect">
            <a:avLst>
              <a:gd name="adj" fmla="val 14445"/>
            </a:avLst>
          </a:prstGeom>
          <a:gradFill>
            <a:gsLst>
              <a:gs pos="0">
                <a:srgbClr val="FFFFFF"/>
              </a:gs>
              <a:gs pos="51000">
                <a:srgbClr val="FFFFFF">
                  <a:lumMod val="95000"/>
                </a:srgbClr>
              </a:gs>
              <a:gs pos="100000">
                <a:srgbClr val="FFFFFF">
                  <a:lumMod val="87000"/>
                </a:srgbClr>
              </a:gs>
            </a:gsLst>
            <a:lin ang="18900000" scaled="0"/>
          </a:gra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C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408897" y="368745"/>
            <a:ext cx="609517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rPr>
              <a:t>整体介绍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7886625" y="3974204"/>
            <a:ext cx="186265" cy="145286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52869"/>
                </a:lnTo>
                <a:lnTo>
                  <a:pt x="186265" y="1452869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任意多边形 3"/>
          <p:cNvSpPr/>
          <p:nvPr/>
        </p:nvSpPr>
        <p:spPr>
          <a:xfrm>
            <a:off x="7886625" y="4414894"/>
            <a:ext cx="186265" cy="57121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71213"/>
                </a:lnTo>
                <a:lnTo>
                  <a:pt x="186265" y="571213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任意多边形 5"/>
          <p:cNvSpPr/>
          <p:nvPr/>
        </p:nvSpPr>
        <p:spPr>
          <a:xfrm>
            <a:off x="8086090" y="4229100"/>
            <a:ext cx="897890" cy="440690"/>
          </a:xfrm>
          <a:custGeom>
            <a:avLst/>
            <a:gdLst>
              <a:gd name="connsiteX0" fmla="*/ 0 w 1241769"/>
              <a:gd name="connsiteY0" fmla="*/ 0 h 620884"/>
              <a:gd name="connsiteX1" fmla="*/ 1241769 w 1241769"/>
              <a:gd name="connsiteY1" fmla="*/ 0 h 620884"/>
              <a:gd name="connsiteX2" fmla="*/ 1241769 w 1241769"/>
              <a:gd name="connsiteY2" fmla="*/ 620884 h 620884"/>
              <a:gd name="connsiteX3" fmla="*/ 0 w 1241769"/>
              <a:gd name="connsiteY3" fmla="*/ 620884 h 620884"/>
              <a:gd name="connsiteX4" fmla="*/ 0 w 1241769"/>
              <a:gd name="connsiteY4" fmla="*/ 0 h 62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1769" h="620884">
                <a:moveTo>
                  <a:pt x="0" y="0"/>
                </a:moveTo>
                <a:lnTo>
                  <a:pt x="1241769" y="0"/>
                </a:lnTo>
                <a:lnTo>
                  <a:pt x="1241769" y="620884"/>
                </a:lnTo>
                <a:lnTo>
                  <a:pt x="0" y="62088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b="1" kern="1200">
                <a:solidFill>
                  <a:schemeClr val="tx1"/>
                </a:solidFill>
              </a:rPr>
              <a:t>SGD</a:t>
            </a:r>
            <a:endParaRPr lang="en-US" altLang="zh-CN" sz="2800" b="1" kern="1200">
              <a:solidFill>
                <a:schemeClr val="tx1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8086090" y="4714240"/>
            <a:ext cx="897890" cy="440690"/>
          </a:xfrm>
          <a:custGeom>
            <a:avLst/>
            <a:gdLst>
              <a:gd name="connsiteX0" fmla="*/ 0 w 1241769"/>
              <a:gd name="connsiteY0" fmla="*/ 0 h 620884"/>
              <a:gd name="connsiteX1" fmla="*/ 1241769 w 1241769"/>
              <a:gd name="connsiteY1" fmla="*/ 0 h 620884"/>
              <a:gd name="connsiteX2" fmla="*/ 1241769 w 1241769"/>
              <a:gd name="connsiteY2" fmla="*/ 620884 h 620884"/>
              <a:gd name="connsiteX3" fmla="*/ 0 w 1241769"/>
              <a:gd name="connsiteY3" fmla="*/ 620884 h 620884"/>
              <a:gd name="connsiteX4" fmla="*/ 0 w 1241769"/>
              <a:gd name="connsiteY4" fmla="*/ 0 h 62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1769" h="620884">
                <a:moveTo>
                  <a:pt x="0" y="0"/>
                </a:moveTo>
                <a:lnTo>
                  <a:pt x="1241769" y="0"/>
                </a:lnTo>
                <a:lnTo>
                  <a:pt x="1241769" y="620884"/>
                </a:lnTo>
                <a:lnTo>
                  <a:pt x="0" y="62088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b="1" kern="1200">
                <a:solidFill>
                  <a:schemeClr val="tx1"/>
                </a:solidFill>
              </a:rPr>
              <a:t>Adagrad</a:t>
            </a:r>
            <a:endParaRPr lang="en-US" altLang="zh-CN" b="1" kern="1200">
              <a:solidFill>
                <a:schemeClr val="tx1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8086090" y="5236845"/>
            <a:ext cx="897890" cy="440690"/>
          </a:xfrm>
          <a:custGeom>
            <a:avLst/>
            <a:gdLst>
              <a:gd name="connsiteX0" fmla="*/ 0 w 1241769"/>
              <a:gd name="connsiteY0" fmla="*/ 0 h 620884"/>
              <a:gd name="connsiteX1" fmla="*/ 1241769 w 1241769"/>
              <a:gd name="connsiteY1" fmla="*/ 0 h 620884"/>
              <a:gd name="connsiteX2" fmla="*/ 1241769 w 1241769"/>
              <a:gd name="connsiteY2" fmla="*/ 620884 h 620884"/>
              <a:gd name="connsiteX3" fmla="*/ 0 w 1241769"/>
              <a:gd name="connsiteY3" fmla="*/ 620884 h 620884"/>
              <a:gd name="connsiteX4" fmla="*/ 0 w 1241769"/>
              <a:gd name="connsiteY4" fmla="*/ 0 h 62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1769" h="620884">
                <a:moveTo>
                  <a:pt x="0" y="0"/>
                </a:moveTo>
                <a:lnTo>
                  <a:pt x="1241769" y="0"/>
                </a:lnTo>
                <a:lnTo>
                  <a:pt x="1241769" y="620884"/>
                </a:lnTo>
                <a:lnTo>
                  <a:pt x="0" y="62088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kern="1200">
                <a:solidFill>
                  <a:schemeClr val="tx1"/>
                </a:solidFill>
              </a:rPr>
              <a:t>Adam</a:t>
            </a:r>
            <a:endParaRPr lang="en-US" altLang="zh-CN" sz="2400" b="1" kern="1200">
              <a:solidFill>
                <a:schemeClr val="tx1"/>
              </a:solidFill>
            </a:endParaRPr>
          </a:p>
        </p:txBody>
      </p:sp>
      <p:sp>
        <p:nvSpPr>
          <p:cNvPr id="75" name="任意多边形 20"/>
          <p:cNvSpPr/>
          <p:nvPr/>
        </p:nvSpPr>
        <p:spPr>
          <a:xfrm>
            <a:off x="5991861" y="3903546"/>
            <a:ext cx="186265" cy="145286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52869"/>
                </a:lnTo>
                <a:lnTo>
                  <a:pt x="186265" y="1452869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6" name="任意多边形 35"/>
          <p:cNvSpPr/>
          <p:nvPr/>
        </p:nvSpPr>
        <p:spPr>
          <a:xfrm>
            <a:off x="6531475" y="4250261"/>
            <a:ext cx="1241769" cy="620884"/>
          </a:xfrm>
          <a:custGeom>
            <a:avLst/>
            <a:gdLst>
              <a:gd name="connsiteX0" fmla="*/ 0 w 1241769"/>
              <a:gd name="connsiteY0" fmla="*/ 0 h 620884"/>
              <a:gd name="connsiteX1" fmla="*/ 1241769 w 1241769"/>
              <a:gd name="connsiteY1" fmla="*/ 0 h 620884"/>
              <a:gd name="connsiteX2" fmla="*/ 1241769 w 1241769"/>
              <a:gd name="connsiteY2" fmla="*/ 620884 h 620884"/>
              <a:gd name="connsiteX3" fmla="*/ 0 w 1241769"/>
              <a:gd name="connsiteY3" fmla="*/ 620884 h 620884"/>
              <a:gd name="connsiteX4" fmla="*/ 0 w 1241769"/>
              <a:gd name="connsiteY4" fmla="*/ 0 h 62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1769" h="620884">
                <a:moveTo>
                  <a:pt x="0" y="0"/>
                </a:moveTo>
                <a:lnTo>
                  <a:pt x="1241769" y="0"/>
                </a:lnTo>
                <a:lnTo>
                  <a:pt x="1241769" y="620884"/>
                </a:lnTo>
                <a:lnTo>
                  <a:pt x="0" y="62088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000" kern="1200"/>
          </a:p>
        </p:txBody>
      </p:sp>
      <p:sp>
        <p:nvSpPr>
          <p:cNvPr id="77" name="任意多边形 36"/>
          <p:cNvSpPr/>
          <p:nvPr/>
        </p:nvSpPr>
        <p:spPr>
          <a:xfrm>
            <a:off x="6176424" y="5073164"/>
            <a:ext cx="1241769" cy="620884"/>
          </a:xfrm>
          <a:custGeom>
            <a:avLst/>
            <a:gdLst>
              <a:gd name="connsiteX0" fmla="*/ 0 w 1241769"/>
              <a:gd name="connsiteY0" fmla="*/ 0 h 620884"/>
              <a:gd name="connsiteX1" fmla="*/ 1241769 w 1241769"/>
              <a:gd name="connsiteY1" fmla="*/ 0 h 620884"/>
              <a:gd name="connsiteX2" fmla="*/ 1241769 w 1241769"/>
              <a:gd name="connsiteY2" fmla="*/ 620884 h 620884"/>
              <a:gd name="connsiteX3" fmla="*/ 0 w 1241769"/>
              <a:gd name="connsiteY3" fmla="*/ 620884 h 620884"/>
              <a:gd name="connsiteX4" fmla="*/ 0 w 1241769"/>
              <a:gd name="connsiteY4" fmla="*/ 0 h 62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1769" h="620884">
                <a:moveTo>
                  <a:pt x="0" y="0"/>
                </a:moveTo>
                <a:lnTo>
                  <a:pt x="1241769" y="0"/>
                </a:lnTo>
                <a:lnTo>
                  <a:pt x="1241769" y="620884"/>
                </a:lnTo>
                <a:lnTo>
                  <a:pt x="0" y="62088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000" kern="1200"/>
          </a:p>
        </p:txBody>
      </p:sp>
      <p:sp>
        <p:nvSpPr>
          <p:cNvPr id="78" name="矩形 77"/>
          <p:cNvSpPr/>
          <p:nvPr/>
        </p:nvSpPr>
        <p:spPr>
          <a:xfrm>
            <a:off x="6463456" y="433462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损失函数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269539" y="514814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学习率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任意多边形 17"/>
          <p:cNvSpPr/>
          <p:nvPr/>
        </p:nvSpPr>
        <p:spPr>
          <a:xfrm>
            <a:off x="6352606" y="3919270"/>
            <a:ext cx="186265" cy="57121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71213"/>
                </a:lnTo>
                <a:lnTo>
                  <a:pt x="186265" y="571213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19125" y="724535"/>
            <a:ext cx="10953750" cy="5784850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等腰三角形 391"/>
          <p:cNvSpPr/>
          <p:nvPr/>
        </p:nvSpPr>
        <p:spPr>
          <a:xfrm>
            <a:off x="8194040" y="3964940"/>
            <a:ext cx="2055495" cy="2115185"/>
          </a:xfrm>
          <a:prstGeom prst="triangle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</a:t>
            </a:r>
            <a:endParaRPr lang="en-US" altLang="zh-CN"/>
          </a:p>
        </p:txBody>
      </p:sp>
      <p:sp>
        <p:nvSpPr>
          <p:cNvPr id="388" name="等腰三角形 387"/>
          <p:cNvSpPr/>
          <p:nvPr/>
        </p:nvSpPr>
        <p:spPr>
          <a:xfrm>
            <a:off x="9748520" y="2294890"/>
            <a:ext cx="1008380" cy="1037590"/>
          </a:xfrm>
          <a:prstGeom prst="triangle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等腰三角形 389"/>
          <p:cNvSpPr/>
          <p:nvPr/>
        </p:nvSpPr>
        <p:spPr>
          <a:xfrm>
            <a:off x="9241155" y="1309370"/>
            <a:ext cx="1008380" cy="1037590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</a:t>
            </a:r>
            <a:endParaRPr lang="en-US" altLang="zh-CN"/>
          </a:p>
        </p:txBody>
      </p:sp>
      <p:sp>
        <p:nvSpPr>
          <p:cNvPr id="67" name="矩形 66"/>
          <p:cNvSpPr/>
          <p:nvPr/>
        </p:nvSpPr>
        <p:spPr>
          <a:xfrm>
            <a:off x="1144060" y="1393369"/>
            <a:ext cx="5793349" cy="75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通过paddle框架</a:t>
            </a:r>
            <a:r>
              <a:rPr 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一次性</a:t>
            </a:r>
            <a:r>
              <a:rPr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获取mnist官方数据集的训练集和测试集</a:t>
            </a:r>
            <a:r>
              <a:rPr 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。得到数量为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60000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的训练数据和数量为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的测试数据，它们中每个样本的图像像素范围是[-1,1]，标签范围是[0,9]，读出到train_reader和test_reader列表；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144060" y="2597758"/>
            <a:ext cx="5793349" cy="53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将上面两个列表分别转换为数组形式，又各自分为图片数组和标签数组，数据类型转为float32型和int64型。给图片数组整体加负号，</a:t>
            </a:r>
            <a:r>
              <a:rPr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即将原黑底白字转化为白底黑字</a:t>
            </a:r>
            <a:r>
              <a:rPr 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144060" y="3791352"/>
            <a:ext cx="5793349" cy="75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接着将黑底白字图片数组与白底黑字图片数组拼接起来生成新数组，随机以相同状态打乱图片数组和标签数组，使它们打乱后依然对应。最终得到规模为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120000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的训练集和规模为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20000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的测试集；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144060" y="5146871"/>
            <a:ext cx="5793349" cy="31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构造带有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yield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read_creator()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生成器，将数据处理成批处理数据，用于后面的模型训练。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等腰三角形 73"/>
          <p:cNvSpPr/>
          <p:nvPr/>
        </p:nvSpPr>
        <p:spPr>
          <a:xfrm rot="5400000">
            <a:off x="893078" y="1429368"/>
            <a:ext cx="305471" cy="263337"/>
          </a:xfrm>
          <a:prstGeom prst="triangle">
            <a:avLst/>
          </a:prstGeom>
          <a:solidFill>
            <a:srgbClr val="F5C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等腰三角形 74"/>
          <p:cNvSpPr/>
          <p:nvPr/>
        </p:nvSpPr>
        <p:spPr>
          <a:xfrm rot="5400000">
            <a:off x="893078" y="2618784"/>
            <a:ext cx="305471" cy="263337"/>
          </a:xfrm>
          <a:prstGeom prst="triangle">
            <a:avLst/>
          </a:prstGeom>
          <a:solidFill>
            <a:srgbClr val="FF9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等腰三角形 75"/>
          <p:cNvSpPr/>
          <p:nvPr/>
        </p:nvSpPr>
        <p:spPr>
          <a:xfrm rot="5400000">
            <a:off x="893078" y="3833607"/>
            <a:ext cx="305471" cy="263337"/>
          </a:xfrm>
          <a:prstGeom prst="triangle">
            <a:avLst/>
          </a:prstGeom>
          <a:solidFill>
            <a:srgbClr val="F67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等腰三角形 76"/>
          <p:cNvSpPr/>
          <p:nvPr/>
        </p:nvSpPr>
        <p:spPr>
          <a:xfrm rot="5400000">
            <a:off x="893078" y="5037996"/>
            <a:ext cx="305471" cy="263337"/>
          </a:xfrm>
          <a:prstGeom prst="triangle">
            <a:avLst/>
          </a:prstGeom>
          <a:solidFill>
            <a:srgbClr val="FB4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2353" y="939483"/>
            <a:ext cx="3658235" cy="1748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240" y="4512310"/>
            <a:ext cx="4064635" cy="2298065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 rot="2700000">
            <a:off x="323718" y="264144"/>
            <a:ext cx="540000" cy="540000"/>
          </a:xfrm>
          <a:prstGeom prst="roundRect">
            <a:avLst>
              <a:gd name="adj" fmla="val 14445"/>
            </a:avLst>
          </a:prstGeom>
          <a:solidFill>
            <a:srgbClr val="4472C4"/>
          </a:soli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 rot="2700000">
            <a:off x="656723" y="264144"/>
            <a:ext cx="540000" cy="540000"/>
          </a:xfrm>
          <a:prstGeom prst="roundRect">
            <a:avLst>
              <a:gd name="adj" fmla="val 14445"/>
            </a:avLst>
          </a:prstGeom>
          <a:gradFill>
            <a:gsLst>
              <a:gs pos="0">
                <a:srgbClr val="FFFFFF"/>
              </a:gs>
              <a:gs pos="51000">
                <a:srgbClr val="FFFFFF">
                  <a:lumMod val="95000"/>
                </a:srgbClr>
              </a:gs>
              <a:gs pos="100000">
                <a:srgbClr val="FFFFFF">
                  <a:lumMod val="87000"/>
                </a:srgbClr>
              </a:gs>
            </a:gsLst>
            <a:lin ang="18900000" scaled="0"/>
          </a:gra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C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0992" y="361303"/>
            <a:ext cx="2638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数据加载与预处理</a:t>
            </a:r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 rot="2700000">
            <a:off x="323718" y="264144"/>
            <a:ext cx="540000" cy="540000"/>
          </a:xfrm>
          <a:prstGeom prst="roundRect">
            <a:avLst>
              <a:gd name="adj" fmla="val 14445"/>
            </a:avLst>
          </a:prstGeom>
          <a:solidFill>
            <a:srgbClr val="4472C4"/>
          </a:soli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 rot="2700000">
            <a:off x="656723" y="264144"/>
            <a:ext cx="540000" cy="540000"/>
          </a:xfrm>
          <a:prstGeom prst="roundRect">
            <a:avLst>
              <a:gd name="adj" fmla="val 14445"/>
            </a:avLst>
          </a:prstGeom>
          <a:gradFill>
            <a:gsLst>
              <a:gs pos="0">
                <a:srgbClr val="FFFFFF"/>
              </a:gs>
              <a:gs pos="51000">
                <a:srgbClr val="FFFFFF">
                  <a:lumMod val="95000"/>
                </a:srgbClr>
              </a:gs>
              <a:gs pos="100000">
                <a:srgbClr val="FFFFFF">
                  <a:lumMod val="87000"/>
                </a:srgbClr>
              </a:gs>
            </a:gsLst>
            <a:lin ang="18900000" scaled="0"/>
          </a:gra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C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0992" y="361303"/>
            <a:ext cx="263883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Lenet</a:t>
            </a:r>
            <a:r>
              <a:rPr lang="zh-CN" altLang="en-US" sz="2000" b="1" dirty="0"/>
              <a:t>网络模型</a:t>
            </a:r>
            <a:endParaRPr lang="zh-CN" altLang="en-US" sz="2000" b="1" dirty="0"/>
          </a:p>
        </p:txBody>
      </p:sp>
      <p:sp>
        <p:nvSpPr>
          <p:cNvPr id="74" name="等腰三角形 73"/>
          <p:cNvSpPr/>
          <p:nvPr/>
        </p:nvSpPr>
        <p:spPr>
          <a:xfrm rot="5400000">
            <a:off x="259983" y="1500488"/>
            <a:ext cx="305471" cy="263337"/>
          </a:xfrm>
          <a:prstGeom prst="triangle">
            <a:avLst/>
          </a:prstGeom>
          <a:solidFill>
            <a:srgbClr val="F5C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730884" y="1344930"/>
            <a:ext cx="5098416" cy="4293483"/>
          </a:xfrm>
          <a:prstGeom prst="rect">
            <a:avLst/>
          </a:prstGeom>
          <a:ln w="22225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池化层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共使用了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个卷积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池化层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）卷积层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卷积核大小：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F=5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Padding=0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Stride=1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激活函数：Relu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图像经过卷积层后的大小为：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[(W-F+2P)/S+1]*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[(W-F+2P)/S+1]*O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=W*W*O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为输入图像的尺寸，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为滤波器个数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4990" y="15621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41134" y="1472942"/>
            <a:ext cx="5098416" cy="4173450"/>
          </a:xfrm>
          <a:prstGeom prst="rect">
            <a:avLst/>
          </a:prstGeom>
          <a:ln w="22225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）池化层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位置：在每个卷积层后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池化窗口的尺寸：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F=2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S=2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图像经过池化层后的大小为：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[(W-F)/S+1]*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[(W-F)/S+1]*O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=(W/2)*(W/2)*O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为输入图像的尺寸，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为输入的通道数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 rot="2700000">
            <a:off x="323718" y="264144"/>
            <a:ext cx="540000" cy="540000"/>
          </a:xfrm>
          <a:prstGeom prst="roundRect">
            <a:avLst>
              <a:gd name="adj" fmla="val 14445"/>
            </a:avLst>
          </a:prstGeom>
          <a:solidFill>
            <a:srgbClr val="4472C4"/>
          </a:soli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 rot="2700000">
            <a:off x="656723" y="264144"/>
            <a:ext cx="540000" cy="540000"/>
          </a:xfrm>
          <a:prstGeom prst="roundRect">
            <a:avLst>
              <a:gd name="adj" fmla="val 14445"/>
            </a:avLst>
          </a:prstGeom>
          <a:gradFill>
            <a:gsLst>
              <a:gs pos="0">
                <a:srgbClr val="FFFFFF"/>
              </a:gs>
              <a:gs pos="51000">
                <a:srgbClr val="FFFFFF">
                  <a:lumMod val="95000"/>
                </a:srgbClr>
              </a:gs>
              <a:gs pos="100000">
                <a:srgbClr val="FFFFFF">
                  <a:lumMod val="87000"/>
                </a:srgbClr>
              </a:gs>
            </a:gsLst>
            <a:lin ang="18900000" scaled="0"/>
          </a:gra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C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0992" y="361303"/>
            <a:ext cx="263883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Lenet</a:t>
            </a:r>
            <a:r>
              <a:rPr lang="zh-CN" altLang="en-US" sz="2000" b="1" dirty="0"/>
              <a:t>网络模型</a:t>
            </a:r>
            <a:endParaRPr lang="zh-CN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824990" y="15621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718" y="1367790"/>
            <a:ext cx="5016046" cy="4827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16649"/>
          <a:stretch>
            <a:fillRect/>
          </a:stretch>
        </p:blipFill>
        <p:spPr>
          <a:xfrm>
            <a:off x="5909356" y="1367790"/>
            <a:ext cx="5903616" cy="4827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 rot="2700000">
            <a:off x="323718" y="264144"/>
            <a:ext cx="540000" cy="540000"/>
          </a:xfrm>
          <a:prstGeom prst="roundRect">
            <a:avLst>
              <a:gd name="adj" fmla="val 14445"/>
            </a:avLst>
          </a:prstGeom>
          <a:solidFill>
            <a:srgbClr val="4472C4"/>
          </a:soli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 rot="2700000">
            <a:off x="656723" y="264144"/>
            <a:ext cx="540000" cy="540000"/>
          </a:xfrm>
          <a:prstGeom prst="roundRect">
            <a:avLst>
              <a:gd name="adj" fmla="val 14445"/>
            </a:avLst>
          </a:prstGeom>
          <a:gradFill>
            <a:gsLst>
              <a:gs pos="0">
                <a:srgbClr val="FFFFFF"/>
              </a:gs>
              <a:gs pos="51000">
                <a:srgbClr val="FFFFFF">
                  <a:lumMod val="95000"/>
                </a:srgbClr>
              </a:gs>
              <a:gs pos="100000">
                <a:srgbClr val="FFFFFF">
                  <a:lumMod val="87000"/>
                </a:srgbClr>
              </a:gs>
            </a:gsLst>
            <a:lin ang="18900000" scaled="0"/>
          </a:gra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C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0992" y="361303"/>
            <a:ext cx="263883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Lenet</a:t>
            </a:r>
            <a:r>
              <a:rPr lang="zh-CN" altLang="en-US" sz="2000" b="1" dirty="0"/>
              <a:t>网络模型</a:t>
            </a:r>
            <a:endParaRPr lang="zh-CN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824990" y="15621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30884" y="1344930"/>
            <a:ext cx="9841866" cy="1732782"/>
          </a:xfrm>
          <a:prstGeom prst="rect">
            <a:avLst/>
          </a:prstGeom>
          <a:ln w="22225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全连接输出层</a:t>
            </a:r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</a:rPr>
              <a:t>激活函数：</a:t>
            </a:r>
            <a:r>
              <a:rPr lang="en-US" altLang="zh-CN" sz="2000" dirty="0" err="1">
                <a:latin typeface="+mn-ea"/>
              </a:rPr>
              <a:t>softmax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</a:rPr>
              <a:t>输出层的大小：</a:t>
            </a:r>
            <a:r>
              <a:rPr lang="en-US" altLang="zh-CN" sz="2000" dirty="0">
                <a:latin typeface="+mn-ea"/>
              </a:rPr>
              <a:t>10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884" y="3908414"/>
            <a:ext cx="10345922" cy="1280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 rot="2700000">
            <a:off x="323718" y="264144"/>
            <a:ext cx="540000" cy="540000"/>
          </a:xfrm>
          <a:prstGeom prst="roundRect">
            <a:avLst>
              <a:gd name="adj" fmla="val 14445"/>
            </a:avLst>
          </a:prstGeom>
          <a:solidFill>
            <a:srgbClr val="4472C4"/>
          </a:soli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 rot="2700000">
            <a:off x="656723" y="264144"/>
            <a:ext cx="540000" cy="540000"/>
          </a:xfrm>
          <a:prstGeom prst="roundRect">
            <a:avLst>
              <a:gd name="adj" fmla="val 14445"/>
            </a:avLst>
          </a:prstGeom>
          <a:gradFill>
            <a:gsLst>
              <a:gs pos="0">
                <a:srgbClr val="FFFFFF"/>
              </a:gs>
              <a:gs pos="51000">
                <a:srgbClr val="FFFFFF">
                  <a:lumMod val="95000"/>
                </a:srgbClr>
              </a:gs>
              <a:gs pos="100000">
                <a:srgbClr val="FFFFFF">
                  <a:lumMod val="87000"/>
                </a:srgbClr>
              </a:gs>
            </a:gsLst>
            <a:lin ang="18900000" scaled="0"/>
          </a:gradFill>
          <a:ln w="76200" cap="flat" cmpd="sng" algn="ctr">
            <a:noFill/>
            <a:prstDash val="solid"/>
            <a:miter lim="800000"/>
          </a:ln>
          <a:effectLst>
            <a:outerShdw blurRad="2159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C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0992" y="361303"/>
            <a:ext cx="263883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VGG</a:t>
            </a:r>
            <a:r>
              <a:rPr lang="zh-CN" altLang="en-US" sz="2000" b="1" dirty="0"/>
              <a:t>网络模型</a:t>
            </a:r>
            <a:endParaRPr lang="zh-CN" altLang="en-US" sz="2000" b="1" dirty="0"/>
          </a:p>
        </p:txBody>
      </p:sp>
      <p:sp>
        <p:nvSpPr>
          <p:cNvPr id="74" name="等腰三角形 73"/>
          <p:cNvSpPr/>
          <p:nvPr/>
        </p:nvSpPr>
        <p:spPr>
          <a:xfrm rot="5400000">
            <a:off x="259983" y="1500488"/>
            <a:ext cx="305471" cy="263337"/>
          </a:xfrm>
          <a:prstGeom prst="triangle">
            <a:avLst/>
          </a:prstGeom>
          <a:solidFill>
            <a:srgbClr val="F5C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730885" y="1344930"/>
            <a:ext cx="4798060" cy="4168140"/>
          </a:xfrm>
          <a:prstGeom prst="rect">
            <a:avLst/>
          </a:prstGeom>
          <a:ln w="22225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卷积层：</a:t>
            </a:r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共使用了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个卷积层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卷积核大小：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F=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S=1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填充值：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P=1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激活函数：Relu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图像经过卷积层后的大小为：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[(W-F+2P)/S+1]*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[(W-F+2P)/S+1]*O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=W*W*O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为输入图像的尺寸，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为滤波器个数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4990" y="15621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 rot="5400000">
            <a:off x="6441073" y="1500549"/>
            <a:ext cx="305471" cy="263337"/>
          </a:xfrm>
          <a:prstGeom prst="triangle">
            <a:avLst/>
          </a:prstGeom>
          <a:solidFill>
            <a:srgbClr val="FF9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03720" y="1344930"/>
            <a:ext cx="4990465" cy="4168140"/>
          </a:xfrm>
          <a:prstGeom prst="rect">
            <a:avLst/>
          </a:prstGeom>
          <a:ln w="22225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池化层：</a:t>
            </a:r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共使用了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个池化层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位置：在每个卷积层后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池化窗口的尺寸：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F=2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S=2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池化类型：max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图像经过池化层后的大小为：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[(W-F)/S+1]*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[(W-F)/S+1]*O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=(W/2)*(W/2)*O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为输入图像的尺寸，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为输入的通道数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3728,&quot;width&quot;:19200}"/>
</p:tagLst>
</file>

<file path=ppt/tags/tag2.xml><?xml version="1.0" encoding="utf-8"?>
<p:tagLst xmlns:p="http://schemas.openxmlformats.org/presentationml/2006/main">
  <p:tag name="COMMONDATA" val="eyJoZGlkIjoiNjVkMzgzZTFhNzVkOTQxYTAxNmQ0YTEzNjI0NjNhMTg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>
          <a:outerShdw blurRad="444500" dist="190500" dir="654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000"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2419</Words>
  <Application>WPS 演示</Application>
  <PresentationFormat>宽屏</PresentationFormat>
  <Paragraphs>242</Paragraphs>
  <Slides>32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50" baseType="lpstr">
      <vt:lpstr>Arial</vt:lpstr>
      <vt:lpstr>宋体</vt:lpstr>
      <vt:lpstr>Wingdings</vt:lpstr>
      <vt:lpstr>Calibri</vt:lpstr>
      <vt:lpstr>Arial</vt:lpstr>
      <vt:lpstr>微软雅黑</vt:lpstr>
      <vt:lpstr>华文行楷</vt:lpstr>
      <vt:lpstr>Times New Roman</vt:lpstr>
      <vt:lpstr>Arial Unicode MS</vt:lpstr>
      <vt:lpstr>等线</vt:lpstr>
      <vt:lpstr>-apple-system</vt:lpstr>
      <vt:lpstr>Segoe Print</vt:lpstr>
      <vt:lpstr>Lantinghei SC Extralight</vt:lpstr>
      <vt:lpstr>Helvetica Light</vt:lpstr>
      <vt:lpstr>等线 Light</vt:lpstr>
      <vt:lpstr>Calibri Light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，</cp:lastModifiedBy>
  <cp:revision>474</cp:revision>
  <dcterms:created xsi:type="dcterms:W3CDTF">2019-12-18T03:25:00Z</dcterms:created>
  <dcterms:modified xsi:type="dcterms:W3CDTF">2022-06-08T09:34:14Z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2CE00589D0D540738C68F9A1C7A812BA</vt:lpwstr>
  </property>
  <property fmtid="{D5CDD505-2E9C-101B-9397-08002B2CF9AE}" pid="3" name="KSOProductBuildVer">
    <vt:lpwstr>2052-11.1.0.11744</vt:lpwstr>
  </property>
</Properties>
</file>