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1" r:id="rId3"/>
    <p:sldId id="257" r:id="rId4"/>
    <p:sldId id="267" r:id="rId5"/>
    <p:sldId id="270" r:id="rId6"/>
    <p:sldId id="268" r:id="rId7"/>
    <p:sldId id="269" r:id="rId8"/>
    <p:sldId id="259" r:id="rId9"/>
    <p:sldId id="266" r:id="rId10"/>
    <p:sldId id="271" r:id="rId11"/>
    <p:sldId id="262" r:id="rId12"/>
    <p:sldId id="263" r:id="rId13"/>
    <p:sldId id="272" r:id="rId14"/>
    <p:sldId id="278" r:id="rId15"/>
    <p:sldId id="282" r:id="rId16"/>
    <p:sldId id="279" r:id="rId17"/>
    <p:sldId id="283" r:id="rId18"/>
    <p:sldId id="280" r:id="rId19"/>
    <p:sldId id="284" r:id="rId20"/>
    <p:sldId id="285" r:id="rId21"/>
    <p:sldId id="286" r:id="rId22"/>
    <p:sldId id="287" r:id="rId23"/>
    <p:sldId id="288" r:id="rId24"/>
    <p:sldId id="289" r:id="rId25"/>
    <p:sldId id="290" r:id="rId26"/>
    <p:sldId id="265" r:id="rId27"/>
    <p:sldId id="258" r:id="rId28"/>
    <p:sldId id="291" r:id="rId29"/>
    <p:sldId id="260" r:id="rId3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8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86DB7-2E3A-E746-B000-ADB54AB3F50A}" type="datetimeFigureOut">
              <a:rPr kumimoji="1" lang="ja-JP" altLang="en-US" smtClean="0"/>
              <a:t>17/01/24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07B1F-1F0A-9846-AC89-B59DA5077190}" type="slidenum">
              <a:rPr kumimoji="1" lang="ja-JP" altLang="en-US" smtClean="0"/>
              <a:t>‹#›</a:t>
            </a:fld>
            <a:endParaRPr kumimoji="1" lang="ja-JP" altLang="en-US"/>
          </a:p>
        </p:txBody>
      </p:sp>
    </p:spTree>
    <p:extLst>
      <p:ext uri="{BB962C8B-B14F-4D97-AF65-F5344CB8AC3E}">
        <p14:creationId xmlns:p14="http://schemas.microsoft.com/office/powerpoint/2010/main" val="197782258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現状分析</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3</a:t>
            </a:fld>
            <a:endParaRPr kumimoji="1" lang="ja-JP" altLang="en-US"/>
          </a:p>
        </p:txBody>
      </p:sp>
    </p:spTree>
    <p:extLst>
      <p:ext uri="{BB962C8B-B14F-4D97-AF65-F5344CB8AC3E}">
        <p14:creationId xmlns:p14="http://schemas.microsoft.com/office/powerpoint/2010/main" val="305596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問題点の指摘、現在のデメリットと今後のメリット</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9</a:t>
            </a:fld>
            <a:endParaRPr kumimoji="1" lang="ja-JP" altLang="en-US"/>
          </a:p>
        </p:txBody>
      </p:sp>
    </p:spTree>
    <p:extLst>
      <p:ext uri="{BB962C8B-B14F-4D97-AF65-F5344CB8AC3E}">
        <p14:creationId xmlns:p14="http://schemas.microsoft.com/office/powerpoint/2010/main" val="227995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71694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72375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19928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142509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404677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176667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414194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418681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24016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284484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34977166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85953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 Id="rId3"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 Id="rId3" Type="http://schemas.openxmlformats.org/officeDocument/2006/relationships/image" Target="../media/image2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 Id="rId3" Type="http://schemas.openxmlformats.org/officeDocument/2006/relationships/image" Target="../media/image2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 Id="rId3" Type="http://schemas.openxmlformats.org/officeDocument/2006/relationships/image" Target="../media/image2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 Id="rId3" Type="http://schemas.openxmlformats.org/officeDocument/2006/relationships/image" Target="../media/image2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0627" y="2123747"/>
            <a:ext cx="8125372" cy="1470025"/>
          </a:xfrm>
        </p:spPr>
        <p:txBody>
          <a:bodyPr>
            <a:normAutofit/>
          </a:bodyPr>
          <a:lstStyle/>
          <a:p>
            <a:r>
              <a:rPr kumimoji="1" lang="en-US" altLang="ja-JP" sz="3200" dirty="0" smtClean="0"/>
              <a:t>Scratch</a:t>
            </a:r>
            <a:r>
              <a:rPr lang="ja-JP" altLang="en-US" sz="3200" dirty="0" smtClean="0"/>
              <a:t>プログラムの可視化による類似度推定</a:t>
            </a:r>
            <a:endParaRPr kumimoji="1" lang="ja-JP" altLang="en-US" sz="3200" dirty="0"/>
          </a:p>
        </p:txBody>
      </p:sp>
      <p:sp>
        <p:nvSpPr>
          <p:cNvPr id="3" name="サブタイトル 2"/>
          <p:cNvSpPr>
            <a:spLocks noGrp="1"/>
          </p:cNvSpPr>
          <p:nvPr>
            <p:ph type="subTitle" idx="1"/>
          </p:nvPr>
        </p:nvSpPr>
        <p:spPr/>
        <p:txBody>
          <a:bodyPr/>
          <a:lstStyle/>
          <a:p>
            <a:r>
              <a:rPr kumimoji="1" lang="en-US" altLang="ja-JP" dirty="0" smtClean="0"/>
              <a:t>G13908 </a:t>
            </a:r>
            <a:r>
              <a:rPr kumimoji="1" lang="ja-JP" altLang="en-US" dirty="0" smtClean="0"/>
              <a:t>岩科智彩</a:t>
            </a:r>
            <a:endParaRPr kumimoji="1" lang="en-US" altLang="ja-JP" dirty="0" smtClean="0"/>
          </a:p>
          <a:p>
            <a:r>
              <a:rPr lang="en-US" altLang="ja-JP" dirty="0" smtClean="0"/>
              <a:t>G13924 </a:t>
            </a:r>
            <a:r>
              <a:rPr lang="ja-JP" altLang="en-US" dirty="0" smtClean="0"/>
              <a:t>森下汐美</a:t>
            </a:r>
            <a:endParaRPr kumimoji="1" lang="ja-JP" altLang="en-US" dirty="0"/>
          </a:p>
        </p:txBody>
      </p:sp>
    </p:spTree>
    <p:extLst>
      <p:ext uri="{BB962C8B-B14F-4D97-AF65-F5344CB8AC3E}">
        <p14:creationId xmlns:p14="http://schemas.microsoft.com/office/powerpoint/2010/main" val="3973349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プログラム同士の類似度（数値</a:t>
            </a:r>
            <a:r>
              <a:rPr lang="ja-JP" altLang="en-US" dirty="0" smtClean="0"/>
              <a:t>）を出す</a:t>
            </a:r>
            <a:endParaRPr lang="en-US" altLang="ja-JP" dirty="0" smtClean="0"/>
          </a:p>
          <a:p>
            <a:r>
              <a:rPr lang="ja-JP" altLang="en-US" dirty="0" smtClean="0"/>
              <a:t>類似度、ブロックの数、スプライトの数を利用した可視化</a:t>
            </a:r>
            <a:endParaRPr lang="en-US" altLang="ja-JP" dirty="0" smtClean="0"/>
          </a:p>
          <a:p>
            <a:r>
              <a:rPr lang="ja-JP" altLang="en-US" dirty="0" smtClean="0"/>
              <a:t>アンケートを用いて、数値、可視化、実際のプロジェクトの辻褄が合っているかを確認</a:t>
            </a:r>
            <a:endParaRPr lang="ja-JP" altLang="en-US" dirty="0"/>
          </a:p>
          <a:p>
            <a:endParaRPr kumimoji="1" lang="ja-JP" altLang="en-US" dirty="0"/>
          </a:p>
        </p:txBody>
      </p:sp>
    </p:spTree>
    <p:extLst>
      <p:ext uri="{BB962C8B-B14F-4D97-AF65-F5344CB8AC3E}">
        <p14:creationId xmlns:p14="http://schemas.microsoft.com/office/powerpoint/2010/main" val="10343498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提案する手法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Scratch</a:t>
            </a:r>
            <a:r>
              <a:rPr lang="ja-JP" altLang="en-US" dirty="0" smtClean="0"/>
              <a:t>で使用できるブロックすべてを一つの辞書に記録</a:t>
            </a:r>
            <a:endParaRPr lang="en-US" altLang="ja-JP" dirty="0" smtClean="0"/>
          </a:p>
          <a:p>
            <a:r>
              <a:rPr kumimoji="1" lang="en-US" altLang="ja-JP" dirty="0" smtClean="0"/>
              <a:t>Python</a:t>
            </a:r>
            <a:r>
              <a:rPr kumimoji="1" lang="ja-JP" altLang="en-US" dirty="0" smtClean="0"/>
              <a:t>環境のもと</a:t>
            </a:r>
            <a:r>
              <a:rPr kumimoji="1" lang="en-US" altLang="ja-JP" dirty="0" err="1" smtClean="0"/>
              <a:t>json</a:t>
            </a:r>
            <a:r>
              <a:rPr kumimoji="1" lang="ja-JP" altLang="en-US" dirty="0" smtClean="0"/>
              <a:t>型のプロジェクトデータを読み込む</a:t>
            </a:r>
            <a:endParaRPr kumimoji="1" lang="en-US" altLang="ja-JP" dirty="0" smtClean="0"/>
          </a:p>
          <a:p>
            <a:r>
              <a:rPr lang="ja-JP" altLang="en-US" dirty="0" smtClean="0"/>
              <a:t>プロジェクトで使用されているブロックを種類ごとに集計しベクターへ</a:t>
            </a:r>
            <a:endParaRPr lang="en-US" altLang="ja-JP" dirty="0" smtClean="0"/>
          </a:p>
          <a:p>
            <a:r>
              <a:rPr lang="ja-JP" altLang="en-US" dirty="0" smtClean="0"/>
              <a:t>類似度尺度は</a:t>
            </a:r>
            <a:r>
              <a:rPr lang="en-US" altLang="ja-JP" dirty="0" err="1" smtClean="0"/>
              <a:t>cos</a:t>
            </a:r>
            <a:r>
              <a:rPr lang="ja-JP" altLang="en-US" dirty="0" smtClean="0"/>
              <a:t>類似度</a:t>
            </a:r>
            <a:endParaRPr lang="en-US" altLang="ja-JP" dirty="0" smtClean="0"/>
          </a:p>
          <a:p>
            <a:endParaRPr kumimoji="1" lang="ja-JP" altLang="en-US" dirty="0"/>
          </a:p>
        </p:txBody>
      </p:sp>
    </p:spTree>
    <p:extLst>
      <p:ext uri="{BB962C8B-B14F-4D97-AF65-F5344CB8AC3E}">
        <p14:creationId xmlns:p14="http://schemas.microsoft.com/office/powerpoint/2010/main" val="41888042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en-US" altLang="ja-JP" dirty="0" smtClean="0"/>
              <a:t>1/2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リミックスツリーの規模に応じて</a:t>
            </a:r>
            <a:r>
              <a:rPr kumimoji="1" lang="en-US" altLang="ja-JP" dirty="0" smtClean="0"/>
              <a:t>2</a:t>
            </a:r>
            <a:r>
              <a:rPr kumimoji="1" lang="ja-JP" altLang="en-US" dirty="0" smtClean="0"/>
              <a:t>種類のゲームについて実験</a:t>
            </a:r>
            <a:endParaRPr kumimoji="1" lang="en-US" altLang="ja-JP" dirty="0" smtClean="0"/>
          </a:p>
          <a:p>
            <a:r>
              <a:rPr lang="ja-JP" altLang="en-US" dirty="0" smtClean="0"/>
              <a:t>大規模リミックスツリー（約</a:t>
            </a:r>
            <a:r>
              <a:rPr lang="en-US" altLang="ja-JP" dirty="0" smtClean="0"/>
              <a:t>2</a:t>
            </a:r>
            <a:r>
              <a:rPr lang="ja-JP" altLang="en-US" dirty="0" smtClean="0"/>
              <a:t>万個）</a:t>
            </a:r>
            <a:endParaRPr lang="en-US" altLang="ja-JP" dirty="0" smtClean="0"/>
          </a:p>
          <a:p>
            <a:pPr lvl="1"/>
            <a:r>
              <a:rPr lang="en-US" altLang="ja-JP" dirty="0" smtClean="0"/>
              <a:t>Pong Starter</a:t>
            </a:r>
            <a:r>
              <a:rPr lang="ja-JP" altLang="en-US" dirty="0" smtClean="0"/>
              <a:t>（卓球ゲーム）</a:t>
            </a:r>
            <a:endParaRPr lang="en-US" altLang="ja-JP" dirty="0"/>
          </a:p>
          <a:p>
            <a:r>
              <a:rPr lang="ja-JP" altLang="en-US" dirty="0" smtClean="0"/>
              <a:t>小規模リミックスツリー（約</a:t>
            </a:r>
            <a:r>
              <a:rPr lang="en-US" altLang="ja-JP" dirty="0" smtClean="0"/>
              <a:t>200</a:t>
            </a:r>
            <a:r>
              <a:rPr lang="ja-JP" altLang="en-US" dirty="0" smtClean="0"/>
              <a:t>個）</a:t>
            </a:r>
            <a:endParaRPr lang="en-US" altLang="ja-JP" dirty="0" smtClean="0"/>
          </a:p>
          <a:p>
            <a:pPr lvl="1"/>
            <a:r>
              <a:rPr lang="en-US" altLang="ja-JP" dirty="0" smtClean="0"/>
              <a:t>Maze Game</a:t>
            </a:r>
            <a:r>
              <a:rPr lang="ja-JP" altLang="en-US" dirty="0" smtClean="0"/>
              <a:t>（迷路ゲーム）</a:t>
            </a:r>
            <a:endParaRPr lang="en-US" altLang="ja-JP" dirty="0"/>
          </a:p>
          <a:p>
            <a:pPr lvl="1"/>
            <a:endParaRPr lang="en-US" altLang="ja-JP" dirty="0" smtClean="0"/>
          </a:p>
        </p:txBody>
      </p:sp>
    </p:spTree>
    <p:extLst>
      <p:ext uri="{BB962C8B-B14F-4D97-AF65-F5344CB8AC3E}">
        <p14:creationId xmlns:p14="http://schemas.microsoft.com/office/powerpoint/2010/main" val="34837468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en-US" altLang="ja-JP" dirty="0" smtClean="0"/>
              <a:t>2/2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元プロジェクトから引用されたものを</a:t>
            </a:r>
            <a:r>
              <a:rPr kumimoji="1" lang="en-US" altLang="ja-JP" dirty="0" smtClean="0"/>
              <a:t>1</a:t>
            </a:r>
            <a:r>
              <a:rPr kumimoji="1" lang="ja-JP" altLang="en-US" dirty="0" smtClean="0"/>
              <a:t>段目</a:t>
            </a:r>
            <a:endParaRPr kumimoji="1" lang="en-US" altLang="ja-JP" dirty="0" smtClean="0"/>
          </a:p>
          <a:p>
            <a:r>
              <a:rPr lang="ja-JP" altLang="en-US" dirty="0" smtClean="0"/>
              <a:t>以降</a:t>
            </a:r>
            <a:r>
              <a:rPr lang="en-US" altLang="ja-JP" dirty="0" smtClean="0"/>
              <a:t>1</a:t>
            </a:r>
            <a:r>
              <a:rPr lang="ja-JP" altLang="en-US" dirty="0" smtClean="0"/>
              <a:t>段目のプロジェクトから引用されたものを</a:t>
            </a:r>
            <a:r>
              <a:rPr lang="en-US" altLang="ja-JP" dirty="0" smtClean="0"/>
              <a:t>2</a:t>
            </a:r>
            <a:r>
              <a:rPr lang="ja-JP" altLang="en-US" dirty="0" smtClean="0"/>
              <a:t>段目、</a:t>
            </a:r>
            <a:r>
              <a:rPr lang="en-US" altLang="ja-JP" dirty="0" smtClean="0"/>
              <a:t>3</a:t>
            </a:r>
            <a:r>
              <a:rPr lang="ja-JP" altLang="en-US" dirty="0" smtClean="0"/>
              <a:t>段目・・・と</a:t>
            </a:r>
            <a:r>
              <a:rPr lang="ja-JP" altLang="en-US" dirty="0" smtClean="0"/>
              <a:t>する</a:t>
            </a:r>
            <a:endParaRPr lang="en-US" altLang="ja-JP" dirty="0" smtClean="0"/>
          </a:p>
          <a:p>
            <a:pPr lvl="1"/>
            <a:r>
              <a:rPr lang="ja-JP" altLang="en-US" dirty="0" smtClean="0"/>
              <a:t>青：元プロジェクト</a:t>
            </a:r>
            <a:endParaRPr lang="en-US" altLang="ja-JP" dirty="0" smtClean="0"/>
          </a:p>
          <a:p>
            <a:pPr lvl="1"/>
            <a:r>
              <a:rPr lang="ja-JP" altLang="en-US" dirty="0" smtClean="0"/>
              <a:t>赤：</a:t>
            </a:r>
            <a:r>
              <a:rPr lang="en-US" altLang="ja-JP" dirty="0" smtClean="0"/>
              <a:t>1</a:t>
            </a:r>
            <a:r>
              <a:rPr lang="ja-JP" altLang="en-US" dirty="0" smtClean="0"/>
              <a:t>段目</a:t>
            </a:r>
            <a:endParaRPr lang="en-US" altLang="ja-JP" dirty="0" smtClean="0"/>
          </a:p>
          <a:p>
            <a:pPr lvl="1"/>
            <a:r>
              <a:rPr lang="ja-JP" altLang="en-US" dirty="0" smtClean="0"/>
              <a:t>緑：</a:t>
            </a:r>
            <a:r>
              <a:rPr lang="en-US" altLang="ja-JP" dirty="0" smtClean="0"/>
              <a:t>2</a:t>
            </a:r>
            <a:r>
              <a:rPr lang="ja-JP" altLang="en-US" dirty="0" smtClean="0"/>
              <a:t>段目</a:t>
            </a:r>
            <a:endParaRPr lang="en-US" altLang="ja-JP" dirty="0" smtClean="0"/>
          </a:p>
          <a:p>
            <a:r>
              <a:rPr lang="ja-JP" altLang="en-US" dirty="0" smtClean="0"/>
              <a:t>各段ごとにグラフを作成</a:t>
            </a:r>
            <a:endParaRPr lang="en-US" altLang="ja-JP" dirty="0" smtClean="0"/>
          </a:p>
          <a:p>
            <a:pPr marL="0" indent="0">
              <a:buNone/>
            </a:pPr>
            <a:endParaRPr lang="en-US" altLang="ja-JP" dirty="0" smtClean="0"/>
          </a:p>
        </p:txBody>
      </p:sp>
      <p:pic>
        <p:nvPicPr>
          <p:cNvPr id="5" name="図 4" descr="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51" y="3428396"/>
            <a:ext cx="4056349" cy="3180018"/>
          </a:xfrm>
          <a:prstGeom prst="rect">
            <a:avLst/>
          </a:prstGeom>
        </p:spPr>
      </p:pic>
      <p:sp>
        <p:nvSpPr>
          <p:cNvPr id="7" name="円/楕円 6"/>
          <p:cNvSpPr/>
          <p:nvPr/>
        </p:nvSpPr>
        <p:spPr>
          <a:xfrm>
            <a:off x="7170504" y="5835228"/>
            <a:ext cx="482321" cy="4983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736415" y="5224377"/>
            <a:ext cx="434089"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7451858" y="5224377"/>
            <a:ext cx="401934"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8006192" y="5433352"/>
            <a:ext cx="401934"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8021935" y="5917187"/>
            <a:ext cx="401934"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6093319" y="5063627"/>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7709262" y="4404552"/>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8279339" y="4742127"/>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8669718" y="4942752"/>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8693499" y="5385127"/>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832878" y="4436702"/>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759570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kumimoji="1" lang="en-US" altLang="ja-JP" dirty="0" smtClean="0"/>
              <a:t>1/8</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ブロック数と</a:t>
            </a:r>
            <a:r>
              <a:rPr kumimoji="1" lang="en-US" altLang="ja-JP" dirty="0" err="1" smtClean="0"/>
              <a:t>cos</a:t>
            </a:r>
            <a:r>
              <a:rPr kumimoji="1" lang="ja-JP" altLang="en-US" dirty="0" smtClean="0"/>
              <a:t>類似度の散布図</a:t>
            </a:r>
            <a:endParaRPr kumimoji="1" lang="ja-JP" altLang="en-US" dirty="0"/>
          </a:p>
        </p:txBody>
      </p:sp>
      <p:pic>
        <p:nvPicPr>
          <p:cNvPr id="4" name="図 3" descr="graph_1_bloc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4" y="2794985"/>
            <a:ext cx="4430319" cy="3219106"/>
          </a:xfrm>
          <a:prstGeom prst="rect">
            <a:avLst/>
          </a:prstGeom>
        </p:spPr>
      </p:pic>
      <p:pic>
        <p:nvPicPr>
          <p:cNvPr id="5" name="図 4" descr="graph_2_bloc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682" y="2794985"/>
            <a:ext cx="4430318" cy="3219106"/>
          </a:xfrm>
          <a:prstGeom prst="rect">
            <a:avLst/>
          </a:prstGeom>
        </p:spPr>
      </p:pic>
      <p:sp>
        <p:nvSpPr>
          <p:cNvPr id="6" name="テキスト ボックス 5"/>
          <p:cNvSpPr txBox="1"/>
          <p:nvPr/>
        </p:nvSpPr>
        <p:spPr>
          <a:xfrm>
            <a:off x="1784588" y="6169978"/>
            <a:ext cx="1084802" cy="523220"/>
          </a:xfrm>
          <a:prstGeom prst="rect">
            <a:avLst/>
          </a:prstGeom>
          <a:noFill/>
        </p:spPr>
        <p:txBody>
          <a:bodyPr wrap="none" rtlCol="0">
            <a:spAutoFit/>
          </a:bodyPr>
          <a:lstStyle/>
          <a:p>
            <a:r>
              <a:rPr kumimoji="1"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615501" y="6174878"/>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spTree>
    <p:extLst>
      <p:ext uri="{BB962C8B-B14F-4D97-AF65-F5344CB8AC3E}">
        <p14:creationId xmlns:p14="http://schemas.microsoft.com/office/powerpoint/2010/main" val="5045449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2</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ブロック数と</a:t>
            </a:r>
            <a:r>
              <a:rPr kumimoji="1" lang="en-US" altLang="ja-JP" dirty="0" err="1" smtClean="0"/>
              <a:t>cos</a:t>
            </a:r>
            <a:r>
              <a:rPr kumimoji="1" lang="ja-JP" altLang="en-US" dirty="0" smtClean="0"/>
              <a:t>類似度の散布図</a:t>
            </a:r>
            <a:endParaRPr kumimoji="1" lang="ja-JP" altLang="en-US" dirty="0"/>
          </a:p>
        </p:txBody>
      </p:sp>
      <p:sp>
        <p:nvSpPr>
          <p:cNvPr id="6" name="テキスト ボックス 5"/>
          <p:cNvSpPr txBox="1"/>
          <p:nvPr/>
        </p:nvSpPr>
        <p:spPr>
          <a:xfrm>
            <a:off x="1784588" y="6169978"/>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7" name="テキスト ボックス 6"/>
          <p:cNvSpPr txBox="1"/>
          <p:nvPr/>
        </p:nvSpPr>
        <p:spPr>
          <a:xfrm>
            <a:off x="6615501" y="6174878"/>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8" name="図 7" descr="graph_3_bloc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6465"/>
            <a:ext cx="4437352" cy="3222441"/>
          </a:xfrm>
          <a:prstGeom prst="rect">
            <a:avLst/>
          </a:prstGeom>
        </p:spPr>
      </p:pic>
      <p:pic>
        <p:nvPicPr>
          <p:cNvPr id="9" name="図 8" descr="graph_4_bloc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108" y="2538730"/>
            <a:ext cx="4541892" cy="3300176"/>
          </a:xfrm>
          <a:prstGeom prst="rect">
            <a:avLst/>
          </a:prstGeom>
        </p:spPr>
      </p:pic>
    </p:spTree>
    <p:extLst>
      <p:ext uri="{BB962C8B-B14F-4D97-AF65-F5344CB8AC3E}">
        <p14:creationId xmlns:p14="http://schemas.microsoft.com/office/powerpoint/2010/main" val="29316369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ja-JP" altLang="ja-JP" dirty="0"/>
              <a:t>3</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スプライト</a:t>
            </a:r>
            <a:r>
              <a:rPr kumimoji="1" lang="ja-JP" altLang="en-US" dirty="0" smtClean="0"/>
              <a:t>数と</a:t>
            </a:r>
            <a:r>
              <a:rPr kumimoji="1" lang="en-US" altLang="ja-JP" dirty="0" err="1" smtClean="0"/>
              <a:t>cos</a:t>
            </a:r>
            <a:r>
              <a:rPr kumimoji="1" lang="ja-JP" altLang="en-US" dirty="0" smtClean="0"/>
              <a:t>類似度の散布図</a:t>
            </a:r>
            <a:endParaRPr kumimoji="1" lang="ja-JP" altLang="en-US" dirty="0"/>
          </a:p>
        </p:txBody>
      </p:sp>
      <p:pic>
        <p:nvPicPr>
          <p:cNvPr id="4" name="図 3" descr="graph_1_spli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7" y="2610922"/>
            <a:ext cx="4377815" cy="3180956"/>
          </a:xfrm>
          <a:prstGeom prst="rect">
            <a:avLst/>
          </a:prstGeom>
        </p:spPr>
      </p:pic>
      <p:pic>
        <p:nvPicPr>
          <p:cNvPr id="5" name="図 4" descr="graph_2_spli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976" y="2610921"/>
            <a:ext cx="4369024" cy="3180956"/>
          </a:xfrm>
          <a:prstGeom prst="rect">
            <a:avLst/>
          </a:prstGeom>
        </p:spPr>
      </p:pic>
      <p:sp>
        <p:nvSpPr>
          <p:cNvPr id="8" name="テキスト ボックス 7"/>
          <p:cNvSpPr txBox="1"/>
          <p:nvPr/>
        </p:nvSpPr>
        <p:spPr>
          <a:xfrm>
            <a:off x="1655969" y="6126163"/>
            <a:ext cx="1084802" cy="523220"/>
          </a:xfrm>
          <a:prstGeom prst="rect">
            <a:avLst/>
          </a:prstGeom>
          <a:noFill/>
        </p:spPr>
        <p:txBody>
          <a:bodyPr wrap="none" rtlCol="0">
            <a:spAutoFit/>
          </a:bodyPr>
          <a:lstStyle/>
          <a:p>
            <a:r>
              <a:rPr kumimoji="1" lang="en-US" altLang="ja-JP" sz="2800" dirty="0" smtClean="0"/>
              <a:t>1</a:t>
            </a:r>
            <a:r>
              <a:rPr kumimoji="1" lang="ja-JP" altLang="en-US" sz="2800" dirty="0" smtClean="0"/>
              <a:t>段目</a:t>
            </a:r>
            <a:endParaRPr kumimoji="1" lang="ja-JP" altLang="en-US" sz="2800" dirty="0"/>
          </a:p>
        </p:txBody>
      </p:sp>
      <p:sp>
        <p:nvSpPr>
          <p:cNvPr id="9" name="テキスト ボックス 8"/>
          <p:cNvSpPr txBox="1"/>
          <p:nvPr/>
        </p:nvSpPr>
        <p:spPr>
          <a:xfrm>
            <a:off x="6422572" y="6126163"/>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spTree>
    <p:extLst>
      <p:ext uri="{BB962C8B-B14F-4D97-AF65-F5344CB8AC3E}">
        <p14:creationId xmlns:p14="http://schemas.microsoft.com/office/powerpoint/2010/main" val="9710134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smtClean="0"/>
              <a:t>4</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スプライト</a:t>
            </a:r>
            <a:r>
              <a:rPr kumimoji="1" lang="ja-JP" altLang="en-US" dirty="0" smtClean="0"/>
              <a:t>数と</a:t>
            </a:r>
            <a:r>
              <a:rPr kumimoji="1" lang="en-US" altLang="ja-JP" dirty="0" err="1" smtClean="0"/>
              <a:t>cos</a:t>
            </a:r>
            <a:r>
              <a:rPr kumimoji="1" lang="ja-JP" altLang="en-US" dirty="0" smtClean="0"/>
              <a:t>類似度の散布図</a:t>
            </a:r>
            <a:endParaRPr kumimoji="1" lang="ja-JP" altLang="en-US" dirty="0"/>
          </a:p>
        </p:txBody>
      </p:sp>
      <p:sp>
        <p:nvSpPr>
          <p:cNvPr id="8" name="テキスト ボックス 7"/>
          <p:cNvSpPr txBox="1"/>
          <p:nvPr/>
        </p:nvSpPr>
        <p:spPr>
          <a:xfrm>
            <a:off x="1655969" y="6126163"/>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9" name="テキスト ボックス 8"/>
          <p:cNvSpPr txBox="1"/>
          <p:nvPr/>
        </p:nvSpPr>
        <p:spPr>
          <a:xfrm>
            <a:off x="6422572" y="6126163"/>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6" name="図 5" descr="graph_3_spli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2078"/>
            <a:ext cx="4389120" cy="3189171"/>
          </a:xfrm>
          <a:prstGeom prst="rect">
            <a:avLst/>
          </a:prstGeom>
        </p:spPr>
      </p:pic>
      <p:pic>
        <p:nvPicPr>
          <p:cNvPr id="7" name="図 6" descr="graph_4_spli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495" y="2298276"/>
            <a:ext cx="4559506" cy="3312973"/>
          </a:xfrm>
          <a:prstGeom prst="rect">
            <a:avLst/>
          </a:prstGeom>
        </p:spPr>
      </p:pic>
    </p:spTree>
    <p:extLst>
      <p:ext uri="{BB962C8B-B14F-4D97-AF65-F5344CB8AC3E}">
        <p14:creationId xmlns:p14="http://schemas.microsoft.com/office/powerpoint/2010/main" val="25979004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ja-JP" altLang="ja-JP" dirty="0"/>
              <a:t>5</a:t>
            </a:r>
            <a:r>
              <a:rPr kumimoji="1" lang="en-US" altLang="ja-JP" dirty="0" smtClean="0"/>
              <a:t>/</a:t>
            </a:r>
            <a:r>
              <a:rPr lang="en-US" altLang="ja-JP" dirty="0"/>
              <a:t>8</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kumimoji="1" lang="ja-JP" altLang="en-US" dirty="0" smtClean="0"/>
              <a:t>ブロック数と</a:t>
            </a:r>
            <a:r>
              <a:rPr kumimoji="1" lang="en-US" altLang="ja-JP" dirty="0" err="1" smtClean="0"/>
              <a:t>cos</a:t>
            </a:r>
            <a:r>
              <a:rPr kumimoji="1" lang="ja-JP" altLang="en-US" dirty="0" smtClean="0"/>
              <a:t>類似度のカラーマップ</a:t>
            </a:r>
            <a:endParaRPr kumimoji="1" lang="ja-JP" altLang="en-US" dirty="0"/>
          </a:p>
        </p:txBody>
      </p:sp>
      <p:pic>
        <p:nvPicPr>
          <p:cNvPr id="4" name="図 3" descr="colormap_block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58" y="2255995"/>
            <a:ext cx="4257908" cy="3193432"/>
          </a:xfrm>
          <a:prstGeom prst="rect">
            <a:avLst/>
          </a:prstGeom>
        </p:spPr>
      </p:pic>
      <p:pic>
        <p:nvPicPr>
          <p:cNvPr id="5" name="図 4" descr="colormap_block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621" y="2255995"/>
            <a:ext cx="4257909" cy="3193432"/>
          </a:xfrm>
          <a:prstGeom prst="rect">
            <a:avLst/>
          </a:prstGeom>
        </p:spPr>
      </p:pic>
      <p:sp>
        <p:nvSpPr>
          <p:cNvPr id="6" name="テキスト ボックス 5"/>
          <p:cNvSpPr txBox="1"/>
          <p:nvPr/>
        </p:nvSpPr>
        <p:spPr>
          <a:xfrm>
            <a:off x="1945361" y="6063104"/>
            <a:ext cx="1084802" cy="523220"/>
          </a:xfrm>
          <a:prstGeom prst="rect">
            <a:avLst/>
          </a:prstGeom>
          <a:noFill/>
        </p:spPr>
        <p:txBody>
          <a:bodyPr wrap="none" rtlCol="0">
            <a:spAutoFit/>
          </a:bodyPr>
          <a:lstStyle/>
          <a:p>
            <a:r>
              <a:rPr kumimoji="1"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spTree>
    <p:extLst>
      <p:ext uri="{BB962C8B-B14F-4D97-AF65-F5344CB8AC3E}">
        <p14:creationId xmlns:p14="http://schemas.microsoft.com/office/powerpoint/2010/main" val="9710134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6</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kumimoji="1" lang="ja-JP" altLang="en-US" dirty="0" smtClean="0"/>
              <a:t>ブロック数と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8" name="図 7" descr="colormap_block_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5" y="2304352"/>
            <a:ext cx="4322033" cy="3241525"/>
          </a:xfrm>
          <a:prstGeom prst="rect">
            <a:avLst/>
          </a:prstGeom>
        </p:spPr>
      </p:pic>
      <p:pic>
        <p:nvPicPr>
          <p:cNvPr id="9" name="図 8" descr="colormap_block_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203" y="2218455"/>
            <a:ext cx="4529797" cy="3397348"/>
          </a:xfrm>
          <a:prstGeom prst="rect">
            <a:avLst/>
          </a:prstGeom>
        </p:spPr>
      </p:pic>
    </p:spTree>
    <p:extLst>
      <p:ext uri="{BB962C8B-B14F-4D97-AF65-F5344CB8AC3E}">
        <p14:creationId xmlns:p14="http://schemas.microsoft.com/office/powerpoint/2010/main" val="39394477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ー 2"/>
          <p:cNvSpPr>
            <a:spLocks noGrp="1"/>
          </p:cNvSpPr>
          <p:nvPr>
            <p:ph idx="1"/>
          </p:nvPr>
        </p:nvSpPr>
        <p:spPr>
          <a:xfrm>
            <a:off x="1856828" y="1606331"/>
            <a:ext cx="5433848" cy="4525963"/>
          </a:xfrm>
        </p:spPr>
        <p:txBody>
          <a:bodyPr>
            <a:normAutofit fontScale="92500" lnSpcReduction="20000"/>
          </a:bodyPr>
          <a:lstStyle/>
          <a:p>
            <a:pPr marL="571500" indent="-571500" fontAlgn="base">
              <a:buFont typeface="+mj-lt"/>
              <a:buAutoNum type="arabicPeriod"/>
            </a:pPr>
            <a:r>
              <a:rPr lang="ja-JP" altLang="en-US" dirty="0" smtClean="0"/>
              <a:t>はじめに</a:t>
            </a:r>
            <a:endParaRPr lang="en-US" altLang="ja-JP" dirty="0" smtClean="0"/>
          </a:p>
          <a:p>
            <a:pPr marL="971550" lvl="1" indent="-571500" fontAlgn="base">
              <a:buFont typeface="+mj-lt"/>
              <a:buAutoNum type="arabicPeriod"/>
            </a:pPr>
            <a:r>
              <a:rPr lang="ja-JP" altLang="en-US" dirty="0" smtClean="0"/>
              <a:t>本研究の背景、目的</a:t>
            </a:r>
            <a:endParaRPr lang="en-US" altLang="ja-JP" dirty="0" smtClean="0"/>
          </a:p>
          <a:p>
            <a:pPr marL="971550" lvl="1" indent="-571500" fontAlgn="base">
              <a:buFont typeface="+mj-lt"/>
              <a:buAutoNum type="arabicPeriod"/>
            </a:pPr>
            <a:r>
              <a:rPr lang="en-US" altLang="ja-JP" dirty="0" smtClean="0"/>
              <a:t>Scratch</a:t>
            </a:r>
            <a:r>
              <a:rPr lang="ja-JP" altLang="en-US" dirty="0" smtClean="0"/>
              <a:t>とは</a:t>
            </a:r>
            <a:endParaRPr lang="en-US" altLang="ja-JP" dirty="0" smtClean="0"/>
          </a:p>
          <a:p>
            <a:pPr marL="971550" lvl="1" indent="-571500" fontAlgn="base">
              <a:buFont typeface="+mj-lt"/>
              <a:buAutoNum type="arabicPeriod"/>
            </a:pPr>
            <a:r>
              <a:rPr lang="en-US" altLang="ja-JP" dirty="0" smtClean="0"/>
              <a:t>Scratch</a:t>
            </a:r>
            <a:r>
              <a:rPr lang="ja-JP" altLang="en-US" dirty="0" smtClean="0"/>
              <a:t>の現状</a:t>
            </a:r>
            <a:endParaRPr lang="en-US" altLang="ja-JP" dirty="0" smtClean="0"/>
          </a:p>
          <a:p>
            <a:pPr marL="571500" indent="-571500" fontAlgn="base">
              <a:buFont typeface="+mj-lt"/>
              <a:buAutoNum type="arabicPeriod"/>
            </a:pPr>
            <a:r>
              <a:rPr lang="ja-JP" altLang="en-US" dirty="0" smtClean="0"/>
              <a:t>問題</a:t>
            </a:r>
            <a:endParaRPr lang="en-US" altLang="ja-JP" dirty="0"/>
          </a:p>
          <a:p>
            <a:pPr marL="571500" indent="-571500" fontAlgn="base">
              <a:buFont typeface="+mj-lt"/>
              <a:buAutoNum type="arabicPeriod"/>
            </a:pPr>
            <a:r>
              <a:rPr lang="ja-JP" altLang="en-US" dirty="0" smtClean="0"/>
              <a:t>提案する手法</a:t>
            </a:r>
            <a:endParaRPr lang="en-US" altLang="ja-JP" dirty="0" smtClean="0"/>
          </a:p>
          <a:p>
            <a:pPr marL="571500" indent="-571500" fontAlgn="base">
              <a:buFont typeface="+mj-lt"/>
              <a:buAutoNum type="arabicPeriod"/>
            </a:pPr>
            <a:r>
              <a:rPr lang="ja-JP" altLang="en-US" dirty="0" smtClean="0"/>
              <a:t>実験方法</a:t>
            </a:r>
            <a:endParaRPr lang="en-US" altLang="ja-JP" dirty="0" smtClean="0"/>
          </a:p>
          <a:p>
            <a:pPr marL="571500" indent="-571500" fontAlgn="base">
              <a:buFont typeface="+mj-lt"/>
              <a:buAutoNum type="arabicPeriod"/>
            </a:pPr>
            <a:r>
              <a:rPr lang="ja-JP" altLang="en-US" dirty="0" smtClean="0"/>
              <a:t>実験結果</a:t>
            </a:r>
            <a:endParaRPr lang="en-US" altLang="ja-JP" dirty="0" smtClean="0"/>
          </a:p>
          <a:p>
            <a:pPr marL="571500" indent="-571500" fontAlgn="base">
              <a:buFont typeface="+mj-lt"/>
              <a:buAutoNum type="arabicPeriod"/>
            </a:pPr>
            <a:r>
              <a:rPr lang="ja-JP" altLang="en-US" dirty="0" smtClean="0"/>
              <a:t>評価</a:t>
            </a:r>
            <a:endParaRPr lang="en-US" altLang="ja-JP" dirty="0" smtClean="0"/>
          </a:p>
          <a:p>
            <a:pPr marL="571500" indent="-571500" fontAlgn="base">
              <a:buFont typeface="+mj-lt"/>
              <a:buAutoNum type="arabicPeriod"/>
            </a:pPr>
            <a:r>
              <a:rPr lang="ja-JP" altLang="en-US" dirty="0" smtClean="0"/>
              <a:t>今後の展望</a:t>
            </a:r>
            <a:endParaRPr lang="en-US" altLang="ja-JP" dirty="0" smtClean="0"/>
          </a:p>
        </p:txBody>
      </p:sp>
    </p:spTree>
    <p:extLst>
      <p:ext uri="{BB962C8B-B14F-4D97-AF65-F5344CB8AC3E}">
        <p14:creationId xmlns:p14="http://schemas.microsoft.com/office/powerpoint/2010/main" val="10189904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7</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ja-JP" altLang="en-US" dirty="0" smtClean="0"/>
              <a:t>スプライト</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colormap_splite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 y="2208729"/>
            <a:ext cx="4428097" cy="3321073"/>
          </a:xfrm>
          <a:prstGeom prst="rect">
            <a:avLst/>
          </a:prstGeom>
        </p:spPr>
      </p:pic>
      <p:pic>
        <p:nvPicPr>
          <p:cNvPr id="5" name="図 4" descr="colormap_splite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632" y="2127527"/>
            <a:ext cx="4536367" cy="3402275"/>
          </a:xfrm>
          <a:prstGeom prst="rect">
            <a:avLst/>
          </a:prstGeom>
        </p:spPr>
      </p:pic>
    </p:spTree>
    <p:extLst>
      <p:ext uri="{BB962C8B-B14F-4D97-AF65-F5344CB8AC3E}">
        <p14:creationId xmlns:p14="http://schemas.microsoft.com/office/powerpoint/2010/main" val="34355068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8</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スプライト</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4" name="図 3" descr="colormap_splite_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03" y="2287874"/>
            <a:ext cx="4313436" cy="3235077"/>
          </a:xfrm>
          <a:prstGeom prst="rect">
            <a:avLst/>
          </a:prstGeom>
        </p:spPr>
      </p:pic>
      <p:pic>
        <p:nvPicPr>
          <p:cNvPr id="5" name="図 4" descr="colormap_splite_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715" y="2287874"/>
            <a:ext cx="4193433" cy="3145075"/>
          </a:xfrm>
          <a:prstGeom prst="rect">
            <a:avLst/>
          </a:prstGeom>
        </p:spPr>
      </p:pic>
    </p:spTree>
    <p:extLst>
      <p:ext uri="{BB962C8B-B14F-4D97-AF65-F5344CB8AC3E}">
        <p14:creationId xmlns:p14="http://schemas.microsoft.com/office/powerpoint/2010/main" val="34355068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lang="ja-JP" altLang="ja-JP" dirty="0"/>
              <a:t>2</a:t>
            </a:r>
            <a:r>
              <a:rPr kumimoji="1" lang="ja-JP" altLang="en-US" dirty="0" smtClean="0"/>
              <a:t>　</a:t>
            </a:r>
            <a:r>
              <a:rPr kumimoji="1" lang="en-US" altLang="ja-JP" dirty="0" smtClean="0"/>
              <a:t>Maze Game</a:t>
            </a:r>
            <a:r>
              <a:rPr kumimoji="1" lang="ja-JP" altLang="en-US" dirty="0" smtClean="0"/>
              <a:t>（</a:t>
            </a:r>
            <a:r>
              <a:rPr lang="en-US" altLang="ja-JP" dirty="0" smtClean="0"/>
              <a:t>1</a:t>
            </a:r>
            <a:r>
              <a:rPr kumimoji="1" lang="en-US" altLang="ja-JP" dirty="0" smtClean="0"/>
              <a:t>/4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ブロック</a:t>
            </a:r>
            <a:r>
              <a:rPr kumimoji="1" lang="ja-JP" altLang="en-US" dirty="0" smtClean="0"/>
              <a:t>数と</a:t>
            </a:r>
            <a:r>
              <a:rPr kumimoji="1" lang="en-US" altLang="ja-JP" dirty="0" err="1" smtClean="0"/>
              <a:t>cos</a:t>
            </a:r>
            <a:r>
              <a:rPr kumimoji="1" lang="ja-JP" altLang="en-US" dirty="0" smtClean="0"/>
              <a:t>類似度の散布図</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8" name="図 7" descr="mazegame_first_bloc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5015"/>
            <a:ext cx="4511349" cy="2946187"/>
          </a:xfrm>
          <a:prstGeom prst="rect">
            <a:avLst/>
          </a:prstGeom>
        </p:spPr>
      </p:pic>
      <p:pic>
        <p:nvPicPr>
          <p:cNvPr id="9" name="図 8" descr="mazegame_second_bloc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054" y="2516013"/>
            <a:ext cx="4417946" cy="2885189"/>
          </a:xfrm>
          <a:prstGeom prst="rect">
            <a:avLst/>
          </a:prstGeom>
        </p:spPr>
      </p:pic>
    </p:spTree>
    <p:extLst>
      <p:ext uri="{BB962C8B-B14F-4D97-AF65-F5344CB8AC3E}">
        <p14:creationId xmlns:p14="http://schemas.microsoft.com/office/powerpoint/2010/main" val="15887023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lang="ja-JP" altLang="ja-JP" dirty="0"/>
              <a:t>2</a:t>
            </a:r>
            <a:r>
              <a:rPr kumimoji="1" lang="ja-JP" altLang="en-US" dirty="0" smtClean="0"/>
              <a:t>　</a:t>
            </a:r>
            <a:r>
              <a:rPr kumimoji="1" lang="en-US" altLang="ja-JP" dirty="0" smtClean="0"/>
              <a:t>Maze Game</a:t>
            </a:r>
            <a:r>
              <a:rPr kumimoji="1" lang="ja-JP" altLang="en-US" dirty="0" smtClean="0"/>
              <a:t>（</a:t>
            </a:r>
            <a:r>
              <a:rPr kumimoji="1" lang="en-US" altLang="ja-JP" dirty="0" smtClean="0"/>
              <a:t>2/4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スプライト</a:t>
            </a:r>
            <a:r>
              <a:rPr kumimoji="1" lang="ja-JP" altLang="en-US" dirty="0" smtClean="0"/>
              <a:t>数と</a:t>
            </a:r>
            <a:r>
              <a:rPr kumimoji="1" lang="en-US" altLang="ja-JP" dirty="0" err="1" smtClean="0"/>
              <a:t>cos</a:t>
            </a:r>
            <a:r>
              <a:rPr kumimoji="1" lang="ja-JP" altLang="en-US" dirty="0" smtClean="0"/>
              <a:t>類似度の散布図</a:t>
            </a:r>
            <a:endParaRPr kumimoji="1" lang="ja-JP" altLang="en-US" dirty="0"/>
          </a:p>
        </p:txBody>
      </p:sp>
      <p:sp>
        <p:nvSpPr>
          <p:cNvPr id="6" name="テキスト ボックス 5"/>
          <p:cNvSpPr txBox="1"/>
          <p:nvPr/>
        </p:nvSpPr>
        <p:spPr>
          <a:xfrm>
            <a:off x="1945361" y="6063104"/>
            <a:ext cx="1082348" cy="523220"/>
          </a:xfrm>
          <a:prstGeom prst="rect">
            <a:avLst/>
          </a:prstGeom>
          <a:noFill/>
        </p:spPr>
        <p:txBody>
          <a:bodyPr wrap="none" rtlCol="0">
            <a:spAutoFit/>
          </a:bodyPr>
          <a:lstStyle/>
          <a:p>
            <a:r>
              <a:rPr lang="ja-JP" altLang="ja-JP" sz="2800" dirty="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mazegame_first_spli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12462"/>
            <a:ext cx="4405197" cy="2876864"/>
          </a:xfrm>
          <a:prstGeom prst="rect">
            <a:avLst/>
          </a:prstGeom>
        </p:spPr>
      </p:pic>
      <p:pic>
        <p:nvPicPr>
          <p:cNvPr id="5" name="図 4" descr="mazegame_second_spli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305" y="2612462"/>
            <a:ext cx="4399695" cy="2873270"/>
          </a:xfrm>
          <a:prstGeom prst="rect">
            <a:avLst/>
          </a:prstGeom>
        </p:spPr>
      </p:pic>
    </p:spTree>
    <p:extLst>
      <p:ext uri="{BB962C8B-B14F-4D97-AF65-F5344CB8AC3E}">
        <p14:creationId xmlns:p14="http://schemas.microsoft.com/office/powerpoint/2010/main" val="181214753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lang="ja-JP" altLang="ja-JP" dirty="0"/>
              <a:t>2</a:t>
            </a:r>
            <a:r>
              <a:rPr kumimoji="1" lang="ja-JP" altLang="en-US" dirty="0" smtClean="0"/>
              <a:t>　</a:t>
            </a:r>
            <a:r>
              <a:rPr kumimoji="1" lang="en-US" altLang="ja-JP" dirty="0" smtClean="0"/>
              <a:t>Maze Game</a:t>
            </a:r>
            <a:r>
              <a:rPr kumimoji="1" lang="ja-JP" altLang="en-US" dirty="0" smtClean="0"/>
              <a:t>（</a:t>
            </a:r>
            <a:r>
              <a:rPr lang="ja-JP" altLang="ja-JP" dirty="0"/>
              <a:t>3</a:t>
            </a:r>
            <a:r>
              <a:rPr kumimoji="1" lang="en-US" altLang="ja-JP" dirty="0" smtClean="0"/>
              <a:t>/4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ブロック</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colormap_maze_block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6503"/>
            <a:ext cx="4285037" cy="3213778"/>
          </a:xfrm>
          <a:prstGeom prst="rect">
            <a:avLst/>
          </a:prstGeom>
        </p:spPr>
      </p:pic>
      <p:pic>
        <p:nvPicPr>
          <p:cNvPr id="5" name="図 4" descr="colormap_maze_block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230" y="2076003"/>
            <a:ext cx="4579769" cy="3434827"/>
          </a:xfrm>
          <a:prstGeom prst="rect">
            <a:avLst/>
          </a:prstGeom>
        </p:spPr>
      </p:pic>
    </p:spTree>
    <p:extLst>
      <p:ext uri="{BB962C8B-B14F-4D97-AF65-F5344CB8AC3E}">
        <p14:creationId xmlns:p14="http://schemas.microsoft.com/office/powerpoint/2010/main" val="18121475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lang="ja-JP" altLang="ja-JP" dirty="0"/>
              <a:t>2</a:t>
            </a:r>
            <a:r>
              <a:rPr kumimoji="1" lang="ja-JP" altLang="en-US" dirty="0" smtClean="0"/>
              <a:t>　</a:t>
            </a:r>
            <a:r>
              <a:rPr kumimoji="1" lang="en-US" altLang="ja-JP" dirty="0" smtClean="0"/>
              <a:t>Maze Game</a:t>
            </a:r>
            <a:r>
              <a:rPr kumimoji="1" lang="ja-JP" altLang="en-US" dirty="0" smtClean="0"/>
              <a:t>（</a:t>
            </a:r>
            <a:r>
              <a:rPr lang="ja-JP" altLang="ja-JP" dirty="0"/>
              <a:t>4</a:t>
            </a:r>
            <a:r>
              <a:rPr kumimoji="1" lang="en-US" altLang="ja-JP" dirty="0" smtClean="0"/>
              <a:t>/4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ja-JP" altLang="en-US" dirty="0" smtClean="0"/>
              <a:t>スプライト</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colormap_maze_splite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30" y="2529401"/>
            <a:ext cx="4266734" cy="3200051"/>
          </a:xfrm>
          <a:prstGeom prst="rect">
            <a:avLst/>
          </a:prstGeom>
        </p:spPr>
      </p:pic>
      <p:pic>
        <p:nvPicPr>
          <p:cNvPr id="5" name="図 4" descr="colormap_maze_splite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364" y="2377025"/>
            <a:ext cx="4622636" cy="3466977"/>
          </a:xfrm>
          <a:prstGeom prst="rect">
            <a:avLst/>
          </a:prstGeom>
        </p:spPr>
      </p:pic>
    </p:spTree>
    <p:extLst>
      <p:ext uri="{BB962C8B-B14F-4D97-AF65-F5344CB8AC3E}">
        <p14:creationId xmlns:p14="http://schemas.microsoft.com/office/powerpoint/2010/main" val="18121475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r>
              <a:rPr kumimoji="1" lang="en-US" altLang="ja-JP" dirty="0" smtClean="0"/>
              <a:t>1</a:t>
            </a:r>
            <a:r>
              <a:rPr kumimoji="1" lang="ja-JP" altLang="en-US" dirty="0" smtClean="0"/>
              <a:t>　自己評価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元プロジェクト</a:t>
            </a:r>
            <a:r>
              <a:rPr lang="ja-JP" altLang="en-US" dirty="0" smtClean="0"/>
              <a:t>と各プロジェクト</a:t>
            </a:r>
            <a:r>
              <a:rPr lang="ja-JP" altLang="en-US" dirty="0" smtClean="0"/>
              <a:t>を</a:t>
            </a:r>
            <a:r>
              <a:rPr lang="ja-JP" altLang="en-US" dirty="0"/>
              <a:t>、操作・音・外装・プログラムの動き・ブロックの木構造・ゲーム終了時の</a:t>
            </a:r>
            <a:r>
              <a:rPr lang="en-US" altLang="ja-JP" dirty="0"/>
              <a:t>6</a:t>
            </a:r>
            <a:r>
              <a:rPr lang="ja-JP" altLang="en-US" dirty="0"/>
              <a:t>つの項目で</a:t>
            </a:r>
            <a:r>
              <a:rPr lang="ja-JP" altLang="en-US" dirty="0" smtClean="0"/>
              <a:t>比較</a:t>
            </a:r>
            <a:endParaRPr lang="en-US" altLang="ja-JP" dirty="0" smtClean="0"/>
          </a:p>
          <a:p>
            <a:endParaRPr kumimoji="1" lang="en-US" altLang="ja-JP" dirty="0"/>
          </a:p>
          <a:p>
            <a:r>
              <a:rPr lang="ja-JP" altLang="en-US" dirty="0"/>
              <a:t>それぞれの段で最も似ているもの・最も離れているもの・中間という条件で取り出したプロジェクトは、やはりよく似ている・違う・少し</a:t>
            </a:r>
            <a:r>
              <a:rPr lang="ja-JP" altLang="en-US" dirty="0" smtClean="0"/>
              <a:t>違う</a:t>
            </a:r>
            <a:r>
              <a:rPr lang="ja-JP" altLang="en-US" dirty="0" smtClean="0"/>
              <a:t>という結果になった</a:t>
            </a:r>
            <a:endParaRPr kumimoji="1" lang="ja-JP" altLang="en-US" dirty="0"/>
          </a:p>
        </p:txBody>
      </p:sp>
    </p:spTree>
    <p:extLst>
      <p:ext uri="{BB962C8B-B14F-4D97-AF65-F5344CB8AC3E}">
        <p14:creationId xmlns:p14="http://schemas.microsoft.com/office/powerpoint/2010/main" val="405020934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評価</a:t>
            </a:r>
            <a:r>
              <a:rPr lang="en-US" altLang="ja-JP" dirty="0" smtClean="0"/>
              <a:t>2</a:t>
            </a:r>
            <a:r>
              <a:rPr lang="ja-JP" altLang="en-US" dirty="0" smtClean="0"/>
              <a:t>　アンケート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2087757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収集するデータの種類を増やす</a:t>
            </a:r>
            <a:endParaRPr kumimoji="1" lang="en-US" altLang="ja-JP" dirty="0" smtClean="0"/>
          </a:p>
          <a:p>
            <a:r>
              <a:rPr lang="ja-JP" altLang="en-US" dirty="0" smtClean="0"/>
              <a:t>３次元可視化</a:t>
            </a:r>
            <a:endParaRPr lang="en-US" altLang="ja-JP" dirty="0" smtClean="0"/>
          </a:p>
          <a:p>
            <a:r>
              <a:rPr kumimoji="1" lang="ja-JP" altLang="en-US" dirty="0" smtClean="0"/>
              <a:t>他の類似度尺度を採用</a:t>
            </a:r>
            <a:endParaRPr kumimoji="1" lang="ja-JP" altLang="en-US" dirty="0"/>
          </a:p>
        </p:txBody>
      </p:sp>
    </p:spTree>
    <p:extLst>
      <p:ext uri="{BB962C8B-B14F-4D97-AF65-F5344CB8AC3E}">
        <p14:creationId xmlns:p14="http://schemas.microsoft.com/office/powerpoint/2010/main" val="331104693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ご静聴ありがとうございました。</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1136550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背景</a:t>
            </a:r>
            <a:endParaRPr lang="en-US" altLang="ja-JP" dirty="0"/>
          </a:p>
          <a:p>
            <a:pPr lvl="1"/>
            <a:r>
              <a:rPr lang="ja-JP" altLang="en-US" dirty="0" smtClean="0"/>
              <a:t>プログラミング教育が推進され、小学校での導入も検討されている。</a:t>
            </a:r>
            <a:endParaRPr lang="en-US" altLang="ja-JP" dirty="0" smtClean="0"/>
          </a:p>
          <a:p>
            <a:pPr lvl="1"/>
            <a:r>
              <a:rPr lang="ja-JP" altLang="en-US" dirty="0" smtClean="0"/>
              <a:t>その中でもよく利用されているのが</a:t>
            </a:r>
            <a:r>
              <a:rPr lang="en-US" altLang="ja-JP" dirty="0" smtClean="0"/>
              <a:t>GUI</a:t>
            </a:r>
            <a:r>
              <a:rPr lang="ja-JP" altLang="en-US" dirty="0" smtClean="0"/>
              <a:t>環境を利用したツール</a:t>
            </a:r>
            <a:r>
              <a:rPr lang="en-US" altLang="ja-JP" dirty="0" smtClean="0"/>
              <a:t>”Scratch”</a:t>
            </a:r>
          </a:p>
          <a:p>
            <a:r>
              <a:rPr kumimoji="1" lang="ja-JP" altLang="en-US" dirty="0" smtClean="0"/>
              <a:t>目的</a:t>
            </a:r>
            <a:endParaRPr kumimoji="1" lang="en-US" altLang="ja-JP" dirty="0" smtClean="0"/>
          </a:p>
          <a:p>
            <a:pPr lvl="1"/>
            <a:r>
              <a:rPr kumimoji="1" lang="en-US" altLang="ja-JP" dirty="0" smtClean="0"/>
              <a:t>Scratch</a:t>
            </a:r>
            <a:r>
              <a:rPr kumimoji="1" lang="ja-JP" altLang="en-US" dirty="0" smtClean="0"/>
              <a:t>サイト上にあるプログラムデータを利用し、</a:t>
            </a:r>
            <a:r>
              <a:rPr lang="ja-JP" altLang="en-US" dirty="0" smtClean="0"/>
              <a:t>すでに公開されているリミックスツリーより有用な数値発掘と可視化の開発。</a:t>
            </a:r>
            <a:endParaRPr kumimoji="1" lang="ja-JP" altLang="en-US" dirty="0"/>
          </a:p>
        </p:txBody>
      </p:sp>
    </p:spTree>
    <p:extLst>
      <p:ext uri="{BB962C8B-B14F-4D97-AF65-F5344CB8AC3E}">
        <p14:creationId xmlns:p14="http://schemas.microsoft.com/office/powerpoint/2010/main" val="24510630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Scratch</a:t>
            </a:r>
            <a:r>
              <a:rPr kumimoji="1" lang="ja-JP" altLang="en-US" dirty="0" smtClean="0"/>
              <a:t>とは（</a:t>
            </a:r>
            <a:r>
              <a:rPr kumimoji="1" lang="en-US" altLang="ja-JP" dirty="0" smtClean="0"/>
              <a:t>1</a:t>
            </a:r>
            <a:r>
              <a:rPr lang="ja-JP" altLang="en-US" dirty="0"/>
              <a:t>/</a:t>
            </a:r>
            <a:r>
              <a:rPr lang="ja-JP" altLang="ja-JP" dirty="0" smtClean="0"/>
              <a:t>3</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米</a:t>
            </a:r>
            <a:r>
              <a:rPr lang="en-US" altLang="ja-JP" dirty="0" smtClean="0"/>
              <a:t>MIT</a:t>
            </a:r>
            <a:r>
              <a:rPr lang="ja-JP" altLang="en-US" dirty="0" smtClean="0"/>
              <a:t>のメディアラボが開発した小・中学生向けのプログラミングツール</a:t>
            </a:r>
            <a:endParaRPr lang="en-US" altLang="ja-JP" dirty="0" smtClean="0"/>
          </a:p>
          <a:p>
            <a:r>
              <a:rPr kumimoji="1" lang="ja-JP" altLang="en-US" dirty="0" smtClean="0"/>
              <a:t>初心者にとって使いやすい設計となっているため利用者は多い。</a:t>
            </a:r>
            <a:endParaRPr kumimoji="1" lang="ja-JP" altLang="en-US" dirty="0"/>
          </a:p>
        </p:txBody>
      </p:sp>
    </p:spTree>
    <p:extLst>
      <p:ext uri="{BB962C8B-B14F-4D97-AF65-F5344CB8AC3E}">
        <p14:creationId xmlns:p14="http://schemas.microsoft.com/office/powerpoint/2010/main" val="20450788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Scratch</a:t>
            </a:r>
            <a:r>
              <a:rPr kumimoji="1" lang="ja-JP" altLang="en-US" dirty="0" smtClean="0"/>
              <a:t>とは（</a:t>
            </a:r>
            <a:r>
              <a:rPr kumimoji="1" lang="en-US" altLang="ja-JP" dirty="0" smtClean="0"/>
              <a:t>2</a:t>
            </a:r>
            <a:r>
              <a:rPr lang="ja-JP" altLang="en-US" dirty="0"/>
              <a:t>/</a:t>
            </a:r>
            <a:r>
              <a:rPr kumimoji="1" lang="en-US" altLang="ja-JP" dirty="0" smtClean="0"/>
              <a:t>4</a:t>
            </a:r>
            <a:r>
              <a:rPr kumimoji="1" lang="ja-JP" altLang="en-US" dirty="0" smtClean="0"/>
              <a:t>）</a:t>
            </a:r>
            <a:endParaRPr kumimoji="1" lang="ja-JP" altLang="en-US" dirty="0"/>
          </a:p>
        </p:txBody>
      </p:sp>
      <p:pic>
        <p:nvPicPr>
          <p:cNvPr id="4" name="コンテンツ プレースホルダー 3" descr="scratch_editor_main.pdf"/>
          <p:cNvPicPr>
            <a:picLocks noGrp="1" noChangeAspect="1"/>
          </p:cNvPicPr>
          <p:nvPr>
            <p:ph idx="1"/>
          </p:nvPr>
        </p:nvPicPr>
        <p:blipFill>
          <a:blip r:embed="rId2">
            <a:extLst>
              <a:ext uri="{28A0092B-C50C-407E-A947-70E740481C1C}">
                <a14:useLocalDpi xmlns:a14="http://schemas.microsoft.com/office/drawing/2010/main" val="0"/>
              </a:ext>
            </a:extLst>
          </a:blip>
          <a:srcRect t="14413" b="14413"/>
          <a:stretch>
            <a:fillRect/>
          </a:stretch>
        </p:blipFill>
        <p:spPr>
          <a:prstGeom prst="rect">
            <a:avLst/>
          </a:prstGeom>
        </p:spPr>
      </p:pic>
      <p:sp>
        <p:nvSpPr>
          <p:cNvPr id="5" name="テキスト ボックス 4"/>
          <p:cNvSpPr txBox="1"/>
          <p:nvPr/>
        </p:nvSpPr>
        <p:spPr>
          <a:xfrm>
            <a:off x="3565130" y="6238343"/>
            <a:ext cx="2016526" cy="369332"/>
          </a:xfrm>
          <a:prstGeom prst="rect">
            <a:avLst/>
          </a:prstGeom>
          <a:noFill/>
        </p:spPr>
        <p:txBody>
          <a:bodyPr wrap="square" rtlCol="0">
            <a:spAutoFit/>
          </a:bodyPr>
          <a:lstStyle/>
          <a:p>
            <a:r>
              <a:rPr kumimoji="1" lang="en-US" altLang="ja-JP" dirty="0" smtClean="0"/>
              <a:t>Scratch</a:t>
            </a:r>
            <a:r>
              <a:rPr kumimoji="1" lang="ja-JP" altLang="en-US" dirty="0" smtClean="0"/>
              <a:t>の編集画面</a:t>
            </a:r>
            <a:endParaRPr kumimoji="1" lang="ja-JP" altLang="en-US" dirty="0"/>
          </a:p>
        </p:txBody>
      </p:sp>
    </p:spTree>
    <p:extLst>
      <p:ext uri="{BB962C8B-B14F-4D97-AF65-F5344CB8AC3E}">
        <p14:creationId xmlns:p14="http://schemas.microsoft.com/office/powerpoint/2010/main" val="3334438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Scratch</a:t>
            </a:r>
            <a:r>
              <a:rPr kumimoji="1" lang="ja-JP" altLang="en-US" dirty="0" smtClean="0"/>
              <a:t>とは（</a:t>
            </a:r>
            <a:r>
              <a:rPr kumimoji="1" lang="en-US" altLang="ja-JP" dirty="0" smtClean="0"/>
              <a:t>3</a:t>
            </a:r>
            <a:r>
              <a:rPr lang="ja-JP" altLang="en-US" dirty="0" smtClean="0"/>
              <a:t>/</a:t>
            </a:r>
            <a:r>
              <a:rPr lang="en-US" altLang="ja-JP" dirty="0" smtClean="0"/>
              <a:t>4</a:t>
            </a:r>
            <a:r>
              <a:rPr lang="ja-JP" altLang="en-US" dirty="0" smtClean="0"/>
              <a:t>）</a:t>
            </a:r>
            <a:endParaRPr kumimoji="1" lang="ja-JP" altLang="en-US" dirty="0"/>
          </a:p>
        </p:txBody>
      </p:sp>
      <p:pic>
        <p:nvPicPr>
          <p:cNvPr id="6" name="図 5" descr="blockcom.pdf"/>
          <p:cNvPicPr>
            <a:picLocks noChangeAspect="1"/>
          </p:cNvPicPr>
          <p:nvPr/>
        </p:nvPicPr>
        <p:blipFill rotWithShape="1">
          <a:blip r:embed="rId2">
            <a:extLst>
              <a:ext uri="{28A0092B-C50C-407E-A947-70E740481C1C}">
                <a14:useLocalDpi xmlns:a14="http://schemas.microsoft.com/office/drawing/2010/main" val="0"/>
              </a:ext>
            </a:extLst>
          </a:blip>
          <a:srcRect l="10270" r="17528"/>
          <a:stretch/>
        </p:blipFill>
        <p:spPr>
          <a:xfrm>
            <a:off x="211679" y="1417638"/>
            <a:ext cx="4055336" cy="3780371"/>
          </a:xfrm>
          <a:prstGeom prst="rect">
            <a:avLst/>
          </a:prstGeom>
        </p:spPr>
      </p:pic>
      <p:sp>
        <p:nvSpPr>
          <p:cNvPr id="7" name="コンテンツ プレースホルダー 6"/>
          <p:cNvSpPr>
            <a:spLocks noGrp="1"/>
          </p:cNvSpPr>
          <p:nvPr>
            <p:ph idx="1"/>
          </p:nvPr>
        </p:nvSpPr>
        <p:spPr>
          <a:xfrm>
            <a:off x="4634668" y="2461918"/>
            <a:ext cx="4163542" cy="3910103"/>
          </a:xfrm>
        </p:spPr>
        <p:txBody>
          <a:bodyPr/>
          <a:lstStyle/>
          <a:p>
            <a:r>
              <a:rPr lang="ja-JP" altLang="en-US" dirty="0" smtClean="0"/>
              <a:t>主に用意されているブロックを作成者の好みで組み合わせる</a:t>
            </a:r>
            <a:endParaRPr kumimoji="1" lang="ja-JP" altLang="en-US" dirty="0"/>
          </a:p>
        </p:txBody>
      </p:sp>
    </p:spTree>
    <p:extLst>
      <p:ext uri="{BB962C8B-B14F-4D97-AF65-F5344CB8AC3E}">
        <p14:creationId xmlns:p14="http://schemas.microsoft.com/office/powerpoint/2010/main" val="9296383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Scratch</a:t>
            </a:r>
            <a:r>
              <a:rPr lang="ja-JP" altLang="en-US" dirty="0" smtClean="0"/>
              <a:t>とは（</a:t>
            </a:r>
            <a:r>
              <a:rPr lang="en-US" altLang="ja-JP" dirty="0" smtClean="0"/>
              <a:t>4/4</a:t>
            </a:r>
            <a:r>
              <a:rPr lang="ja-JP" altLang="en-US" dirty="0" smtClean="0"/>
              <a:t>）</a:t>
            </a:r>
            <a:endParaRPr kumimoji="1" lang="ja-JP" altLang="en-US" dirty="0"/>
          </a:p>
        </p:txBody>
      </p:sp>
      <p:pic>
        <p:nvPicPr>
          <p:cNvPr id="4" name="コンテンツ プレースホルダー 3" descr="remixtree_all.pdf"/>
          <p:cNvPicPr>
            <a:picLocks noGrp="1" noChangeAspect="1"/>
          </p:cNvPicPr>
          <p:nvPr>
            <p:ph idx="1"/>
          </p:nvPr>
        </p:nvPicPr>
        <p:blipFill>
          <a:blip r:embed="rId2">
            <a:extLst>
              <a:ext uri="{28A0092B-C50C-407E-A947-70E740481C1C}">
                <a14:useLocalDpi xmlns:a14="http://schemas.microsoft.com/office/drawing/2010/main" val="0"/>
              </a:ext>
            </a:extLst>
          </a:blip>
          <a:srcRect t="14403" b="14403"/>
          <a:stretch>
            <a:fillRect/>
          </a:stretch>
        </p:blipFill>
        <p:spPr>
          <a:xfrm>
            <a:off x="457200" y="1417638"/>
            <a:ext cx="8413323" cy="4627003"/>
          </a:xfrm>
        </p:spPr>
      </p:pic>
      <p:sp>
        <p:nvSpPr>
          <p:cNvPr id="5" name="テキスト ボックス 4"/>
          <p:cNvSpPr txBox="1"/>
          <p:nvPr/>
        </p:nvSpPr>
        <p:spPr>
          <a:xfrm>
            <a:off x="1749142" y="6220776"/>
            <a:ext cx="5811206" cy="369332"/>
          </a:xfrm>
          <a:prstGeom prst="rect">
            <a:avLst/>
          </a:prstGeom>
          <a:noFill/>
        </p:spPr>
        <p:txBody>
          <a:bodyPr wrap="none" rtlCol="0">
            <a:spAutoFit/>
          </a:bodyPr>
          <a:lstStyle/>
          <a:p>
            <a:r>
              <a:rPr kumimoji="1" lang="ja-JP" altLang="en-US" dirty="0" smtClean="0"/>
              <a:t>プログラム同士の引用関係が表されているリミックスツリー</a:t>
            </a:r>
            <a:endParaRPr kumimoji="1" lang="ja-JP" altLang="en-US" dirty="0"/>
          </a:p>
        </p:txBody>
      </p:sp>
    </p:spTree>
    <p:extLst>
      <p:ext uri="{BB962C8B-B14F-4D97-AF65-F5344CB8AC3E}">
        <p14:creationId xmlns:p14="http://schemas.microsoft.com/office/powerpoint/2010/main" val="41692041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リミックスツリーの現状</a:t>
            </a:r>
            <a:endParaRPr kumimoji="1" lang="ja-JP" altLang="en-US" dirty="0"/>
          </a:p>
        </p:txBody>
      </p:sp>
      <p:sp>
        <p:nvSpPr>
          <p:cNvPr id="3" name="コンテンツ プレースホルダー 2"/>
          <p:cNvSpPr>
            <a:spLocks noGrp="1"/>
          </p:cNvSpPr>
          <p:nvPr>
            <p:ph idx="1"/>
          </p:nvPr>
        </p:nvSpPr>
        <p:spPr>
          <a:xfrm>
            <a:off x="4734937" y="1689321"/>
            <a:ext cx="4096696" cy="4525963"/>
          </a:xfrm>
        </p:spPr>
        <p:txBody>
          <a:bodyPr/>
          <a:lstStyle/>
          <a:p>
            <a:r>
              <a:rPr lang="ja-JP" altLang="en-US" dirty="0" smtClean="0"/>
              <a:t>あるプログラムが引用されたことが目でわかるリミックスツリー</a:t>
            </a:r>
            <a:endParaRPr lang="en-US" altLang="ja-JP" dirty="0" smtClean="0"/>
          </a:p>
          <a:p>
            <a:r>
              <a:rPr lang="ja-JP" altLang="en-US" dirty="0" smtClean="0"/>
              <a:t>引用された後、変更された程度はわからない。（すべて同距離で表されている）</a:t>
            </a:r>
            <a:endParaRPr lang="en-US" altLang="ja-JP" dirty="0" smtClean="0"/>
          </a:p>
        </p:txBody>
      </p:sp>
      <p:pic>
        <p:nvPicPr>
          <p:cNvPr id="4" name="図 3" descr="remixtree_detai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39" y="1417638"/>
            <a:ext cx="4419446" cy="4155182"/>
          </a:xfrm>
          <a:prstGeom prst="rect">
            <a:avLst/>
          </a:prstGeom>
        </p:spPr>
      </p:pic>
    </p:spTree>
    <p:extLst>
      <p:ext uri="{BB962C8B-B14F-4D97-AF65-F5344CB8AC3E}">
        <p14:creationId xmlns:p14="http://schemas.microsoft.com/office/powerpoint/2010/main" val="31851662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引用元と引用されたプロジェクトの違いが同距離のため、分かりにくい。</a:t>
            </a:r>
            <a:endParaRPr lang="en-US" altLang="ja-JP" dirty="0" smtClean="0"/>
          </a:p>
          <a:p>
            <a:r>
              <a:rPr kumimoji="1" lang="ja-JP" altLang="en-US" dirty="0" smtClean="0"/>
              <a:t>距離が数値化、その結果を用いて可視化をする。</a:t>
            </a:r>
            <a:endParaRPr kumimoji="1" lang="en-US" altLang="ja-JP" dirty="0" smtClean="0"/>
          </a:p>
          <a:p>
            <a:r>
              <a:rPr lang="ja-JP" altLang="en-US" dirty="0" smtClean="0"/>
              <a:t>教育現場での予測例</a:t>
            </a:r>
            <a:endParaRPr kumimoji="1" lang="en-US" altLang="ja-JP" dirty="0" smtClean="0"/>
          </a:p>
        </p:txBody>
      </p:sp>
    </p:spTree>
    <p:extLst>
      <p:ext uri="{BB962C8B-B14F-4D97-AF65-F5344CB8AC3E}">
        <p14:creationId xmlns:p14="http://schemas.microsoft.com/office/powerpoint/2010/main" val="92398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2923</TotalTime>
  <Words>703</Words>
  <Application>Microsoft Macintosh PowerPoint</Application>
  <PresentationFormat>画面に合わせる (4:3)</PresentationFormat>
  <Paragraphs>120</Paragraphs>
  <Slides>29</Slides>
  <Notes>2</Notes>
  <HiddenSlides>0</HiddenSlides>
  <MMClips>0</MMClips>
  <ScaleCrop>false</ScaleCrop>
  <HeadingPairs>
    <vt:vector size="4" baseType="variant">
      <vt:variant>
        <vt:lpstr>テーマ</vt:lpstr>
      </vt:variant>
      <vt:variant>
        <vt:i4>1</vt:i4>
      </vt:variant>
      <vt:variant>
        <vt:lpstr>スライド タイトル</vt:lpstr>
      </vt:variant>
      <vt:variant>
        <vt:i4>29</vt:i4>
      </vt:variant>
    </vt:vector>
  </HeadingPairs>
  <TitlesOfParts>
    <vt:vector size="30" baseType="lpstr">
      <vt:lpstr>ホワイト</vt:lpstr>
      <vt:lpstr>Scratchプログラムの可視化による類似度推定</vt:lpstr>
      <vt:lpstr>発表の流れ</vt:lpstr>
      <vt:lpstr>はじめに</vt:lpstr>
      <vt:lpstr>Scratchとは（1/3）</vt:lpstr>
      <vt:lpstr>Scratchとは（2/4）</vt:lpstr>
      <vt:lpstr>Scratchとは（3/4）</vt:lpstr>
      <vt:lpstr>Scratchとは（4/4）</vt:lpstr>
      <vt:lpstr>リミックスツリーの現状</vt:lpstr>
      <vt:lpstr>問題</vt:lpstr>
      <vt:lpstr>研究方法</vt:lpstr>
      <vt:lpstr>提案する手法</vt:lpstr>
      <vt:lpstr>実験方法（1/2）</vt:lpstr>
      <vt:lpstr>実験方法（2/2）</vt:lpstr>
      <vt:lpstr>実験結果1　Pong Starter（1/8）</vt:lpstr>
      <vt:lpstr>実験結果1　Pong Starter（2/8）</vt:lpstr>
      <vt:lpstr>実験結果1　Pong Starter（3/8）</vt:lpstr>
      <vt:lpstr>実験結果1　Pong Starter（4/8）</vt:lpstr>
      <vt:lpstr>実験結果1　Pong Starter（5/8）</vt:lpstr>
      <vt:lpstr>実験結果1　Pong Starter（6/8）</vt:lpstr>
      <vt:lpstr>実験結果1　Pong Starter（7/8）</vt:lpstr>
      <vt:lpstr>実験結果1　Pong Starter（8/8）</vt:lpstr>
      <vt:lpstr>実験結果2　Maze Game（1/4）</vt:lpstr>
      <vt:lpstr>実験結果2　Maze Game（2/4）</vt:lpstr>
      <vt:lpstr>実験結果2　Maze Game（3/4）</vt:lpstr>
      <vt:lpstr>実験結果2　Maze Game（4/4）</vt:lpstr>
      <vt:lpstr>評価1　自己評価</vt:lpstr>
      <vt:lpstr>評価2　アンケート</vt:lpstr>
      <vt:lpstr>今後の展望</vt:lpstr>
      <vt:lpstr>ご静聴ありがとうございました。</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Scratchプログラムの可視化による類似度推定</dc:title>
  <dc:creator>森下 汐美</dc:creator>
  <cp:lastModifiedBy>岩科 智彩</cp:lastModifiedBy>
  <cp:revision>16</cp:revision>
  <dcterms:created xsi:type="dcterms:W3CDTF">2017-01-19T04:29:42Z</dcterms:created>
  <dcterms:modified xsi:type="dcterms:W3CDTF">2017-01-24T01:51:07Z</dcterms:modified>
</cp:coreProperties>
</file>