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5"/>
  </p:notesMasterIdLst>
  <p:sldIdLst>
    <p:sldId id="291" r:id="rId2"/>
    <p:sldId id="383" r:id="rId3"/>
    <p:sldId id="385" r:id="rId4"/>
    <p:sldId id="384" r:id="rId5"/>
    <p:sldId id="391" r:id="rId6"/>
    <p:sldId id="386" r:id="rId7"/>
    <p:sldId id="387" r:id="rId8"/>
    <p:sldId id="388" r:id="rId9"/>
    <p:sldId id="389" r:id="rId10"/>
    <p:sldId id="393" r:id="rId11"/>
    <p:sldId id="394" r:id="rId12"/>
    <p:sldId id="390" r:id="rId13"/>
    <p:sldId id="403" r:id="rId14"/>
    <p:sldId id="395" r:id="rId15"/>
    <p:sldId id="404" r:id="rId16"/>
    <p:sldId id="396" r:id="rId17"/>
    <p:sldId id="402" r:id="rId18"/>
    <p:sldId id="397" r:id="rId19"/>
    <p:sldId id="398" r:id="rId20"/>
    <p:sldId id="400" r:id="rId21"/>
    <p:sldId id="399" r:id="rId22"/>
    <p:sldId id="401"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1D22"/>
    <a:srgbClr val="5B08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32" autoAdjust="0"/>
    <p:restoredTop sz="97840" autoAdjust="0"/>
  </p:normalViewPr>
  <p:slideViewPr>
    <p:cSldViewPr snapToGrid="0">
      <p:cViewPr>
        <p:scale>
          <a:sx n="179" d="100"/>
          <a:sy n="179" d="100"/>
        </p:scale>
        <p:origin x="2704" y="1232"/>
      </p:cViewPr>
      <p:guideLst/>
    </p:cSldViewPr>
  </p:slideViewPr>
  <p:outlineViewPr>
    <p:cViewPr>
      <p:scale>
        <a:sx n="33" d="100"/>
        <a:sy n="33" d="100"/>
      </p:scale>
      <p:origin x="0" y="-6504"/>
    </p:cViewPr>
    <p:sldLst>
      <p:sld r:id="rId1" collapse="1"/>
    </p:sldLst>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2B572-8892-40A9-8E6E-C9B738497649}" type="datetimeFigureOut">
              <a:rPr kumimoji="1" lang="ja-JP" altLang="en-US" smtClean="0"/>
              <a:t>2022/1/25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40FE6-C5A4-45E1-BD7A-E134774DB33F}" type="slidenum">
              <a:rPr kumimoji="1" lang="ja-JP" altLang="en-US" smtClean="0"/>
              <a:t>‹#›</a:t>
            </a:fld>
            <a:endParaRPr kumimoji="1" lang="ja-JP" altLang="en-US"/>
          </a:p>
        </p:txBody>
      </p:sp>
    </p:spTree>
    <p:extLst>
      <p:ext uri="{BB962C8B-B14F-4D97-AF65-F5344CB8AC3E}">
        <p14:creationId xmlns:p14="http://schemas.microsoft.com/office/powerpoint/2010/main" val="54850538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64343" y="0"/>
            <a:ext cx="10827657" cy="1328057"/>
          </a:xfrm>
          <a:solidFill>
            <a:srgbClr val="911D22"/>
          </a:solidFill>
        </p:spPr>
        <p:txBody>
          <a:bodyPr anchor="b"/>
          <a:lstStyle>
            <a:lvl1pPr algn="ctr">
              <a:defRPr sz="6000">
                <a:solidFill>
                  <a:schemeClr val="bg1"/>
                </a:solidFill>
                <a:latin typeface="Yu Gothic" panose="020B0400000000000000" pitchFamily="34" charset="-128"/>
                <a:ea typeface="Yu Gothic" panose="020B0400000000000000" pitchFamily="34" charset="-128"/>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Yu Gothic" panose="020B0400000000000000" pitchFamily="34" charset="-128"/>
                <a:ea typeface="Yu Gothic" panose="020B0400000000000000"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886640FE-CFEB-4BA2-BC2D-1B1F90E85B4D}" type="datetime1">
              <a:rPr lang="en-US" altLang="ja-JP"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F61FD-7455-46B8-8449-E2772563B4B7}" type="slidenum">
              <a:rPr lang="en-US" smtClean="0"/>
              <a:t>‹#›</a:t>
            </a:fld>
            <a:endParaRPr lang="en-US"/>
          </a:p>
        </p:txBody>
      </p:sp>
    </p:spTree>
    <p:extLst>
      <p:ext uri="{BB962C8B-B14F-4D97-AF65-F5344CB8AC3E}">
        <p14:creationId xmlns:p14="http://schemas.microsoft.com/office/powerpoint/2010/main" val="140407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942" y="3741"/>
            <a:ext cx="10853057" cy="1325563"/>
          </a:xfrm>
          <a:solidFill>
            <a:srgbClr val="911D22"/>
          </a:solidFill>
        </p:spPr>
        <p:txBody>
          <a:bodyPr/>
          <a:lstStyle>
            <a:lvl1pPr algn="ctr">
              <a:defRPr>
                <a:solidFill>
                  <a:schemeClr val="bg1"/>
                </a:solidFill>
                <a:latin typeface="Yu Gothic" panose="020B0400000000000000" pitchFamily="34" charset="-128"/>
                <a:ea typeface="Yu Gothic" panose="020B0400000000000000" pitchFamily="34" charset="-128"/>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Yu Gothic" panose="020B0400000000000000" pitchFamily="34" charset="-128"/>
                <a:ea typeface="Yu Gothic" panose="020B0400000000000000" pitchFamily="34" charset="-128"/>
              </a:defRPr>
            </a:lvl1pPr>
            <a:lvl2pPr>
              <a:defRPr>
                <a:latin typeface="Yu Gothic" panose="020B0400000000000000" pitchFamily="34" charset="-128"/>
                <a:ea typeface="Yu Gothic" panose="020B0400000000000000" pitchFamily="34" charset="-128"/>
              </a:defRPr>
            </a:lvl2pPr>
            <a:lvl3pPr>
              <a:defRPr>
                <a:latin typeface="Yu Gothic" panose="020B0400000000000000" pitchFamily="34" charset="-128"/>
                <a:ea typeface="Yu Gothic" panose="020B0400000000000000" pitchFamily="34" charset="-128"/>
              </a:defRPr>
            </a:lvl3pPr>
            <a:lvl4pPr>
              <a:defRPr>
                <a:latin typeface="Yu Gothic" panose="020B0400000000000000" pitchFamily="34" charset="-128"/>
                <a:ea typeface="Yu Gothic" panose="020B0400000000000000" pitchFamily="34" charset="-128"/>
              </a:defRPr>
            </a:lvl4pPr>
            <a:lvl5pPr>
              <a:defRPr>
                <a:latin typeface="Yu Gothic" panose="020B0400000000000000" pitchFamily="34" charset="-128"/>
                <a:ea typeface="Yu Gothic" panose="020B0400000000000000" pitchFamily="34"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354B5B4-856B-4046-B4D0-060AF1E3A18A}" type="datetime1">
              <a:rPr lang="en-US" altLang="ja-JP"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F61FD-7455-46B8-8449-E2772563B4B7}" type="slidenum">
              <a:rPr lang="en-US" smtClean="0"/>
              <a:t>‹#›</a:t>
            </a:fld>
            <a:endParaRPr lang="en-US"/>
          </a:p>
        </p:txBody>
      </p:sp>
    </p:spTree>
    <p:extLst>
      <p:ext uri="{BB962C8B-B14F-4D97-AF65-F5344CB8AC3E}">
        <p14:creationId xmlns:p14="http://schemas.microsoft.com/office/powerpoint/2010/main" val="3336511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429000"/>
            <a:ext cx="10515600" cy="1133475"/>
          </a:xfrm>
          <a:solidFill>
            <a:srgbClr val="911D22"/>
          </a:solidFill>
        </p:spPr>
        <p:txBody>
          <a:bodyPr anchor="b">
            <a:normAutofit/>
          </a:bodyPr>
          <a:lstStyle>
            <a:lvl1pPr>
              <a:defRPr sz="5400">
                <a:solidFill>
                  <a:schemeClr val="bg1"/>
                </a:solidFill>
                <a:latin typeface="Yu Gothic" panose="020B0400000000000000" pitchFamily="34" charset="-128"/>
                <a:ea typeface="Yu Gothic" panose="020B0400000000000000" pitchFamily="34" charset="-128"/>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Yu Gothic" panose="020B0400000000000000" pitchFamily="34" charset="-128"/>
                <a:ea typeface="Yu Gothic" panose="020B0400000000000000" pitchFamily="34" charset="-128"/>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2B741A07-5EAD-497A-96F0-8A364A7D6AE6}" type="datetime1">
              <a:rPr lang="en-US" altLang="ja-JP" smtClean="0"/>
              <a:t>1/25/22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EF61FD-7455-46B8-8449-E2772563B4B7}" type="slidenum">
              <a:rPr lang="en-US" smtClean="0"/>
              <a:t>‹#›</a:t>
            </a:fld>
            <a:endParaRPr lang="en-US"/>
          </a:p>
        </p:txBody>
      </p:sp>
    </p:spTree>
    <p:extLst>
      <p:ext uri="{BB962C8B-B14F-4D97-AF65-F5344CB8AC3E}">
        <p14:creationId xmlns:p14="http://schemas.microsoft.com/office/powerpoint/2010/main" val="22649745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Yu Gothic" panose="020B0400000000000000" pitchFamily="34" charset="-128"/>
              </a:defRPr>
            </a:lvl1pPr>
          </a:lstStyle>
          <a:p>
            <a:fld id="{24D05909-D01A-420A-82F9-2813DBA21D33}" type="datetime1">
              <a:rPr lang="en-US" altLang="ja-JP" smtClean="0"/>
              <a:pPr/>
              <a:t>1/25/22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Yu Gothic" panose="020B0400000000000000" pitchFamily="34" charset="-128"/>
              </a:defRPr>
            </a:lvl1pPr>
          </a:lstStyle>
          <a:p>
            <a:r>
              <a:rPr lang="ja-JP" altLang="en-US"/>
              <a:t>第三回尾崎研セミナー</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Yu Gothic" panose="020B0400000000000000" pitchFamily="34" charset="-128"/>
              </a:defRPr>
            </a:lvl1pPr>
          </a:lstStyle>
          <a:p>
            <a:fld id="{F2EF61FD-7455-46B8-8449-E2772563B4B7}" type="slidenum">
              <a:rPr lang="en-US" smtClean="0"/>
              <a:pPr/>
              <a:t>‹#›</a:t>
            </a:fld>
            <a:endParaRPr lang="en-US" dirty="0"/>
          </a:p>
        </p:txBody>
      </p:sp>
      <p:pic>
        <p:nvPicPr>
          <p:cNvPr id="7" name="Picture 2" descr="http://www.waseda.jp/common/images/ui/waseda_symbol1.png">
            <a:extLst>
              <a:ext uri="{FF2B5EF4-FFF2-40B4-BE49-F238E27FC236}">
                <a16:creationId xmlns:a16="http://schemas.microsoft.com/office/drawing/2014/main" id="{696A3020-0243-4B45-AFA6-37C3ADD35875}"/>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l="16838" t="8939" r="17383" b="26334"/>
          <a:stretch/>
        </p:blipFill>
        <p:spPr bwMode="auto">
          <a:xfrm>
            <a:off x="-1394" y="1"/>
            <a:ext cx="1365737" cy="1343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035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ctr" defTabSz="914400" rtl="0" eaLnBrk="1" latinLnBrk="0" hangingPunct="1">
        <a:lnSpc>
          <a:spcPct val="90000"/>
        </a:lnSpc>
        <a:spcBef>
          <a:spcPct val="0"/>
        </a:spcBef>
        <a:buNone/>
        <a:defRPr sz="4400" kern="1200">
          <a:solidFill>
            <a:schemeClr val="tx1"/>
          </a:solidFill>
          <a:latin typeface="Yu Gothic" panose="020B0400000000000000" pitchFamily="34" charset="-128"/>
          <a:ea typeface="Yu Gothic" panose="020B0400000000000000"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Yu Gothic" panose="020B0400000000000000" pitchFamily="34" charset="-128"/>
          <a:ea typeface="Yu Gothic" panose="020B04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Yu Gothic" panose="020B0400000000000000" pitchFamily="34" charset="-128"/>
          <a:ea typeface="Yu Gothic" panose="020B0400000000000000"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Yu Gothic" panose="020B0400000000000000" pitchFamily="34" charset="-128"/>
          <a:ea typeface="Yu Gothic" panose="020B0400000000000000"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u Gothic" panose="020B0400000000000000" pitchFamily="34" charset="-128"/>
          <a:ea typeface="Yu Gothic" panose="020B0400000000000000"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Yu Gothic" panose="020B0400000000000000" pitchFamily="34" charset="-128"/>
          <a:ea typeface="Yu Gothic" panose="020B0400000000000000"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6FE760-7A78-496D-92F8-ED7C987D6FBA}"/>
              </a:ext>
            </a:extLst>
          </p:cNvPr>
          <p:cNvSpPr>
            <a:spLocks noGrp="1"/>
          </p:cNvSpPr>
          <p:nvPr>
            <p:ph type="ctrTitle"/>
          </p:nvPr>
        </p:nvSpPr>
        <p:spPr>
          <a:xfrm>
            <a:off x="0" y="2142106"/>
            <a:ext cx="12192000" cy="1485218"/>
          </a:xfrm>
        </p:spPr>
        <p:txBody>
          <a:bodyPr anchor="ctr">
            <a:normAutofit/>
          </a:bodyPr>
          <a:lstStyle/>
          <a:p>
            <a:r>
              <a:rPr kumimoji="1" lang="en-US" altLang="ja-JP" sz="3600" b="1" dirty="0">
                <a:solidFill>
                  <a:schemeClr val="bg1"/>
                </a:solidFill>
              </a:rPr>
              <a:t>2022/01/28 </a:t>
            </a:r>
            <a:r>
              <a:rPr kumimoji="1" lang="ja-JP" altLang="en-US" sz="3600" b="1"/>
              <a:t>全体ゼミ</a:t>
            </a:r>
            <a:endParaRPr kumimoji="1" lang="ja-JP" altLang="en-US" sz="3600" b="1" dirty="0">
              <a:solidFill>
                <a:schemeClr val="bg1"/>
              </a:solidFill>
            </a:endParaRPr>
          </a:p>
        </p:txBody>
      </p:sp>
      <p:sp>
        <p:nvSpPr>
          <p:cNvPr id="3" name="TextBox 2">
            <a:extLst>
              <a:ext uri="{FF2B5EF4-FFF2-40B4-BE49-F238E27FC236}">
                <a16:creationId xmlns:a16="http://schemas.microsoft.com/office/drawing/2014/main" id="{22649B15-2324-6F42-9D77-3CC658F80A73}"/>
              </a:ext>
            </a:extLst>
          </p:cNvPr>
          <p:cNvSpPr txBox="1"/>
          <p:nvPr/>
        </p:nvSpPr>
        <p:spPr>
          <a:xfrm>
            <a:off x="8133189" y="5186138"/>
            <a:ext cx="2380780" cy="584775"/>
          </a:xfrm>
          <a:prstGeom prst="rect">
            <a:avLst/>
          </a:prstGeom>
          <a:noFill/>
        </p:spPr>
        <p:txBody>
          <a:bodyPr wrap="none" rtlCol="0">
            <a:spAutoFit/>
          </a:bodyPr>
          <a:lstStyle/>
          <a:p>
            <a:r>
              <a:rPr lang="en-JP" sz="3200"/>
              <a:t>D3 細田至温</a:t>
            </a:r>
          </a:p>
        </p:txBody>
      </p:sp>
    </p:spTree>
    <p:extLst>
      <p:ext uri="{BB962C8B-B14F-4D97-AF65-F5344CB8AC3E}">
        <p14:creationId xmlns:p14="http://schemas.microsoft.com/office/powerpoint/2010/main" val="372871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967FF-C6B4-3C4B-A13C-F1FED8889297}"/>
              </a:ext>
            </a:extLst>
          </p:cNvPr>
          <p:cNvSpPr>
            <a:spLocks noGrp="1"/>
          </p:cNvSpPr>
          <p:nvPr>
            <p:ph type="title"/>
          </p:nvPr>
        </p:nvSpPr>
        <p:spPr/>
        <p:txBody>
          <a:bodyPr/>
          <a:lstStyle/>
          <a:p>
            <a:r>
              <a:rPr lang="en-JP"/>
              <a:t>データ＆手法</a:t>
            </a:r>
          </a:p>
        </p:txBody>
      </p:sp>
      <p:sp>
        <p:nvSpPr>
          <p:cNvPr id="3" name="Text Placeholder 2">
            <a:extLst>
              <a:ext uri="{FF2B5EF4-FFF2-40B4-BE49-F238E27FC236}">
                <a16:creationId xmlns:a16="http://schemas.microsoft.com/office/drawing/2014/main" id="{AAEB4347-1BA3-8A44-AAFC-76B9BD91D927}"/>
              </a:ext>
            </a:extLst>
          </p:cNvPr>
          <p:cNvSpPr>
            <a:spLocks noGrp="1"/>
          </p:cNvSpPr>
          <p:nvPr>
            <p:ph type="body" idx="1"/>
          </p:nvPr>
        </p:nvSpPr>
        <p:spPr/>
        <p:txBody>
          <a:bodyPr/>
          <a:lstStyle/>
          <a:p>
            <a:endParaRPr lang="en-JP"/>
          </a:p>
        </p:txBody>
      </p:sp>
      <p:sp>
        <p:nvSpPr>
          <p:cNvPr id="4" name="Slide Number Placeholder 3">
            <a:extLst>
              <a:ext uri="{FF2B5EF4-FFF2-40B4-BE49-F238E27FC236}">
                <a16:creationId xmlns:a16="http://schemas.microsoft.com/office/drawing/2014/main" id="{4EB84013-1DAC-684F-90E7-24DB1BE53050}"/>
              </a:ext>
            </a:extLst>
          </p:cNvPr>
          <p:cNvSpPr>
            <a:spLocks noGrp="1"/>
          </p:cNvSpPr>
          <p:nvPr>
            <p:ph type="sldNum" sz="quarter" idx="12"/>
          </p:nvPr>
        </p:nvSpPr>
        <p:spPr/>
        <p:txBody>
          <a:bodyPr/>
          <a:lstStyle/>
          <a:p>
            <a:fld id="{F2EF61FD-7455-46B8-8449-E2772563B4B7}" type="slidenum">
              <a:rPr lang="en-US" smtClean="0"/>
              <a:t>10</a:t>
            </a:fld>
            <a:endParaRPr lang="en-US"/>
          </a:p>
        </p:txBody>
      </p:sp>
    </p:spTree>
    <p:extLst>
      <p:ext uri="{BB962C8B-B14F-4D97-AF65-F5344CB8AC3E}">
        <p14:creationId xmlns:p14="http://schemas.microsoft.com/office/powerpoint/2010/main" val="621961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0E22-B4CA-2243-8B3D-E58009DD95C7}"/>
              </a:ext>
            </a:extLst>
          </p:cNvPr>
          <p:cNvSpPr>
            <a:spLocks noGrp="1"/>
          </p:cNvSpPr>
          <p:nvPr>
            <p:ph type="title"/>
          </p:nvPr>
        </p:nvSpPr>
        <p:spPr/>
        <p:txBody>
          <a:bodyPr/>
          <a:lstStyle/>
          <a:p>
            <a:r>
              <a:rPr lang="en-JP"/>
              <a:t>排便頻度データ</a:t>
            </a:r>
          </a:p>
        </p:txBody>
      </p:sp>
      <p:sp>
        <p:nvSpPr>
          <p:cNvPr id="3" name="Content Placeholder 2">
            <a:extLst>
              <a:ext uri="{FF2B5EF4-FFF2-40B4-BE49-F238E27FC236}">
                <a16:creationId xmlns:a16="http://schemas.microsoft.com/office/drawing/2014/main" id="{3FD59B76-01B5-CC42-89B6-2C8E454A28BE}"/>
              </a:ext>
            </a:extLst>
          </p:cNvPr>
          <p:cNvSpPr>
            <a:spLocks noGrp="1"/>
          </p:cNvSpPr>
          <p:nvPr>
            <p:ph idx="1"/>
          </p:nvPr>
        </p:nvSpPr>
        <p:spPr/>
        <p:txBody>
          <a:bodyPr/>
          <a:lstStyle/>
          <a:p>
            <a:r>
              <a:rPr lang="en-JP"/>
              <a:t>図は累積和をとったもの</a:t>
            </a:r>
          </a:p>
        </p:txBody>
      </p:sp>
      <p:sp>
        <p:nvSpPr>
          <p:cNvPr id="4" name="Slide Number Placeholder 3">
            <a:extLst>
              <a:ext uri="{FF2B5EF4-FFF2-40B4-BE49-F238E27FC236}">
                <a16:creationId xmlns:a16="http://schemas.microsoft.com/office/drawing/2014/main" id="{AD2C699E-E744-3945-8718-09E26BFA142E}"/>
              </a:ext>
            </a:extLst>
          </p:cNvPr>
          <p:cNvSpPr>
            <a:spLocks noGrp="1"/>
          </p:cNvSpPr>
          <p:nvPr>
            <p:ph type="sldNum" sz="quarter" idx="12"/>
          </p:nvPr>
        </p:nvSpPr>
        <p:spPr/>
        <p:txBody>
          <a:bodyPr/>
          <a:lstStyle/>
          <a:p>
            <a:fld id="{F2EF61FD-7455-46B8-8449-E2772563B4B7}" type="slidenum">
              <a:rPr lang="en-US" smtClean="0"/>
              <a:t>11</a:t>
            </a:fld>
            <a:endParaRPr lang="en-US"/>
          </a:p>
        </p:txBody>
      </p:sp>
      <p:pic>
        <p:nvPicPr>
          <p:cNvPr id="5" name="Picture 4">
            <a:extLst>
              <a:ext uri="{FF2B5EF4-FFF2-40B4-BE49-F238E27FC236}">
                <a16:creationId xmlns:a16="http://schemas.microsoft.com/office/drawing/2014/main" id="{6147D436-DDA3-874D-99B3-37F80D036770}"/>
              </a:ext>
            </a:extLst>
          </p:cNvPr>
          <p:cNvPicPr>
            <a:picLocks noChangeAspect="1"/>
          </p:cNvPicPr>
          <p:nvPr/>
        </p:nvPicPr>
        <p:blipFill rotWithShape="1">
          <a:blip r:embed="rId2">
            <a:extLst>
              <a:ext uri="{28A0092B-C50C-407E-A947-70E740481C1C}">
                <a14:useLocalDpi xmlns:a14="http://schemas.microsoft.com/office/drawing/2010/main" val="0"/>
              </a:ext>
            </a:extLst>
          </a:blip>
          <a:srcRect b="6066"/>
          <a:stretch/>
        </p:blipFill>
        <p:spPr>
          <a:xfrm>
            <a:off x="1813766" y="2198286"/>
            <a:ext cx="8256209" cy="3978677"/>
          </a:xfrm>
          <a:prstGeom prst="rect">
            <a:avLst/>
          </a:prstGeom>
        </p:spPr>
      </p:pic>
      <p:sp>
        <p:nvSpPr>
          <p:cNvPr id="7" name="TextBox 6">
            <a:extLst>
              <a:ext uri="{FF2B5EF4-FFF2-40B4-BE49-F238E27FC236}">
                <a16:creationId xmlns:a16="http://schemas.microsoft.com/office/drawing/2014/main" id="{967A4E41-3E2D-AC43-BE66-453604DDDCEA}"/>
              </a:ext>
            </a:extLst>
          </p:cNvPr>
          <p:cNvSpPr txBox="1"/>
          <p:nvPr/>
        </p:nvSpPr>
        <p:spPr>
          <a:xfrm>
            <a:off x="5463000" y="6476186"/>
            <a:ext cx="1265999" cy="369332"/>
          </a:xfrm>
          <a:prstGeom prst="rect">
            <a:avLst/>
          </a:prstGeom>
          <a:noFill/>
        </p:spPr>
        <p:txBody>
          <a:bodyPr wrap="square" rtlCol="0">
            <a:spAutoFit/>
          </a:bodyPr>
          <a:lstStyle/>
          <a:p>
            <a:r>
              <a:rPr lang="en-JP"/>
              <a:t>経過日数</a:t>
            </a:r>
          </a:p>
        </p:txBody>
      </p:sp>
      <p:sp>
        <p:nvSpPr>
          <p:cNvPr id="8" name="TextBox 7">
            <a:extLst>
              <a:ext uri="{FF2B5EF4-FFF2-40B4-BE49-F238E27FC236}">
                <a16:creationId xmlns:a16="http://schemas.microsoft.com/office/drawing/2014/main" id="{A54AE1D7-DA8C-574F-B59B-6A65E9B324E0}"/>
              </a:ext>
            </a:extLst>
          </p:cNvPr>
          <p:cNvSpPr txBox="1"/>
          <p:nvPr/>
        </p:nvSpPr>
        <p:spPr>
          <a:xfrm>
            <a:off x="2025570" y="6106854"/>
            <a:ext cx="3796496" cy="369332"/>
          </a:xfrm>
          <a:prstGeom prst="rect">
            <a:avLst/>
          </a:prstGeom>
          <a:noFill/>
        </p:spPr>
        <p:txBody>
          <a:bodyPr wrap="square" rtlCol="0">
            <a:spAutoFit/>
          </a:bodyPr>
          <a:lstStyle/>
          <a:p>
            <a:r>
              <a:rPr lang="en-JP"/>
              <a:t>                    28      42                70      84</a:t>
            </a:r>
          </a:p>
        </p:txBody>
      </p:sp>
      <p:sp>
        <p:nvSpPr>
          <p:cNvPr id="9" name="TextBox 8">
            <a:extLst>
              <a:ext uri="{FF2B5EF4-FFF2-40B4-BE49-F238E27FC236}">
                <a16:creationId xmlns:a16="http://schemas.microsoft.com/office/drawing/2014/main" id="{BEFDC23C-EAD0-9541-A9FD-81FDCDFAD0AD}"/>
              </a:ext>
            </a:extLst>
          </p:cNvPr>
          <p:cNvSpPr txBox="1"/>
          <p:nvPr/>
        </p:nvSpPr>
        <p:spPr>
          <a:xfrm>
            <a:off x="6393086" y="6108802"/>
            <a:ext cx="3796496" cy="369332"/>
          </a:xfrm>
          <a:prstGeom prst="rect">
            <a:avLst/>
          </a:prstGeom>
          <a:noFill/>
        </p:spPr>
        <p:txBody>
          <a:bodyPr wrap="square" rtlCol="0">
            <a:spAutoFit/>
          </a:bodyPr>
          <a:lstStyle/>
          <a:p>
            <a:r>
              <a:rPr lang="en-JP"/>
              <a:t>                    28      42                70      84</a:t>
            </a:r>
          </a:p>
        </p:txBody>
      </p:sp>
      <p:sp>
        <p:nvSpPr>
          <p:cNvPr id="10" name="TextBox 9">
            <a:extLst>
              <a:ext uri="{FF2B5EF4-FFF2-40B4-BE49-F238E27FC236}">
                <a16:creationId xmlns:a16="http://schemas.microsoft.com/office/drawing/2014/main" id="{58D2486E-81AD-F248-9B5C-B54B1B180684}"/>
              </a:ext>
            </a:extLst>
          </p:cNvPr>
          <p:cNvSpPr txBox="1"/>
          <p:nvPr/>
        </p:nvSpPr>
        <p:spPr>
          <a:xfrm rot="16200000">
            <a:off x="708630" y="3816628"/>
            <a:ext cx="1601726" cy="369332"/>
          </a:xfrm>
          <a:prstGeom prst="rect">
            <a:avLst/>
          </a:prstGeom>
          <a:noFill/>
        </p:spPr>
        <p:txBody>
          <a:bodyPr wrap="square" rtlCol="0">
            <a:spAutoFit/>
          </a:bodyPr>
          <a:lstStyle/>
          <a:p>
            <a:r>
              <a:rPr lang="en-JP"/>
              <a:t>累積排便回数</a:t>
            </a:r>
          </a:p>
        </p:txBody>
      </p:sp>
    </p:spTree>
    <p:extLst>
      <p:ext uri="{BB962C8B-B14F-4D97-AF65-F5344CB8AC3E}">
        <p14:creationId xmlns:p14="http://schemas.microsoft.com/office/powerpoint/2010/main" val="4021470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AF80-3FA1-DA40-B2D6-726D0775A021}"/>
              </a:ext>
            </a:extLst>
          </p:cNvPr>
          <p:cNvSpPr>
            <a:spLocks noGrp="1"/>
          </p:cNvSpPr>
          <p:nvPr>
            <p:ph type="title"/>
          </p:nvPr>
        </p:nvSpPr>
        <p:spPr/>
        <p:txBody>
          <a:bodyPr/>
          <a:lstStyle/>
          <a:p>
            <a:r>
              <a:rPr lang="en-JP"/>
              <a:t>提案手法</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8ABC6A1-9F8F-2B45-A699-B8C2DD04D883}"/>
                  </a:ext>
                </a:extLst>
              </p:cNvPr>
              <p:cNvSpPr>
                <a:spLocks noGrp="1"/>
              </p:cNvSpPr>
              <p:nvPr>
                <p:ph idx="1"/>
              </p:nvPr>
            </p:nvSpPr>
            <p:spPr/>
            <p:txBody>
              <a:bodyPr/>
              <a:lstStyle/>
              <a:p>
                <a:r>
                  <a:rPr lang="en-JP"/>
                  <a:t>効果開始/効果終了のズレ</a:t>
                </a:r>
                <a14:m>
                  <m:oMath xmlns:m="http://schemas.openxmlformats.org/officeDocument/2006/math">
                    <m:r>
                      <a:rPr lang="en-US" b="0" i="1">
                        <a:latin typeface="Cambria Math" panose="02040503050406030204" pitchFamily="18" charset="0"/>
                      </a:rPr>
                      <m:t>𝜇</m:t>
                    </m:r>
                    <m:r>
                      <a:rPr lang="en-US" i="1">
                        <a:latin typeface="Cambria Math" panose="02040503050406030204" pitchFamily="18" charset="0"/>
                      </a:rPr>
                      <m:t>、</m:t>
                    </m:r>
                    <m:r>
                      <a:rPr lang="en-US" b="0" i="1">
                        <a:latin typeface="Cambria Math" panose="02040503050406030204" pitchFamily="18" charset="0"/>
                      </a:rPr>
                      <m:t>𝜈</m:t>
                    </m:r>
                  </m:oMath>
                </a14:m>
                <a:r>
                  <a:rPr lang="en-JP"/>
                  <a:t>を考慮する</a:t>
                </a:r>
              </a:p>
            </p:txBody>
          </p:sp>
        </mc:Choice>
        <mc:Fallback>
          <p:sp>
            <p:nvSpPr>
              <p:cNvPr id="3" name="Content Placeholder 2">
                <a:extLst>
                  <a:ext uri="{FF2B5EF4-FFF2-40B4-BE49-F238E27FC236}">
                    <a16:creationId xmlns:a16="http://schemas.microsoft.com/office/drawing/2014/main" id="{E8ABC6A1-9F8F-2B45-A699-B8C2DD04D883}"/>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96D35FB2-ACC8-C349-9E96-53077D253DD7}"/>
              </a:ext>
            </a:extLst>
          </p:cNvPr>
          <p:cNvSpPr>
            <a:spLocks noGrp="1"/>
          </p:cNvSpPr>
          <p:nvPr>
            <p:ph type="sldNum" sz="quarter" idx="12"/>
          </p:nvPr>
        </p:nvSpPr>
        <p:spPr/>
        <p:txBody>
          <a:bodyPr/>
          <a:lstStyle/>
          <a:p>
            <a:fld id="{F2EF61FD-7455-46B8-8449-E2772563B4B7}" type="slidenum">
              <a:rPr lang="en-US" smtClean="0"/>
              <a:t>12</a:t>
            </a:fld>
            <a:endParaRPr lang="en-US"/>
          </a:p>
        </p:txBody>
      </p:sp>
      <p:pic>
        <p:nvPicPr>
          <p:cNvPr id="5" name="Content Placeholder 5">
            <a:extLst>
              <a:ext uri="{FF2B5EF4-FFF2-40B4-BE49-F238E27FC236}">
                <a16:creationId xmlns:a16="http://schemas.microsoft.com/office/drawing/2014/main" id="{C5410B97-A5AF-CF46-94F9-B05E31D004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709" y="2509044"/>
            <a:ext cx="11050581" cy="3667919"/>
          </a:xfrm>
          <a:prstGeom prst="rect">
            <a:avLst/>
          </a:prstGeom>
        </p:spPr>
      </p:pic>
    </p:spTree>
    <p:extLst>
      <p:ext uri="{BB962C8B-B14F-4D97-AF65-F5344CB8AC3E}">
        <p14:creationId xmlns:p14="http://schemas.microsoft.com/office/powerpoint/2010/main" val="397092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4203-51F8-E541-B3BC-BA8FDC0C2059}"/>
              </a:ext>
            </a:extLst>
          </p:cNvPr>
          <p:cNvSpPr>
            <a:spLocks noGrp="1"/>
          </p:cNvSpPr>
          <p:nvPr>
            <p:ph type="title"/>
          </p:nvPr>
        </p:nvSpPr>
        <p:spPr/>
        <p:txBody>
          <a:bodyPr/>
          <a:lstStyle/>
          <a:p>
            <a:r>
              <a:rPr lang="en-JP"/>
              <a:t>提案手法</a:t>
            </a:r>
          </a:p>
        </p:txBody>
      </p:sp>
      <p:pic>
        <p:nvPicPr>
          <p:cNvPr id="6" name="Content Placeholder 5" descr="Text&#10;&#10;Description automatically generated">
            <a:extLst>
              <a:ext uri="{FF2B5EF4-FFF2-40B4-BE49-F238E27FC236}">
                <a16:creationId xmlns:a16="http://schemas.microsoft.com/office/drawing/2014/main" id="{8DF8079D-9255-7A4C-812A-5DE2540F20E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34" t="11586" r="34579" b="8761"/>
          <a:stretch/>
        </p:blipFill>
        <p:spPr>
          <a:xfrm>
            <a:off x="7533790" y="1729207"/>
            <a:ext cx="1309272" cy="1331303"/>
          </a:xfrm>
        </p:spPr>
      </p:pic>
      <p:sp>
        <p:nvSpPr>
          <p:cNvPr id="4" name="Slide Number Placeholder 3">
            <a:extLst>
              <a:ext uri="{FF2B5EF4-FFF2-40B4-BE49-F238E27FC236}">
                <a16:creationId xmlns:a16="http://schemas.microsoft.com/office/drawing/2014/main" id="{C1EF5C69-299F-3241-89EA-5D5CF94FCB2A}"/>
              </a:ext>
            </a:extLst>
          </p:cNvPr>
          <p:cNvSpPr>
            <a:spLocks noGrp="1"/>
          </p:cNvSpPr>
          <p:nvPr>
            <p:ph type="sldNum" sz="quarter" idx="12"/>
          </p:nvPr>
        </p:nvSpPr>
        <p:spPr>
          <a:xfrm>
            <a:off x="8124467" y="6356350"/>
            <a:ext cx="2743200" cy="365125"/>
          </a:xfrm>
        </p:spPr>
        <p:txBody>
          <a:bodyPr/>
          <a:lstStyle/>
          <a:p>
            <a:fld id="{F2EF61FD-7455-46B8-8449-E2772563B4B7}" type="slidenum">
              <a:rPr lang="en-US" smtClean="0"/>
              <a:t>13</a:t>
            </a:fld>
            <a:endParaRPr lang="en-US"/>
          </a:p>
        </p:txBody>
      </p:sp>
      <p:pic>
        <p:nvPicPr>
          <p:cNvPr id="8" name="Picture 7" descr="Text, letter&#10;&#10;Description automatically generated">
            <a:extLst>
              <a:ext uri="{FF2B5EF4-FFF2-40B4-BE49-F238E27FC236}">
                <a16:creationId xmlns:a16="http://schemas.microsoft.com/office/drawing/2014/main" id="{0D9F05EA-0D73-CE4E-B428-CDAA4195B6E5}"/>
              </a:ext>
            </a:extLst>
          </p:cNvPr>
          <p:cNvPicPr>
            <a:picLocks noChangeAspect="1"/>
          </p:cNvPicPr>
          <p:nvPr/>
        </p:nvPicPr>
        <p:blipFill rotWithShape="1">
          <a:blip r:embed="rId3">
            <a:extLst>
              <a:ext uri="{28A0092B-C50C-407E-A947-70E740481C1C}">
                <a14:useLocalDpi xmlns:a14="http://schemas.microsoft.com/office/drawing/2010/main" val="0"/>
              </a:ext>
            </a:extLst>
          </a:blip>
          <a:srcRect l="6080" t="27313" r="65853" b="54866"/>
          <a:stretch/>
        </p:blipFill>
        <p:spPr>
          <a:xfrm>
            <a:off x="1643487" y="2561123"/>
            <a:ext cx="1771045" cy="1764167"/>
          </a:xfrm>
          <a:prstGeom prst="rect">
            <a:avLst/>
          </a:prstGeom>
        </p:spPr>
      </p:pic>
      <p:pic>
        <p:nvPicPr>
          <p:cNvPr id="11" name="Picture 10" descr="Text, letter&#10;&#10;Description automatically generated">
            <a:extLst>
              <a:ext uri="{FF2B5EF4-FFF2-40B4-BE49-F238E27FC236}">
                <a16:creationId xmlns:a16="http://schemas.microsoft.com/office/drawing/2014/main" id="{51441852-3519-F84D-96F4-07B1C40079C2}"/>
              </a:ext>
            </a:extLst>
          </p:cNvPr>
          <p:cNvPicPr>
            <a:picLocks noChangeAspect="1"/>
          </p:cNvPicPr>
          <p:nvPr/>
        </p:nvPicPr>
        <p:blipFill rotWithShape="1">
          <a:blip r:embed="rId3">
            <a:extLst>
              <a:ext uri="{28A0092B-C50C-407E-A947-70E740481C1C}">
                <a14:useLocalDpi xmlns:a14="http://schemas.microsoft.com/office/drawing/2010/main" val="0"/>
              </a:ext>
            </a:extLst>
          </a:blip>
          <a:srcRect l="6840" t="1348" r="38831" b="89226"/>
          <a:stretch/>
        </p:blipFill>
        <p:spPr>
          <a:xfrm>
            <a:off x="1643488" y="1591256"/>
            <a:ext cx="3544003" cy="964603"/>
          </a:xfrm>
          <a:prstGeom prst="rect">
            <a:avLst/>
          </a:prstGeom>
        </p:spPr>
      </p:pic>
      <p:pic>
        <p:nvPicPr>
          <p:cNvPr id="12" name="Picture 11" descr="Text, letter&#10;&#10;Description automatically generated">
            <a:extLst>
              <a:ext uri="{FF2B5EF4-FFF2-40B4-BE49-F238E27FC236}">
                <a16:creationId xmlns:a16="http://schemas.microsoft.com/office/drawing/2014/main" id="{55D94DCE-0225-9341-9B77-B4206AD41070}"/>
              </a:ext>
            </a:extLst>
          </p:cNvPr>
          <p:cNvPicPr>
            <a:picLocks noChangeAspect="1"/>
          </p:cNvPicPr>
          <p:nvPr/>
        </p:nvPicPr>
        <p:blipFill rotWithShape="1">
          <a:blip r:embed="rId3">
            <a:extLst>
              <a:ext uri="{28A0092B-C50C-407E-A947-70E740481C1C}">
                <a14:useLocalDpi xmlns:a14="http://schemas.microsoft.com/office/drawing/2010/main" val="0"/>
              </a:ext>
            </a:extLst>
          </a:blip>
          <a:srcRect l="5830" t="74095" r="11823"/>
          <a:stretch/>
        </p:blipFill>
        <p:spPr>
          <a:xfrm>
            <a:off x="1605060" y="4486101"/>
            <a:ext cx="4362169" cy="2152854"/>
          </a:xfrm>
          <a:prstGeom prst="rect">
            <a:avLst/>
          </a:prstGeom>
        </p:spPr>
      </p:pic>
      <p:pic>
        <p:nvPicPr>
          <p:cNvPr id="14" name="Picture 13" descr="Text, letter&#10;&#10;Description automatically generated">
            <a:extLst>
              <a:ext uri="{FF2B5EF4-FFF2-40B4-BE49-F238E27FC236}">
                <a16:creationId xmlns:a16="http://schemas.microsoft.com/office/drawing/2014/main" id="{B4170D9C-03B4-384C-8ACA-DC05BFCCDB20}"/>
              </a:ext>
            </a:extLst>
          </p:cNvPr>
          <p:cNvPicPr>
            <a:picLocks noChangeAspect="1"/>
          </p:cNvPicPr>
          <p:nvPr/>
        </p:nvPicPr>
        <p:blipFill rotWithShape="1">
          <a:blip r:embed="rId4">
            <a:extLst>
              <a:ext uri="{28A0092B-C50C-407E-A947-70E740481C1C}">
                <a14:useLocalDpi xmlns:a14="http://schemas.microsoft.com/office/drawing/2010/main" val="0"/>
              </a:ext>
            </a:extLst>
          </a:blip>
          <a:srcRect l="12867" t="77593" r="37481" b="15181"/>
          <a:stretch/>
        </p:blipFill>
        <p:spPr>
          <a:xfrm>
            <a:off x="7533790" y="5749156"/>
            <a:ext cx="3739956" cy="721091"/>
          </a:xfrm>
          <a:prstGeom prst="rect">
            <a:avLst/>
          </a:prstGeom>
        </p:spPr>
      </p:pic>
      <p:pic>
        <p:nvPicPr>
          <p:cNvPr id="16" name="Picture 15" descr="Text, letter&#10;&#10;Description automatically generated">
            <a:extLst>
              <a:ext uri="{FF2B5EF4-FFF2-40B4-BE49-F238E27FC236}">
                <a16:creationId xmlns:a16="http://schemas.microsoft.com/office/drawing/2014/main" id="{07A82C1C-38CC-3647-91E9-EC656DF53F90}"/>
              </a:ext>
            </a:extLst>
          </p:cNvPr>
          <p:cNvPicPr>
            <a:picLocks noChangeAspect="1"/>
          </p:cNvPicPr>
          <p:nvPr/>
        </p:nvPicPr>
        <p:blipFill rotWithShape="1">
          <a:blip r:embed="rId4">
            <a:extLst>
              <a:ext uri="{28A0092B-C50C-407E-A947-70E740481C1C}">
                <a14:useLocalDpi xmlns:a14="http://schemas.microsoft.com/office/drawing/2010/main" val="0"/>
              </a:ext>
            </a:extLst>
          </a:blip>
          <a:srcRect l="13855" t="7316" r="27561" b="74837"/>
          <a:stretch/>
        </p:blipFill>
        <p:spPr>
          <a:xfrm>
            <a:off x="7533790" y="3576339"/>
            <a:ext cx="3508462" cy="1416107"/>
          </a:xfrm>
          <a:prstGeom prst="rect">
            <a:avLst/>
          </a:prstGeom>
        </p:spPr>
      </p:pic>
      <p:sp>
        <p:nvSpPr>
          <p:cNvPr id="18" name="Left Brace 17">
            <a:extLst>
              <a:ext uri="{FF2B5EF4-FFF2-40B4-BE49-F238E27FC236}">
                <a16:creationId xmlns:a16="http://schemas.microsoft.com/office/drawing/2014/main" id="{A6F2641C-3959-804F-AD97-0A44E79453C2}"/>
              </a:ext>
            </a:extLst>
          </p:cNvPr>
          <p:cNvSpPr/>
          <p:nvPr/>
        </p:nvSpPr>
        <p:spPr>
          <a:xfrm>
            <a:off x="1192192" y="1729207"/>
            <a:ext cx="451295" cy="474104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JP"/>
          </a:p>
        </p:txBody>
      </p:sp>
      <p:sp>
        <p:nvSpPr>
          <p:cNvPr id="19" name="TextBox 18">
            <a:extLst>
              <a:ext uri="{FF2B5EF4-FFF2-40B4-BE49-F238E27FC236}">
                <a16:creationId xmlns:a16="http://schemas.microsoft.com/office/drawing/2014/main" id="{36E8D3F5-0B0C-2445-91E3-71601F5FC036}"/>
              </a:ext>
            </a:extLst>
          </p:cNvPr>
          <p:cNvSpPr txBox="1"/>
          <p:nvPr/>
        </p:nvSpPr>
        <p:spPr>
          <a:xfrm>
            <a:off x="-52274" y="3915061"/>
            <a:ext cx="1338828" cy="369332"/>
          </a:xfrm>
          <a:prstGeom prst="rect">
            <a:avLst/>
          </a:prstGeom>
          <a:noFill/>
        </p:spPr>
        <p:txBody>
          <a:bodyPr wrap="none" rtlCol="0">
            <a:spAutoFit/>
          </a:bodyPr>
          <a:lstStyle/>
          <a:p>
            <a:r>
              <a:rPr lang="en-JP"/>
              <a:t>ズレを調節</a:t>
            </a:r>
          </a:p>
        </p:txBody>
      </p:sp>
      <p:sp>
        <p:nvSpPr>
          <p:cNvPr id="20" name="TextBox 19">
            <a:extLst>
              <a:ext uri="{FF2B5EF4-FFF2-40B4-BE49-F238E27FC236}">
                <a16:creationId xmlns:a16="http://schemas.microsoft.com/office/drawing/2014/main" id="{8884DCBB-8880-2E44-AA2C-6356A79FC097}"/>
              </a:ext>
            </a:extLst>
          </p:cNvPr>
          <p:cNvSpPr txBox="1"/>
          <p:nvPr/>
        </p:nvSpPr>
        <p:spPr>
          <a:xfrm>
            <a:off x="5045316" y="3482366"/>
            <a:ext cx="2194049" cy="923330"/>
          </a:xfrm>
          <a:prstGeom prst="rect">
            <a:avLst/>
          </a:prstGeom>
          <a:noFill/>
        </p:spPr>
        <p:txBody>
          <a:bodyPr wrap="square" rtlCol="0">
            <a:spAutoFit/>
          </a:bodyPr>
          <a:lstStyle/>
          <a:p>
            <a:r>
              <a:rPr lang="en-JP"/>
              <a:t>個人の排便頻度、プラセボ効果、テストの効果を反映</a:t>
            </a:r>
          </a:p>
        </p:txBody>
      </p:sp>
      <p:sp>
        <p:nvSpPr>
          <p:cNvPr id="21" name="Left Brace 20">
            <a:extLst>
              <a:ext uri="{FF2B5EF4-FFF2-40B4-BE49-F238E27FC236}">
                <a16:creationId xmlns:a16="http://schemas.microsoft.com/office/drawing/2014/main" id="{69C8B5DA-93D2-6146-8335-2B2BC9B65107}"/>
              </a:ext>
            </a:extLst>
          </p:cNvPr>
          <p:cNvSpPr/>
          <p:nvPr/>
        </p:nvSpPr>
        <p:spPr>
          <a:xfrm>
            <a:off x="7082495" y="1729206"/>
            <a:ext cx="451295" cy="4741041"/>
          </a:xfrm>
          <a:prstGeom prst="leftBrace">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JP"/>
          </a:p>
        </p:txBody>
      </p:sp>
      <p:sp>
        <p:nvSpPr>
          <p:cNvPr id="23" name="TextBox 22">
            <a:extLst>
              <a:ext uri="{FF2B5EF4-FFF2-40B4-BE49-F238E27FC236}">
                <a16:creationId xmlns:a16="http://schemas.microsoft.com/office/drawing/2014/main" id="{8496FF1B-3157-F44B-97F5-990496899627}"/>
              </a:ext>
            </a:extLst>
          </p:cNvPr>
          <p:cNvSpPr txBox="1"/>
          <p:nvPr/>
        </p:nvSpPr>
        <p:spPr>
          <a:xfrm>
            <a:off x="402176" y="5379824"/>
            <a:ext cx="2031325" cy="369332"/>
          </a:xfrm>
          <a:prstGeom prst="rect">
            <a:avLst/>
          </a:prstGeom>
          <a:noFill/>
        </p:spPr>
        <p:txBody>
          <a:bodyPr wrap="none" rtlCol="0">
            <a:spAutoFit/>
          </a:bodyPr>
          <a:lstStyle/>
          <a:p>
            <a:r>
              <a:rPr lang="en-JP">
                <a:solidFill>
                  <a:schemeClr val="accent1"/>
                </a:solidFill>
              </a:rPr>
              <a:t>プラセボピリオド</a:t>
            </a:r>
          </a:p>
        </p:txBody>
      </p:sp>
      <p:sp>
        <p:nvSpPr>
          <p:cNvPr id="24" name="TextBox 23">
            <a:extLst>
              <a:ext uri="{FF2B5EF4-FFF2-40B4-BE49-F238E27FC236}">
                <a16:creationId xmlns:a16="http://schemas.microsoft.com/office/drawing/2014/main" id="{65E0DA2F-6863-A743-88D6-37E2E660190E}"/>
              </a:ext>
            </a:extLst>
          </p:cNvPr>
          <p:cNvSpPr txBox="1"/>
          <p:nvPr/>
        </p:nvSpPr>
        <p:spPr>
          <a:xfrm>
            <a:off x="659618" y="6169580"/>
            <a:ext cx="1800493" cy="369332"/>
          </a:xfrm>
          <a:prstGeom prst="rect">
            <a:avLst/>
          </a:prstGeom>
          <a:noFill/>
        </p:spPr>
        <p:txBody>
          <a:bodyPr wrap="none" rtlCol="0">
            <a:spAutoFit/>
          </a:bodyPr>
          <a:lstStyle/>
          <a:p>
            <a:r>
              <a:rPr lang="en-JP">
                <a:solidFill>
                  <a:schemeClr val="accent1"/>
                </a:solidFill>
              </a:rPr>
              <a:t>テストピリオド</a:t>
            </a:r>
          </a:p>
        </p:txBody>
      </p:sp>
      <p:sp>
        <p:nvSpPr>
          <p:cNvPr id="25" name="TextBox 24">
            <a:extLst>
              <a:ext uri="{FF2B5EF4-FFF2-40B4-BE49-F238E27FC236}">
                <a16:creationId xmlns:a16="http://schemas.microsoft.com/office/drawing/2014/main" id="{16432371-F18C-0A4B-9BF4-22D00CC8385A}"/>
              </a:ext>
            </a:extLst>
          </p:cNvPr>
          <p:cNvSpPr txBox="1"/>
          <p:nvPr/>
        </p:nvSpPr>
        <p:spPr>
          <a:xfrm>
            <a:off x="402312" y="4773843"/>
            <a:ext cx="2031325" cy="369332"/>
          </a:xfrm>
          <a:prstGeom prst="rect">
            <a:avLst/>
          </a:prstGeom>
          <a:noFill/>
        </p:spPr>
        <p:txBody>
          <a:bodyPr wrap="none" rtlCol="0">
            <a:spAutoFit/>
          </a:bodyPr>
          <a:lstStyle/>
          <a:p>
            <a:r>
              <a:rPr lang="en-JP">
                <a:solidFill>
                  <a:schemeClr val="accent1"/>
                </a:solidFill>
              </a:rPr>
              <a:t>摂取なしピリオド</a:t>
            </a:r>
          </a:p>
        </p:txBody>
      </p:sp>
      <p:sp>
        <p:nvSpPr>
          <p:cNvPr id="26" name="TextBox 25">
            <a:extLst>
              <a:ext uri="{FF2B5EF4-FFF2-40B4-BE49-F238E27FC236}">
                <a16:creationId xmlns:a16="http://schemas.microsoft.com/office/drawing/2014/main" id="{3B421DC4-B7D0-3045-A20F-394B3D6E315C}"/>
              </a:ext>
            </a:extLst>
          </p:cNvPr>
          <p:cNvSpPr txBox="1"/>
          <p:nvPr/>
        </p:nvSpPr>
        <p:spPr>
          <a:xfrm>
            <a:off x="9046716" y="1751832"/>
            <a:ext cx="2456122" cy="369332"/>
          </a:xfrm>
          <a:prstGeom prst="rect">
            <a:avLst/>
          </a:prstGeom>
          <a:noFill/>
        </p:spPr>
        <p:txBody>
          <a:bodyPr wrap="none" rtlCol="0">
            <a:spAutoFit/>
          </a:bodyPr>
          <a:lstStyle/>
          <a:p>
            <a:r>
              <a:rPr lang="en-JP">
                <a:solidFill>
                  <a:schemeClr val="accent1"/>
                </a:solidFill>
              </a:rPr>
              <a:t>通常の排便頻度 (対数)</a:t>
            </a:r>
          </a:p>
        </p:txBody>
      </p:sp>
      <p:sp>
        <p:nvSpPr>
          <p:cNvPr id="27" name="TextBox 26">
            <a:extLst>
              <a:ext uri="{FF2B5EF4-FFF2-40B4-BE49-F238E27FC236}">
                <a16:creationId xmlns:a16="http://schemas.microsoft.com/office/drawing/2014/main" id="{B9678688-E528-1E47-B9FC-4F5C7F9E3D92}"/>
              </a:ext>
            </a:extLst>
          </p:cNvPr>
          <p:cNvSpPr txBox="1"/>
          <p:nvPr/>
        </p:nvSpPr>
        <p:spPr>
          <a:xfrm>
            <a:off x="8682033" y="2186527"/>
            <a:ext cx="3185487" cy="369332"/>
          </a:xfrm>
          <a:prstGeom prst="rect">
            <a:avLst/>
          </a:prstGeom>
          <a:noFill/>
        </p:spPr>
        <p:txBody>
          <a:bodyPr wrap="none" rtlCol="0">
            <a:spAutoFit/>
          </a:bodyPr>
          <a:lstStyle/>
          <a:p>
            <a:r>
              <a:rPr lang="en-JP">
                <a:solidFill>
                  <a:schemeClr val="accent1"/>
                </a:solidFill>
              </a:rPr>
              <a:t>テストによる排便頻度改善度</a:t>
            </a:r>
          </a:p>
        </p:txBody>
      </p:sp>
      <p:sp>
        <p:nvSpPr>
          <p:cNvPr id="28" name="TextBox 27">
            <a:extLst>
              <a:ext uri="{FF2B5EF4-FFF2-40B4-BE49-F238E27FC236}">
                <a16:creationId xmlns:a16="http://schemas.microsoft.com/office/drawing/2014/main" id="{5B3B1210-0A78-E241-A7EC-22093696A908}"/>
              </a:ext>
            </a:extLst>
          </p:cNvPr>
          <p:cNvSpPr txBox="1"/>
          <p:nvPr/>
        </p:nvSpPr>
        <p:spPr>
          <a:xfrm>
            <a:off x="8682033" y="2621222"/>
            <a:ext cx="3416320" cy="369332"/>
          </a:xfrm>
          <a:prstGeom prst="rect">
            <a:avLst/>
          </a:prstGeom>
          <a:noFill/>
        </p:spPr>
        <p:txBody>
          <a:bodyPr wrap="none" rtlCol="0">
            <a:spAutoFit/>
          </a:bodyPr>
          <a:lstStyle/>
          <a:p>
            <a:r>
              <a:rPr lang="en-JP">
                <a:solidFill>
                  <a:schemeClr val="accent1"/>
                </a:solidFill>
              </a:rPr>
              <a:t>プラセボによる排便頻度改善度</a:t>
            </a:r>
          </a:p>
        </p:txBody>
      </p:sp>
    </p:spTree>
    <p:extLst>
      <p:ext uri="{BB962C8B-B14F-4D97-AF65-F5344CB8AC3E}">
        <p14:creationId xmlns:p14="http://schemas.microsoft.com/office/powerpoint/2010/main" val="202910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75E-2F3D-EA48-93A2-5705AB9899C4}"/>
              </a:ext>
            </a:extLst>
          </p:cNvPr>
          <p:cNvSpPr>
            <a:spLocks noGrp="1"/>
          </p:cNvSpPr>
          <p:nvPr>
            <p:ph type="title"/>
          </p:nvPr>
        </p:nvSpPr>
        <p:spPr/>
        <p:txBody>
          <a:bodyPr/>
          <a:lstStyle/>
          <a:p>
            <a:r>
              <a:rPr lang="en-JP"/>
              <a:t>結果</a:t>
            </a:r>
          </a:p>
        </p:txBody>
      </p:sp>
      <p:sp>
        <p:nvSpPr>
          <p:cNvPr id="3" name="Text Placeholder 2">
            <a:extLst>
              <a:ext uri="{FF2B5EF4-FFF2-40B4-BE49-F238E27FC236}">
                <a16:creationId xmlns:a16="http://schemas.microsoft.com/office/drawing/2014/main" id="{998AED57-1886-8E44-93B2-14B332840EF5}"/>
              </a:ext>
            </a:extLst>
          </p:cNvPr>
          <p:cNvSpPr>
            <a:spLocks noGrp="1"/>
          </p:cNvSpPr>
          <p:nvPr>
            <p:ph type="body" idx="1"/>
          </p:nvPr>
        </p:nvSpPr>
        <p:spPr/>
        <p:txBody>
          <a:bodyPr/>
          <a:lstStyle/>
          <a:p>
            <a:endParaRPr lang="en-JP"/>
          </a:p>
        </p:txBody>
      </p:sp>
      <p:sp>
        <p:nvSpPr>
          <p:cNvPr id="4" name="Slide Number Placeholder 3">
            <a:extLst>
              <a:ext uri="{FF2B5EF4-FFF2-40B4-BE49-F238E27FC236}">
                <a16:creationId xmlns:a16="http://schemas.microsoft.com/office/drawing/2014/main" id="{B3CC7AFC-AAAE-1147-B328-2DD02764EDE1}"/>
              </a:ext>
            </a:extLst>
          </p:cNvPr>
          <p:cNvSpPr>
            <a:spLocks noGrp="1"/>
          </p:cNvSpPr>
          <p:nvPr>
            <p:ph type="sldNum" sz="quarter" idx="12"/>
          </p:nvPr>
        </p:nvSpPr>
        <p:spPr/>
        <p:txBody>
          <a:bodyPr/>
          <a:lstStyle/>
          <a:p>
            <a:fld id="{F2EF61FD-7455-46B8-8449-E2772563B4B7}" type="slidenum">
              <a:rPr lang="en-US" smtClean="0"/>
              <a:t>14</a:t>
            </a:fld>
            <a:endParaRPr lang="en-US"/>
          </a:p>
        </p:txBody>
      </p:sp>
    </p:spTree>
    <p:extLst>
      <p:ext uri="{BB962C8B-B14F-4D97-AF65-F5344CB8AC3E}">
        <p14:creationId xmlns:p14="http://schemas.microsoft.com/office/powerpoint/2010/main" val="3915731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32FA54B1-C094-844C-9C87-16154D467B57}"/>
                  </a:ext>
                </a:extLst>
              </p:cNvPr>
              <p:cNvSpPr>
                <a:spLocks noGrp="1"/>
              </p:cNvSpPr>
              <p:nvPr>
                <p:ph type="title"/>
              </p:nvPr>
            </p:nvSpPr>
            <p:spPr/>
            <p:txBody>
              <a:bodyPr/>
              <a:lstStyle/>
              <a:p>
                <a14:m>
                  <m:oMath xmlns:m="http://schemas.openxmlformats.org/officeDocument/2006/math">
                    <m:r>
                      <a:rPr lang="en-US" i="1">
                        <a:latin typeface="Cambria Math" panose="02040503050406030204" pitchFamily="18" charset="0"/>
                      </a:rPr>
                      <m:t>𝜇</m:t>
                    </m:r>
                  </m:oMath>
                </a14:m>
                <a:r>
                  <a:rPr lang="en-JP"/>
                  <a:t>と</a:t>
                </a:r>
                <a14:m>
                  <m:oMath xmlns:m="http://schemas.openxmlformats.org/officeDocument/2006/math">
                    <m:r>
                      <a:rPr lang="en-US" i="1">
                        <a:latin typeface="Cambria Math" panose="02040503050406030204" pitchFamily="18" charset="0"/>
                      </a:rPr>
                      <m:t>𝜈</m:t>
                    </m:r>
                  </m:oMath>
                </a14:m>
                <a:r>
                  <a:rPr lang="en-JP"/>
                  <a:t>の推定はやや不安定</a:t>
                </a:r>
              </a:p>
            </p:txBody>
          </p:sp>
        </mc:Choice>
        <mc:Fallback>
          <p:sp>
            <p:nvSpPr>
              <p:cNvPr id="2" name="Title 1">
                <a:extLst>
                  <a:ext uri="{FF2B5EF4-FFF2-40B4-BE49-F238E27FC236}">
                    <a16:creationId xmlns:a16="http://schemas.microsoft.com/office/drawing/2014/main" id="{32FA54B1-C094-844C-9C87-16154D467B57}"/>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JP">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657D7D-C57D-864B-9124-B621960FF673}"/>
                  </a:ext>
                </a:extLst>
              </p:cNvPr>
              <p:cNvSpPr>
                <a:spLocks noGrp="1"/>
              </p:cNvSpPr>
              <p:nvPr>
                <p:ph idx="1"/>
              </p:nvPr>
            </p:nvSpPr>
            <p:spPr>
              <a:xfrm>
                <a:off x="838200" y="1825625"/>
                <a:ext cx="3780386" cy="4351338"/>
              </a:xfrm>
            </p:spPr>
            <p:txBody>
              <a:bodyPr/>
              <a:lstStyle/>
              <a:p>
                <a:r>
                  <a:rPr lang="en-JP"/>
                  <a:t>人工データの結果</a:t>
                </a:r>
              </a:p>
              <a:p>
                <a:endParaRPr lang="en-JP"/>
              </a:p>
              <a:p>
                <a:r>
                  <a:rPr lang="en-JP"/>
                  <a:t>排便間隔にノイズを与えた (右の方がノイズの大きいデータの結果)</a:t>
                </a:r>
              </a:p>
              <a:p>
                <a:endParaRPr lang="en-JP"/>
              </a:p>
              <a:p>
                <a:r>
                  <a:rPr lang="en-JP"/>
                  <a:t>上が</a:t>
                </a:r>
                <a14:m>
                  <m:oMath xmlns:m="http://schemas.openxmlformats.org/officeDocument/2006/math">
                    <m:r>
                      <a:rPr lang="en-JP" i="1">
                        <a:latin typeface="Cambria Math" panose="02040503050406030204" pitchFamily="18" charset="0"/>
                      </a:rPr>
                      <m:t>𝜇</m:t>
                    </m:r>
                  </m:oMath>
                </a14:m>
                <a:r>
                  <a:rPr lang="en-JP"/>
                  <a:t>、下が</a:t>
                </a:r>
                <a14:m>
                  <m:oMath xmlns:m="http://schemas.openxmlformats.org/officeDocument/2006/math">
                    <m:r>
                      <a:rPr lang="en-JP" i="1">
                        <a:latin typeface="Cambria Math" panose="02040503050406030204" pitchFamily="18" charset="0"/>
                      </a:rPr>
                      <m:t>𝜈</m:t>
                    </m:r>
                  </m:oMath>
                </a14:m>
                <a:endParaRPr lang="en-JP"/>
              </a:p>
            </p:txBody>
          </p:sp>
        </mc:Choice>
        <mc:Fallback>
          <p:sp>
            <p:nvSpPr>
              <p:cNvPr id="3" name="Content Placeholder 2">
                <a:extLst>
                  <a:ext uri="{FF2B5EF4-FFF2-40B4-BE49-F238E27FC236}">
                    <a16:creationId xmlns:a16="http://schemas.microsoft.com/office/drawing/2014/main" id="{73657D7D-C57D-864B-9124-B621960FF673}"/>
                  </a:ext>
                </a:extLst>
              </p:cNvPr>
              <p:cNvSpPr>
                <a:spLocks noGrp="1" noRot="1" noChangeAspect="1" noMove="1" noResize="1" noEditPoints="1" noAdjustHandles="1" noChangeArrowheads="1" noChangeShapeType="1" noTextEdit="1"/>
              </p:cNvSpPr>
              <p:nvPr>
                <p:ph idx="1"/>
              </p:nvPr>
            </p:nvSpPr>
            <p:spPr>
              <a:xfrm>
                <a:off x="838200" y="1825625"/>
                <a:ext cx="3780386" cy="4351338"/>
              </a:xfrm>
              <a:blipFill>
                <a:blip r:embed="rId3"/>
                <a:stretch>
                  <a:fillRect l="-3020"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4A172D80-60BB-424B-8265-73E9B688661D}"/>
              </a:ext>
            </a:extLst>
          </p:cNvPr>
          <p:cNvSpPr>
            <a:spLocks noGrp="1"/>
          </p:cNvSpPr>
          <p:nvPr>
            <p:ph type="sldNum" sz="quarter" idx="12"/>
          </p:nvPr>
        </p:nvSpPr>
        <p:spPr/>
        <p:txBody>
          <a:bodyPr/>
          <a:lstStyle/>
          <a:p>
            <a:fld id="{F2EF61FD-7455-46B8-8449-E2772563B4B7}" type="slidenum">
              <a:rPr lang="en-US" smtClean="0"/>
              <a:t>15</a:t>
            </a:fld>
            <a:endParaRPr lang="en-US"/>
          </a:p>
        </p:txBody>
      </p:sp>
      <p:pic>
        <p:nvPicPr>
          <p:cNvPr id="5" name="Picture 4">
            <a:extLst>
              <a:ext uri="{FF2B5EF4-FFF2-40B4-BE49-F238E27FC236}">
                <a16:creationId xmlns:a16="http://schemas.microsoft.com/office/drawing/2014/main" id="{1E0A4F94-067B-7545-9502-CC952D157F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8585" y="1875423"/>
            <a:ext cx="7573414" cy="4251741"/>
          </a:xfrm>
          <a:prstGeom prst="rect">
            <a:avLst/>
          </a:prstGeom>
        </p:spPr>
      </p:pic>
    </p:spTree>
    <p:extLst>
      <p:ext uri="{BB962C8B-B14F-4D97-AF65-F5344CB8AC3E}">
        <p14:creationId xmlns:p14="http://schemas.microsoft.com/office/powerpoint/2010/main" val="6243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646DCF33-4F91-DE47-85A8-97DB0CF06623}"/>
                  </a:ext>
                </a:extLst>
              </p:cNvPr>
              <p:cNvSpPr>
                <a:spLocks noGrp="1"/>
              </p:cNvSpPr>
              <p:nvPr>
                <p:ph type="title"/>
              </p:nvPr>
            </p:nvSpPr>
            <p:spPr/>
            <p:txBody>
              <a:bodyPr/>
              <a:lstStyle/>
              <a:p>
                <a14:m>
                  <m:oMath xmlns:m="http://schemas.openxmlformats.org/officeDocument/2006/math">
                    <m:r>
                      <a:rPr lang="en-US" b="0" i="1">
                        <a:latin typeface="Cambria Math" panose="02040503050406030204" pitchFamily="18" charset="0"/>
                      </a:rPr>
                      <m:t>𝜂</m:t>
                    </m:r>
                  </m:oMath>
                </a14:m>
                <a:r>
                  <a:rPr lang="en-JP"/>
                  <a:t>の推定は安定している</a:t>
                </a:r>
              </a:p>
            </p:txBody>
          </p:sp>
        </mc:Choice>
        <mc:Fallback>
          <p:sp>
            <p:nvSpPr>
              <p:cNvPr id="2" name="Title 1">
                <a:extLst>
                  <a:ext uri="{FF2B5EF4-FFF2-40B4-BE49-F238E27FC236}">
                    <a16:creationId xmlns:a16="http://schemas.microsoft.com/office/drawing/2014/main" id="{646DCF33-4F91-DE47-85A8-97DB0CF06623}"/>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3702B9DB-C474-7D4D-848A-DEBE41E5A234}"/>
              </a:ext>
            </a:extLst>
          </p:cNvPr>
          <p:cNvSpPr>
            <a:spLocks noGrp="1"/>
          </p:cNvSpPr>
          <p:nvPr>
            <p:ph type="sldNum" sz="quarter" idx="12"/>
          </p:nvPr>
        </p:nvSpPr>
        <p:spPr/>
        <p:txBody>
          <a:bodyPr/>
          <a:lstStyle/>
          <a:p>
            <a:fld id="{F2EF61FD-7455-46B8-8449-E2772563B4B7}" type="slidenum">
              <a:rPr lang="en-US" smtClean="0"/>
              <a:t>16</a:t>
            </a:fld>
            <a:endParaRPr lang="en-US"/>
          </a:p>
        </p:txBody>
      </p:sp>
      <p:pic>
        <p:nvPicPr>
          <p:cNvPr id="14" name="Picture 13">
            <a:extLst>
              <a:ext uri="{FF2B5EF4-FFF2-40B4-BE49-F238E27FC236}">
                <a16:creationId xmlns:a16="http://schemas.microsoft.com/office/drawing/2014/main" id="{58091112-D744-0546-8022-2C9FCC2B42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103" y="2152859"/>
            <a:ext cx="11447794" cy="3696870"/>
          </a:xfrm>
          <a:prstGeom prst="rect">
            <a:avLst/>
          </a:prstGeom>
        </p:spPr>
      </p:pic>
    </p:spTree>
    <p:extLst>
      <p:ext uri="{BB962C8B-B14F-4D97-AF65-F5344CB8AC3E}">
        <p14:creationId xmlns:p14="http://schemas.microsoft.com/office/powerpoint/2010/main" val="5589181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7E4FCA-7B74-6049-9F6B-F01CF6AAC0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345" y="3031468"/>
            <a:ext cx="11269547" cy="3666359"/>
          </a:xfrm>
          <a:prstGeom prst="rect">
            <a:avLst/>
          </a:prstGeom>
        </p:spPr>
      </p:pic>
      <p:sp>
        <p:nvSpPr>
          <p:cNvPr id="2" name="Title 1">
            <a:extLst>
              <a:ext uri="{FF2B5EF4-FFF2-40B4-BE49-F238E27FC236}">
                <a16:creationId xmlns:a16="http://schemas.microsoft.com/office/drawing/2014/main" id="{0B4ABD87-FAD4-F04F-9CE7-7D9055AB1229}"/>
              </a:ext>
            </a:extLst>
          </p:cNvPr>
          <p:cNvSpPr>
            <a:spLocks noGrp="1"/>
          </p:cNvSpPr>
          <p:nvPr>
            <p:ph type="title"/>
          </p:nvPr>
        </p:nvSpPr>
        <p:spPr/>
        <p:txBody>
          <a:bodyPr/>
          <a:lstStyle/>
          <a:p>
            <a:r>
              <a:rPr lang="en-JP"/>
              <a:t>レスポンダーの判定もうまくいく</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63C03D2-C401-FF4C-BE04-77679913C329}"/>
                  </a:ext>
                </a:extLst>
              </p:cNvPr>
              <p:cNvSpPr>
                <a:spLocks noGrp="1"/>
              </p:cNvSpPr>
              <p:nvPr>
                <p:ph idx="1"/>
              </p:nvPr>
            </p:nvSpPr>
            <p:spPr/>
            <p:txBody>
              <a:bodyPr/>
              <a:lstStyle/>
              <a:p>
                <a14:m>
                  <m:oMath xmlns:m="http://schemas.openxmlformats.org/officeDocument/2006/math">
                    <m:r>
                      <a:rPr lang="en-US" b="0" i="1">
                        <a:latin typeface="Cambria Math" panose="02040503050406030204" pitchFamily="18" charset="0"/>
                      </a:rPr>
                      <m:t>𝜂</m:t>
                    </m:r>
                    <m:r>
                      <a:rPr lang="en-US" b="0" i="1">
                        <a:latin typeface="Cambria Math" panose="02040503050406030204" pitchFamily="18" charset="0"/>
                      </a:rPr>
                      <m:t>&gt;0</m:t>
                    </m:r>
                  </m:oMath>
                </a14:m>
                <a:r>
                  <a:rPr lang="en-JP"/>
                  <a:t>の予測に対してのAUC-ROC</a:t>
                </a:r>
              </a:p>
              <a:p>
                <a:pPr lvl="1"/>
                <a:r>
                  <a:rPr lang="en-JP"/>
                  <a:t>■、▲、●は</a:t>
                </a:r>
                <a:r>
                  <a:rPr lang="en-US"/>
                  <a:t> </a:t>
                </a:r>
                <a:r>
                  <a:rPr lang="en-JP"/>
                  <a:t>事後分布の</a:t>
                </a:r>
                <a14:m>
                  <m:oMath xmlns:m="http://schemas.openxmlformats.org/officeDocument/2006/math">
                    <m:r>
                      <a:rPr lang="en-US" i="1">
                        <a:latin typeface="Cambria Math" panose="02040503050406030204" pitchFamily="18" charset="0"/>
                      </a:rPr>
                      <m:t>𝜂</m:t>
                    </m:r>
                    <m:r>
                      <a:rPr lang="en-US" i="1">
                        <a:latin typeface="Cambria Math" panose="02040503050406030204" pitchFamily="18" charset="0"/>
                      </a:rPr>
                      <m:t>&gt;0</m:t>
                    </m:r>
                  </m:oMath>
                </a14:m>
                <a:r>
                  <a:rPr lang="en-JP"/>
                  <a:t>となる領域の確率が0.95, 0.7, 0.5のときの点</a:t>
                </a:r>
              </a:p>
            </p:txBody>
          </p:sp>
        </mc:Choice>
        <mc:Fallback>
          <p:sp>
            <p:nvSpPr>
              <p:cNvPr id="3" name="Content Placeholder 2">
                <a:extLst>
                  <a:ext uri="{FF2B5EF4-FFF2-40B4-BE49-F238E27FC236}">
                    <a16:creationId xmlns:a16="http://schemas.microsoft.com/office/drawing/2014/main" id="{B63C03D2-C401-FF4C-BE04-77679913C329}"/>
                  </a:ext>
                </a:extLst>
              </p:cNvPr>
              <p:cNvSpPr>
                <a:spLocks noGrp="1" noRot="1" noChangeAspect="1" noMove="1" noResize="1" noEditPoints="1" noAdjustHandles="1" noChangeArrowheads="1" noChangeShapeType="1" noTextEdit="1"/>
              </p:cNvSpPr>
              <p:nvPr>
                <p:ph idx="1"/>
              </p:nvPr>
            </p:nvSpPr>
            <p:spPr>
              <a:blipFill>
                <a:blip r:embed="rId3"/>
                <a:stretch>
                  <a:fillRect l="-1086" t="-2326" r="-362"/>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82BAB9FA-CDDE-174D-B769-DA56555468B6}"/>
              </a:ext>
            </a:extLst>
          </p:cNvPr>
          <p:cNvSpPr>
            <a:spLocks noGrp="1"/>
          </p:cNvSpPr>
          <p:nvPr>
            <p:ph type="sldNum" sz="quarter" idx="12"/>
          </p:nvPr>
        </p:nvSpPr>
        <p:spPr>
          <a:xfrm>
            <a:off x="9448800" y="6489134"/>
            <a:ext cx="2743200" cy="365125"/>
          </a:xfrm>
        </p:spPr>
        <p:txBody>
          <a:bodyPr/>
          <a:lstStyle/>
          <a:p>
            <a:fld id="{F2EF61FD-7455-46B8-8449-E2772563B4B7}" type="slidenum">
              <a:rPr lang="en-US" smtClean="0"/>
              <a:t>17</a:t>
            </a:fld>
            <a:endParaRPr lang="en-US"/>
          </a:p>
        </p:txBody>
      </p:sp>
    </p:spTree>
    <p:extLst>
      <p:ext uri="{BB962C8B-B14F-4D97-AF65-F5344CB8AC3E}">
        <p14:creationId xmlns:p14="http://schemas.microsoft.com/office/powerpoint/2010/main" val="2498977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4FDB-27CD-3F49-A030-1CAD1FB15DDA}"/>
              </a:ext>
            </a:extLst>
          </p:cNvPr>
          <p:cNvSpPr>
            <a:spLocks noGrp="1"/>
          </p:cNvSpPr>
          <p:nvPr>
            <p:ph type="title"/>
          </p:nvPr>
        </p:nvSpPr>
        <p:spPr/>
        <p:txBody>
          <a:bodyPr/>
          <a:lstStyle/>
          <a:p>
            <a:r>
              <a:rPr lang="en-JP"/>
              <a:t>既存研究で推定されていなかった</a:t>
            </a:r>
            <a:br>
              <a:rPr lang="en-JP"/>
            </a:br>
            <a:r>
              <a:rPr lang="en-JP"/>
              <a:t>レスポンダーを推定した</a:t>
            </a:r>
          </a:p>
        </p:txBody>
      </p:sp>
      <p:sp>
        <p:nvSpPr>
          <p:cNvPr id="4" name="Slide Number Placeholder 3">
            <a:extLst>
              <a:ext uri="{FF2B5EF4-FFF2-40B4-BE49-F238E27FC236}">
                <a16:creationId xmlns:a16="http://schemas.microsoft.com/office/drawing/2014/main" id="{D2BCC7BF-B100-5B40-8FDA-49AC21F4EE78}"/>
              </a:ext>
            </a:extLst>
          </p:cNvPr>
          <p:cNvSpPr>
            <a:spLocks noGrp="1"/>
          </p:cNvSpPr>
          <p:nvPr>
            <p:ph type="sldNum" sz="quarter" idx="12"/>
          </p:nvPr>
        </p:nvSpPr>
        <p:spPr/>
        <p:txBody>
          <a:bodyPr/>
          <a:lstStyle/>
          <a:p>
            <a:fld id="{F2EF61FD-7455-46B8-8449-E2772563B4B7}" type="slidenum">
              <a:rPr lang="en-US" smtClean="0"/>
              <a:t>18</a:t>
            </a:fld>
            <a:endParaRPr lang="en-US"/>
          </a:p>
        </p:txBody>
      </p:sp>
      <p:pic>
        <p:nvPicPr>
          <p:cNvPr id="6" name="Picture 5">
            <a:extLst>
              <a:ext uri="{FF2B5EF4-FFF2-40B4-BE49-F238E27FC236}">
                <a16:creationId xmlns:a16="http://schemas.microsoft.com/office/drawing/2014/main" id="{4543165A-830B-564D-BE46-75B346408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6076" y="1570818"/>
            <a:ext cx="6007370" cy="4785532"/>
          </a:xfrm>
          <a:prstGeom prst="rect">
            <a:avLst/>
          </a:prstGeom>
        </p:spPr>
      </p:pic>
      <p:pic>
        <p:nvPicPr>
          <p:cNvPr id="7" name="Picture 6">
            <a:extLst>
              <a:ext uri="{FF2B5EF4-FFF2-40B4-BE49-F238E27FC236}">
                <a16:creationId xmlns:a16="http://schemas.microsoft.com/office/drawing/2014/main" id="{D941EE17-9B4B-B64B-B5A8-30B10AE530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18" y="1547935"/>
            <a:ext cx="5306324" cy="5306324"/>
          </a:xfrm>
          <a:prstGeom prst="rect">
            <a:avLst/>
          </a:prstGeom>
        </p:spPr>
      </p:pic>
    </p:spTree>
    <p:extLst>
      <p:ext uri="{BB962C8B-B14F-4D97-AF65-F5344CB8AC3E}">
        <p14:creationId xmlns:p14="http://schemas.microsoft.com/office/powerpoint/2010/main" val="137748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55DA0-6F06-E246-8688-72F775F8F578}"/>
              </a:ext>
            </a:extLst>
          </p:cNvPr>
          <p:cNvSpPr>
            <a:spLocks noGrp="1"/>
          </p:cNvSpPr>
          <p:nvPr>
            <p:ph type="title"/>
          </p:nvPr>
        </p:nvSpPr>
        <p:spPr/>
        <p:txBody>
          <a:bodyPr/>
          <a:lstStyle/>
          <a:p>
            <a:r>
              <a:rPr lang="en-JP"/>
              <a:t>MO16のスコアは</a:t>
            </a:r>
            <a:br>
              <a:rPr lang="en-JP"/>
            </a:br>
            <a:r>
              <a:rPr lang="en-JP"/>
              <a:t>ズレの考慮の重要性を示している</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18FCFEA-D4B1-D745-8141-13A0CD32C7BB}"/>
                  </a:ext>
                </a:extLst>
              </p:cNvPr>
              <p:cNvSpPr>
                <a:spLocks noGrp="1"/>
              </p:cNvSpPr>
              <p:nvPr>
                <p:ph idx="1"/>
              </p:nvPr>
            </p:nvSpPr>
            <p:spPr>
              <a:xfrm>
                <a:off x="838200" y="1825625"/>
                <a:ext cx="5257800" cy="4351338"/>
              </a:xfrm>
            </p:spPr>
            <p:txBody>
              <a:bodyPr/>
              <a:lstStyle/>
              <a:p>
                <a14:m>
                  <m:oMath xmlns:m="http://schemas.openxmlformats.org/officeDocument/2006/math">
                    <m:r>
                      <a:rPr lang="en-US" b="0" i="1">
                        <a:latin typeface="Cambria Math" panose="02040503050406030204" pitchFamily="18" charset="0"/>
                      </a:rPr>
                      <m:t>𝜇</m:t>
                    </m:r>
                  </m:oMath>
                </a14:m>
                <a:r>
                  <a:rPr lang="en-JP"/>
                  <a:t>と</a:t>
                </a:r>
                <a14:m>
                  <m:oMath xmlns:m="http://schemas.openxmlformats.org/officeDocument/2006/math">
                    <m:r>
                      <a:rPr lang="en-US" b="0" i="1">
                        <a:latin typeface="Cambria Math" panose="02040503050406030204" pitchFamily="18" charset="0"/>
                      </a:rPr>
                      <m:t>𝜈</m:t>
                    </m:r>
                  </m:oMath>
                </a14:m>
                <a:r>
                  <a:rPr lang="en-JP"/>
                  <a:t>を決め打ちで与えて単純にMO16の平均排便頻度を計算</a:t>
                </a:r>
              </a:p>
              <a:p>
                <a:endParaRPr lang="en-JP"/>
              </a:p>
              <a:p>
                <a:r>
                  <a:rPr lang="en-JP"/>
                  <a:t>単純に摂取した期間で平均すると(0, 0)のスコアが得られる</a:t>
                </a:r>
              </a:p>
            </p:txBody>
          </p:sp>
        </mc:Choice>
        <mc:Fallback>
          <p:sp>
            <p:nvSpPr>
              <p:cNvPr id="3" name="Content Placeholder 2">
                <a:extLst>
                  <a:ext uri="{FF2B5EF4-FFF2-40B4-BE49-F238E27FC236}">
                    <a16:creationId xmlns:a16="http://schemas.microsoft.com/office/drawing/2014/main" id="{118FCFEA-D4B1-D745-8141-13A0CD32C7BB}"/>
                  </a:ext>
                </a:extLst>
              </p:cNvPr>
              <p:cNvSpPr>
                <a:spLocks noGrp="1" noRot="1" noChangeAspect="1" noMove="1" noResize="1" noEditPoints="1" noAdjustHandles="1" noChangeArrowheads="1" noChangeShapeType="1" noTextEdit="1"/>
              </p:cNvSpPr>
              <p:nvPr>
                <p:ph idx="1"/>
              </p:nvPr>
            </p:nvSpPr>
            <p:spPr>
              <a:xfrm>
                <a:off x="838200" y="1825625"/>
                <a:ext cx="5257800" cy="4351338"/>
              </a:xfrm>
              <a:blipFill>
                <a:blip r:embed="rId2"/>
                <a:stretch>
                  <a:fillRect l="-2169" t="-2326" r="-964"/>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3BC60DC-317F-F440-9538-4300F9BB274B}"/>
              </a:ext>
            </a:extLst>
          </p:cNvPr>
          <p:cNvSpPr>
            <a:spLocks noGrp="1"/>
          </p:cNvSpPr>
          <p:nvPr>
            <p:ph type="sldNum" sz="quarter" idx="12"/>
          </p:nvPr>
        </p:nvSpPr>
        <p:spPr/>
        <p:txBody>
          <a:bodyPr/>
          <a:lstStyle/>
          <a:p>
            <a:fld id="{F2EF61FD-7455-46B8-8449-E2772563B4B7}" type="slidenum">
              <a:rPr lang="en-US" smtClean="0"/>
              <a:t>19</a:t>
            </a:fld>
            <a:endParaRPr lang="en-US"/>
          </a:p>
        </p:txBody>
      </p:sp>
      <p:pic>
        <p:nvPicPr>
          <p:cNvPr id="5" name="Picture 4">
            <a:extLst>
              <a:ext uri="{FF2B5EF4-FFF2-40B4-BE49-F238E27FC236}">
                <a16:creationId xmlns:a16="http://schemas.microsoft.com/office/drawing/2014/main" id="{C972EF7E-D27F-0840-AB77-59A4A9AF8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36" y="1660357"/>
            <a:ext cx="6319563" cy="4751205"/>
          </a:xfrm>
          <a:prstGeom prst="rect">
            <a:avLst/>
          </a:prstGeom>
        </p:spPr>
      </p:pic>
    </p:spTree>
    <p:extLst>
      <p:ext uri="{BB962C8B-B14F-4D97-AF65-F5344CB8AC3E}">
        <p14:creationId xmlns:p14="http://schemas.microsoft.com/office/powerpoint/2010/main" val="246207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81F3-9F3F-5F4B-8196-0E1EEF27E1F6}"/>
              </a:ext>
            </a:extLst>
          </p:cNvPr>
          <p:cNvSpPr>
            <a:spLocks noGrp="1"/>
          </p:cNvSpPr>
          <p:nvPr>
            <p:ph type="title"/>
          </p:nvPr>
        </p:nvSpPr>
        <p:spPr/>
        <p:txBody>
          <a:bodyPr/>
          <a:lstStyle/>
          <a:p>
            <a:r>
              <a:rPr lang="en-JP"/>
              <a:t>注意</a:t>
            </a:r>
          </a:p>
        </p:txBody>
      </p:sp>
      <p:sp>
        <p:nvSpPr>
          <p:cNvPr id="3" name="Content Placeholder 2">
            <a:extLst>
              <a:ext uri="{FF2B5EF4-FFF2-40B4-BE49-F238E27FC236}">
                <a16:creationId xmlns:a16="http://schemas.microsoft.com/office/drawing/2014/main" id="{81E899C5-F7C2-C44D-929A-1F4EB54DC256}"/>
              </a:ext>
            </a:extLst>
          </p:cNvPr>
          <p:cNvSpPr>
            <a:spLocks noGrp="1"/>
          </p:cNvSpPr>
          <p:nvPr>
            <p:ph idx="1"/>
          </p:nvPr>
        </p:nvSpPr>
        <p:spPr/>
        <p:txBody>
          <a:bodyPr/>
          <a:lstStyle/>
          <a:p>
            <a:r>
              <a:rPr lang="en-JP"/>
              <a:t>株式会社メタジェンとの共同研究の成果なので発表内容は機密情報になります。</a:t>
            </a:r>
          </a:p>
        </p:txBody>
      </p:sp>
      <p:sp>
        <p:nvSpPr>
          <p:cNvPr id="4" name="Slide Number Placeholder 3">
            <a:extLst>
              <a:ext uri="{FF2B5EF4-FFF2-40B4-BE49-F238E27FC236}">
                <a16:creationId xmlns:a16="http://schemas.microsoft.com/office/drawing/2014/main" id="{487BC27F-B4F8-2348-A0AD-48A425312D6C}"/>
              </a:ext>
            </a:extLst>
          </p:cNvPr>
          <p:cNvSpPr>
            <a:spLocks noGrp="1"/>
          </p:cNvSpPr>
          <p:nvPr>
            <p:ph type="sldNum" sz="quarter" idx="12"/>
          </p:nvPr>
        </p:nvSpPr>
        <p:spPr/>
        <p:txBody>
          <a:bodyPr/>
          <a:lstStyle/>
          <a:p>
            <a:fld id="{F2EF61FD-7455-46B8-8449-E2772563B4B7}" type="slidenum">
              <a:rPr lang="en-US" smtClean="0"/>
              <a:t>2</a:t>
            </a:fld>
            <a:endParaRPr lang="en-US"/>
          </a:p>
        </p:txBody>
      </p:sp>
    </p:spTree>
    <p:extLst>
      <p:ext uri="{BB962C8B-B14F-4D97-AF65-F5344CB8AC3E}">
        <p14:creationId xmlns:p14="http://schemas.microsoft.com/office/powerpoint/2010/main" val="1063897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68E76-CF69-6743-89A2-022937309AD5}"/>
              </a:ext>
            </a:extLst>
          </p:cNvPr>
          <p:cNvSpPr>
            <a:spLocks noGrp="1"/>
          </p:cNvSpPr>
          <p:nvPr>
            <p:ph type="title"/>
          </p:nvPr>
        </p:nvSpPr>
        <p:spPr/>
        <p:txBody>
          <a:bodyPr/>
          <a:lstStyle/>
          <a:p>
            <a:r>
              <a:rPr lang="en-JP"/>
              <a:t>議論</a:t>
            </a:r>
          </a:p>
        </p:txBody>
      </p:sp>
      <p:sp>
        <p:nvSpPr>
          <p:cNvPr id="3" name="Text Placeholder 2">
            <a:extLst>
              <a:ext uri="{FF2B5EF4-FFF2-40B4-BE49-F238E27FC236}">
                <a16:creationId xmlns:a16="http://schemas.microsoft.com/office/drawing/2014/main" id="{FBC77AB6-C4F2-8246-8ACC-9C022ADE566E}"/>
              </a:ext>
            </a:extLst>
          </p:cNvPr>
          <p:cNvSpPr>
            <a:spLocks noGrp="1"/>
          </p:cNvSpPr>
          <p:nvPr>
            <p:ph type="body" idx="1"/>
          </p:nvPr>
        </p:nvSpPr>
        <p:spPr/>
        <p:txBody>
          <a:bodyPr/>
          <a:lstStyle/>
          <a:p>
            <a:endParaRPr lang="en-JP"/>
          </a:p>
        </p:txBody>
      </p:sp>
      <p:sp>
        <p:nvSpPr>
          <p:cNvPr id="4" name="Slide Number Placeholder 3">
            <a:extLst>
              <a:ext uri="{FF2B5EF4-FFF2-40B4-BE49-F238E27FC236}">
                <a16:creationId xmlns:a16="http://schemas.microsoft.com/office/drawing/2014/main" id="{635D9B6E-4FB2-7047-BA81-D207B6365A2B}"/>
              </a:ext>
            </a:extLst>
          </p:cNvPr>
          <p:cNvSpPr>
            <a:spLocks noGrp="1"/>
          </p:cNvSpPr>
          <p:nvPr>
            <p:ph type="sldNum" sz="quarter" idx="12"/>
          </p:nvPr>
        </p:nvSpPr>
        <p:spPr/>
        <p:txBody>
          <a:bodyPr/>
          <a:lstStyle/>
          <a:p>
            <a:fld id="{F2EF61FD-7455-46B8-8449-E2772563B4B7}" type="slidenum">
              <a:rPr lang="en-US" smtClean="0"/>
              <a:t>20</a:t>
            </a:fld>
            <a:endParaRPr lang="en-US"/>
          </a:p>
        </p:txBody>
      </p:sp>
    </p:spTree>
    <p:extLst>
      <p:ext uri="{BB962C8B-B14F-4D97-AF65-F5344CB8AC3E}">
        <p14:creationId xmlns:p14="http://schemas.microsoft.com/office/powerpoint/2010/main" val="53645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15AF-A19F-EE40-9E4A-B545982DEB5B}"/>
              </a:ext>
            </a:extLst>
          </p:cNvPr>
          <p:cNvSpPr>
            <a:spLocks noGrp="1"/>
          </p:cNvSpPr>
          <p:nvPr>
            <p:ph type="title"/>
          </p:nvPr>
        </p:nvSpPr>
        <p:spPr/>
        <p:txBody>
          <a:bodyPr/>
          <a:lstStyle/>
          <a:p>
            <a:r>
              <a:rPr lang="en-JP"/>
              <a:t>まとめ</a:t>
            </a:r>
          </a:p>
        </p:txBody>
      </p:sp>
      <p:sp>
        <p:nvSpPr>
          <p:cNvPr id="3" name="Content Placeholder 2">
            <a:extLst>
              <a:ext uri="{FF2B5EF4-FFF2-40B4-BE49-F238E27FC236}">
                <a16:creationId xmlns:a16="http://schemas.microsoft.com/office/drawing/2014/main" id="{C36234E1-5928-634F-A36D-A5A05D204622}"/>
              </a:ext>
            </a:extLst>
          </p:cNvPr>
          <p:cNvSpPr>
            <a:spLocks noGrp="1"/>
          </p:cNvSpPr>
          <p:nvPr>
            <p:ph idx="1"/>
          </p:nvPr>
        </p:nvSpPr>
        <p:spPr/>
        <p:txBody>
          <a:bodyPr/>
          <a:lstStyle/>
          <a:p>
            <a:r>
              <a:rPr lang="en-JP"/>
              <a:t>プロバイオティクスを摂取した期間と効果の出る期間のズレを考慮して評価する手法を開発した</a:t>
            </a:r>
          </a:p>
          <a:p>
            <a:endParaRPr lang="en-JP"/>
          </a:p>
          <a:p>
            <a:r>
              <a:rPr lang="en-JP"/>
              <a:t>提案手法は先行研究では見つけていなかったレスポンダーの候補を一人発見した</a:t>
            </a:r>
          </a:p>
          <a:p>
            <a:endParaRPr lang="en-JP"/>
          </a:p>
          <a:p>
            <a:r>
              <a:rPr lang="en-JP"/>
              <a:t>データの単純なスコア化からも裏付けられた</a:t>
            </a:r>
          </a:p>
        </p:txBody>
      </p:sp>
      <p:sp>
        <p:nvSpPr>
          <p:cNvPr id="4" name="Slide Number Placeholder 3">
            <a:extLst>
              <a:ext uri="{FF2B5EF4-FFF2-40B4-BE49-F238E27FC236}">
                <a16:creationId xmlns:a16="http://schemas.microsoft.com/office/drawing/2014/main" id="{16DDEED2-982D-C546-892D-2F03FD1750FE}"/>
              </a:ext>
            </a:extLst>
          </p:cNvPr>
          <p:cNvSpPr>
            <a:spLocks noGrp="1"/>
          </p:cNvSpPr>
          <p:nvPr>
            <p:ph type="sldNum" sz="quarter" idx="12"/>
          </p:nvPr>
        </p:nvSpPr>
        <p:spPr/>
        <p:txBody>
          <a:bodyPr/>
          <a:lstStyle/>
          <a:p>
            <a:fld id="{F2EF61FD-7455-46B8-8449-E2772563B4B7}" type="slidenum">
              <a:rPr lang="en-US" smtClean="0"/>
              <a:t>21</a:t>
            </a:fld>
            <a:endParaRPr lang="en-US"/>
          </a:p>
        </p:txBody>
      </p:sp>
    </p:spTree>
    <p:extLst>
      <p:ext uri="{BB962C8B-B14F-4D97-AF65-F5344CB8AC3E}">
        <p14:creationId xmlns:p14="http://schemas.microsoft.com/office/powerpoint/2010/main" val="13488729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DAE5-0E0F-A041-85F1-728F6E79BA61}"/>
              </a:ext>
            </a:extLst>
          </p:cNvPr>
          <p:cNvSpPr>
            <a:spLocks noGrp="1"/>
          </p:cNvSpPr>
          <p:nvPr>
            <p:ph type="title"/>
          </p:nvPr>
        </p:nvSpPr>
        <p:spPr/>
        <p:txBody>
          <a:bodyPr/>
          <a:lstStyle/>
          <a:p>
            <a:r>
              <a:rPr lang="en-JP"/>
              <a:t>展望</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359CA27-898B-8C40-92C0-E07F8F1C2D29}"/>
                  </a:ext>
                </a:extLst>
              </p:cNvPr>
              <p:cNvSpPr>
                <a:spLocks noGrp="1"/>
              </p:cNvSpPr>
              <p:nvPr>
                <p:ph idx="1"/>
              </p:nvPr>
            </p:nvSpPr>
            <p:spPr/>
            <p:txBody>
              <a:bodyPr/>
              <a:lstStyle/>
              <a:p>
                <a:r>
                  <a:rPr lang="en-JP"/>
                  <a:t>データ数が増えれば必要がなくなる</a:t>
                </a:r>
              </a:p>
              <a:p>
                <a:endParaRPr lang="en-JP"/>
              </a:p>
              <a:p>
                <a:r>
                  <a:rPr lang="en-JP"/>
                  <a:t>プラセボは精神的な効果、テストは肉体的な効果とすると</a:t>
                </a:r>
                <a14:m>
                  <m:oMath xmlns:m="http://schemas.openxmlformats.org/officeDocument/2006/math">
                    <m:r>
                      <a:rPr lang="en-US" b="0" i="1">
                        <a:latin typeface="Cambria Math" panose="02040503050406030204" pitchFamily="18" charset="0"/>
                      </a:rPr>
                      <m:t>𝜇</m:t>
                    </m:r>
                  </m:oMath>
                </a14:m>
                <a:r>
                  <a:rPr lang="en-JP"/>
                  <a:t>, </a:t>
                </a:r>
                <a14:m>
                  <m:oMath xmlns:m="http://schemas.openxmlformats.org/officeDocument/2006/math">
                    <m:r>
                      <a:rPr lang="en-US" b="0" i="1">
                        <a:latin typeface="Cambria Math" panose="02040503050406030204" pitchFamily="18" charset="0"/>
                      </a:rPr>
                      <m:t>𝜈</m:t>
                    </m:r>
                  </m:oMath>
                </a14:m>
                <a:r>
                  <a:rPr lang="en-JP"/>
                  <a:t>はそれぞれ異なるパラメタを設定した方が現実的かもしれない</a:t>
                </a:r>
              </a:p>
            </p:txBody>
          </p:sp>
        </mc:Choice>
        <mc:Fallback>
          <p:sp>
            <p:nvSpPr>
              <p:cNvPr id="3" name="Content Placeholder 2">
                <a:extLst>
                  <a:ext uri="{FF2B5EF4-FFF2-40B4-BE49-F238E27FC236}">
                    <a16:creationId xmlns:a16="http://schemas.microsoft.com/office/drawing/2014/main" id="{4359CA27-898B-8C40-92C0-E07F8F1C2D29}"/>
                  </a:ext>
                </a:extLst>
              </p:cNvPr>
              <p:cNvSpPr>
                <a:spLocks noGrp="1" noRot="1" noChangeAspect="1" noMove="1" noResize="1" noEditPoints="1" noAdjustHandles="1" noChangeArrowheads="1" noChangeShapeType="1" noTextEdit="1"/>
              </p:cNvSpPr>
              <p:nvPr>
                <p:ph idx="1"/>
              </p:nvPr>
            </p:nvSpPr>
            <p:spPr>
              <a:blipFill>
                <a:blip r:embed="rId2"/>
                <a:stretch>
                  <a:fillRect l="-1086" t="-2326"/>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CFFA495D-B299-3943-9265-7F9E792E1771}"/>
              </a:ext>
            </a:extLst>
          </p:cNvPr>
          <p:cNvSpPr>
            <a:spLocks noGrp="1"/>
          </p:cNvSpPr>
          <p:nvPr>
            <p:ph type="sldNum" sz="quarter" idx="12"/>
          </p:nvPr>
        </p:nvSpPr>
        <p:spPr/>
        <p:txBody>
          <a:bodyPr/>
          <a:lstStyle/>
          <a:p>
            <a:fld id="{F2EF61FD-7455-46B8-8449-E2772563B4B7}" type="slidenum">
              <a:rPr lang="en-US" smtClean="0"/>
              <a:t>22</a:t>
            </a:fld>
            <a:endParaRPr lang="en-US"/>
          </a:p>
        </p:txBody>
      </p:sp>
    </p:spTree>
    <p:extLst>
      <p:ext uri="{BB962C8B-B14F-4D97-AF65-F5344CB8AC3E}">
        <p14:creationId xmlns:p14="http://schemas.microsoft.com/office/powerpoint/2010/main" val="2654948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6C49F-AA3C-E14D-91FE-1734846A2F0C}"/>
              </a:ext>
            </a:extLst>
          </p:cNvPr>
          <p:cNvSpPr>
            <a:spLocks noGrp="1"/>
          </p:cNvSpPr>
          <p:nvPr>
            <p:ph type="title"/>
          </p:nvPr>
        </p:nvSpPr>
        <p:spPr/>
        <p:txBody>
          <a:bodyPr/>
          <a:lstStyle/>
          <a:p>
            <a:r>
              <a:rPr lang="en-JP" dirty="0"/>
              <a:t>付録</a:t>
            </a:r>
          </a:p>
        </p:txBody>
      </p:sp>
      <p:sp>
        <p:nvSpPr>
          <p:cNvPr id="3" name="Text Placeholder 2">
            <a:extLst>
              <a:ext uri="{FF2B5EF4-FFF2-40B4-BE49-F238E27FC236}">
                <a16:creationId xmlns:a16="http://schemas.microsoft.com/office/drawing/2014/main" id="{A311911B-66E2-9344-A8FE-B7E47F887DF4}"/>
              </a:ext>
            </a:extLst>
          </p:cNvPr>
          <p:cNvSpPr>
            <a:spLocks noGrp="1"/>
          </p:cNvSpPr>
          <p:nvPr>
            <p:ph type="body" idx="1"/>
          </p:nvPr>
        </p:nvSpPr>
        <p:spPr/>
        <p:txBody>
          <a:bodyPr/>
          <a:lstStyle/>
          <a:p>
            <a:endParaRPr lang="en-JP"/>
          </a:p>
        </p:txBody>
      </p:sp>
      <p:sp>
        <p:nvSpPr>
          <p:cNvPr id="4" name="Slide Number Placeholder 3">
            <a:extLst>
              <a:ext uri="{FF2B5EF4-FFF2-40B4-BE49-F238E27FC236}">
                <a16:creationId xmlns:a16="http://schemas.microsoft.com/office/drawing/2014/main" id="{2D8E9DEA-708F-DA45-90CA-E33E4E638651}"/>
              </a:ext>
            </a:extLst>
          </p:cNvPr>
          <p:cNvSpPr>
            <a:spLocks noGrp="1"/>
          </p:cNvSpPr>
          <p:nvPr>
            <p:ph type="sldNum" sz="quarter" idx="12"/>
          </p:nvPr>
        </p:nvSpPr>
        <p:spPr/>
        <p:txBody>
          <a:bodyPr/>
          <a:lstStyle/>
          <a:p>
            <a:fld id="{F2EF61FD-7455-46B8-8449-E2772563B4B7}" type="slidenum">
              <a:rPr lang="en-US" smtClean="0"/>
              <a:t>23</a:t>
            </a:fld>
            <a:endParaRPr lang="en-US"/>
          </a:p>
        </p:txBody>
      </p:sp>
    </p:spTree>
    <p:extLst>
      <p:ext uri="{BB962C8B-B14F-4D97-AF65-F5344CB8AC3E}">
        <p14:creationId xmlns:p14="http://schemas.microsoft.com/office/powerpoint/2010/main" val="3805882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83E71-A7B0-6348-AADF-7D8F0A7CDCB4}"/>
              </a:ext>
            </a:extLst>
          </p:cNvPr>
          <p:cNvSpPr>
            <a:spLocks noGrp="1"/>
          </p:cNvSpPr>
          <p:nvPr>
            <p:ph type="title"/>
          </p:nvPr>
        </p:nvSpPr>
        <p:spPr/>
        <p:txBody>
          <a:bodyPr/>
          <a:lstStyle/>
          <a:p>
            <a:r>
              <a:rPr lang="en-JP"/>
              <a:t>概要</a:t>
            </a:r>
          </a:p>
        </p:txBody>
      </p:sp>
      <p:sp>
        <p:nvSpPr>
          <p:cNvPr id="3" name="Content Placeholder 2">
            <a:extLst>
              <a:ext uri="{FF2B5EF4-FFF2-40B4-BE49-F238E27FC236}">
                <a16:creationId xmlns:a16="http://schemas.microsoft.com/office/drawing/2014/main" id="{E163F71F-F409-DA4F-8189-65928E3D6AA4}"/>
              </a:ext>
            </a:extLst>
          </p:cNvPr>
          <p:cNvSpPr>
            <a:spLocks noGrp="1"/>
          </p:cNvSpPr>
          <p:nvPr>
            <p:ph idx="1"/>
          </p:nvPr>
        </p:nvSpPr>
        <p:spPr/>
        <p:txBody>
          <a:bodyPr>
            <a:normAutofit lnSpcReduction="10000"/>
          </a:bodyPr>
          <a:lstStyle/>
          <a:p>
            <a:r>
              <a:rPr lang="en-JP"/>
              <a:t>プロバイオティクスの便秘に対する効果の評価を行う手法を開発した</a:t>
            </a:r>
          </a:p>
          <a:p>
            <a:endParaRPr lang="en-JP"/>
          </a:p>
          <a:p>
            <a:r>
              <a:rPr lang="en-JP"/>
              <a:t>既存の手法ではプロバイオティクスを摂取した期間と効果のある期間のズレを考慮できなかった</a:t>
            </a:r>
          </a:p>
          <a:p>
            <a:endParaRPr lang="en-JP"/>
          </a:p>
          <a:p>
            <a:r>
              <a:rPr lang="en-JP"/>
              <a:t>ズレをパラメタ化することでそれらも推定できるモデルを提案</a:t>
            </a:r>
          </a:p>
          <a:p>
            <a:endParaRPr lang="en-JP"/>
          </a:p>
          <a:p>
            <a:r>
              <a:rPr lang="en-JP"/>
              <a:t>実データによる実験でズレを考慮しなければ分からなかったレスポンダーを判定できた</a:t>
            </a:r>
          </a:p>
        </p:txBody>
      </p:sp>
      <p:sp>
        <p:nvSpPr>
          <p:cNvPr id="4" name="Slide Number Placeholder 3">
            <a:extLst>
              <a:ext uri="{FF2B5EF4-FFF2-40B4-BE49-F238E27FC236}">
                <a16:creationId xmlns:a16="http://schemas.microsoft.com/office/drawing/2014/main" id="{CCE55047-6649-B147-A999-072F4F80E05F}"/>
              </a:ext>
            </a:extLst>
          </p:cNvPr>
          <p:cNvSpPr>
            <a:spLocks noGrp="1"/>
          </p:cNvSpPr>
          <p:nvPr>
            <p:ph type="sldNum" sz="quarter" idx="12"/>
          </p:nvPr>
        </p:nvSpPr>
        <p:spPr/>
        <p:txBody>
          <a:bodyPr/>
          <a:lstStyle/>
          <a:p>
            <a:fld id="{F2EF61FD-7455-46B8-8449-E2772563B4B7}" type="slidenum">
              <a:rPr lang="en-US" smtClean="0"/>
              <a:t>3</a:t>
            </a:fld>
            <a:endParaRPr lang="en-US"/>
          </a:p>
        </p:txBody>
      </p:sp>
    </p:spTree>
    <p:extLst>
      <p:ext uri="{BB962C8B-B14F-4D97-AF65-F5344CB8AC3E}">
        <p14:creationId xmlns:p14="http://schemas.microsoft.com/office/powerpoint/2010/main" val="2938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545B-2E66-8041-8236-0BF166C5B867}"/>
              </a:ext>
            </a:extLst>
          </p:cNvPr>
          <p:cNvSpPr>
            <a:spLocks noGrp="1"/>
          </p:cNvSpPr>
          <p:nvPr>
            <p:ph type="title"/>
          </p:nvPr>
        </p:nvSpPr>
        <p:spPr/>
        <p:txBody>
          <a:bodyPr/>
          <a:lstStyle/>
          <a:p>
            <a:r>
              <a:rPr lang="en-JP"/>
              <a:t>目次</a:t>
            </a:r>
          </a:p>
        </p:txBody>
      </p:sp>
      <p:sp>
        <p:nvSpPr>
          <p:cNvPr id="3" name="Content Placeholder 2">
            <a:extLst>
              <a:ext uri="{FF2B5EF4-FFF2-40B4-BE49-F238E27FC236}">
                <a16:creationId xmlns:a16="http://schemas.microsoft.com/office/drawing/2014/main" id="{81B91372-15C1-E943-98E7-AA11911D8EC3}"/>
              </a:ext>
            </a:extLst>
          </p:cNvPr>
          <p:cNvSpPr>
            <a:spLocks noGrp="1"/>
          </p:cNvSpPr>
          <p:nvPr>
            <p:ph idx="1"/>
          </p:nvPr>
        </p:nvSpPr>
        <p:spPr/>
        <p:txBody>
          <a:bodyPr/>
          <a:lstStyle/>
          <a:p>
            <a:r>
              <a:rPr lang="en-JP"/>
              <a:t>背景</a:t>
            </a:r>
          </a:p>
          <a:p>
            <a:pPr lvl="1"/>
            <a:r>
              <a:rPr lang="en-JP"/>
              <a:t>プロバイオティクス、クロスオーバー試験系</a:t>
            </a:r>
          </a:p>
          <a:p>
            <a:r>
              <a:rPr lang="en-JP"/>
              <a:t>手法</a:t>
            </a:r>
          </a:p>
          <a:p>
            <a:pPr lvl="1"/>
            <a:r>
              <a:rPr lang="en-JP"/>
              <a:t>Segmented linear modelをベースとしたベイズモデル</a:t>
            </a:r>
          </a:p>
          <a:p>
            <a:r>
              <a:rPr lang="en-JP"/>
              <a:t>結果</a:t>
            </a:r>
          </a:p>
          <a:p>
            <a:pPr lvl="1"/>
            <a:r>
              <a:rPr lang="en-JP"/>
              <a:t>人工データ、実データ</a:t>
            </a:r>
          </a:p>
          <a:p>
            <a:r>
              <a:rPr lang="en-JP"/>
              <a:t>議論</a:t>
            </a:r>
          </a:p>
          <a:p>
            <a:pPr lvl="1"/>
            <a:r>
              <a:rPr lang="en-JP"/>
              <a:t>まとめ、展望</a:t>
            </a:r>
          </a:p>
        </p:txBody>
      </p:sp>
      <p:sp>
        <p:nvSpPr>
          <p:cNvPr id="4" name="Slide Number Placeholder 3">
            <a:extLst>
              <a:ext uri="{FF2B5EF4-FFF2-40B4-BE49-F238E27FC236}">
                <a16:creationId xmlns:a16="http://schemas.microsoft.com/office/drawing/2014/main" id="{478CEF24-002A-3B49-BFA2-B45E480D5F47}"/>
              </a:ext>
            </a:extLst>
          </p:cNvPr>
          <p:cNvSpPr>
            <a:spLocks noGrp="1"/>
          </p:cNvSpPr>
          <p:nvPr>
            <p:ph type="sldNum" sz="quarter" idx="12"/>
          </p:nvPr>
        </p:nvSpPr>
        <p:spPr/>
        <p:txBody>
          <a:bodyPr/>
          <a:lstStyle/>
          <a:p>
            <a:fld id="{F2EF61FD-7455-46B8-8449-E2772563B4B7}" type="slidenum">
              <a:rPr lang="en-US" smtClean="0"/>
              <a:t>4</a:t>
            </a:fld>
            <a:endParaRPr lang="en-US"/>
          </a:p>
        </p:txBody>
      </p:sp>
    </p:spTree>
    <p:extLst>
      <p:ext uri="{BB962C8B-B14F-4D97-AF65-F5344CB8AC3E}">
        <p14:creationId xmlns:p14="http://schemas.microsoft.com/office/powerpoint/2010/main" val="30484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2B99-7770-A145-AE41-CBFCC37DBF0E}"/>
              </a:ext>
            </a:extLst>
          </p:cNvPr>
          <p:cNvSpPr>
            <a:spLocks noGrp="1"/>
          </p:cNvSpPr>
          <p:nvPr>
            <p:ph type="title"/>
          </p:nvPr>
        </p:nvSpPr>
        <p:spPr/>
        <p:txBody>
          <a:bodyPr/>
          <a:lstStyle/>
          <a:p>
            <a:r>
              <a:rPr lang="en-JP"/>
              <a:t>背景</a:t>
            </a:r>
          </a:p>
        </p:txBody>
      </p:sp>
      <p:sp>
        <p:nvSpPr>
          <p:cNvPr id="3" name="Text Placeholder 2">
            <a:extLst>
              <a:ext uri="{FF2B5EF4-FFF2-40B4-BE49-F238E27FC236}">
                <a16:creationId xmlns:a16="http://schemas.microsoft.com/office/drawing/2014/main" id="{CFDE5891-9C55-F94E-9928-E97D7792F90C}"/>
              </a:ext>
            </a:extLst>
          </p:cNvPr>
          <p:cNvSpPr>
            <a:spLocks noGrp="1"/>
          </p:cNvSpPr>
          <p:nvPr>
            <p:ph type="body" idx="1"/>
          </p:nvPr>
        </p:nvSpPr>
        <p:spPr/>
        <p:txBody>
          <a:bodyPr/>
          <a:lstStyle/>
          <a:p>
            <a:endParaRPr lang="en-JP"/>
          </a:p>
        </p:txBody>
      </p:sp>
      <p:sp>
        <p:nvSpPr>
          <p:cNvPr id="4" name="Slide Number Placeholder 3">
            <a:extLst>
              <a:ext uri="{FF2B5EF4-FFF2-40B4-BE49-F238E27FC236}">
                <a16:creationId xmlns:a16="http://schemas.microsoft.com/office/drawing/2014/main" id="{7896FCA4-A252-744C-A941-6569F38DD578}"/>
              </a:ext>
            </a:extLst>
          </p:cNvPr>
          <p:cNvSpPr>
            <a:spLocks noGrp="1"/>
          </p:cNvSpPr>
          <p:nvPr>
            <p:ph type="sldNum" sz="quarter" idx="12"/>
          </p:nvPr>
        </p:nvSpPr>
        <p:spPr/>
        <p:txBody>
          <a:bodyPr/>
          <a:lstStyle/>
          <a:p>
            <a:fld id="{F2EF61FD-7455-46B8-8449-E2772563B4B7}" type="slidenum">
              <a:rPr lang="en-US" smtClean="0"/>
              <a:t>5</a:t>
            </a:fld>
            <a:endParaRPr lang="en-US"/>
          </a:p>
        </p:txBody>
      </p:sp>
    </p:spTree>
    <p:extLst>
      <p:ext uri="{BB962C8B-B14F-4D97-AF65-F5344CB8AC3E}">
        <p14:creationId xmlns:p14="http://schemas.microsoft.com/office/powerpoint/2010/main" val="285900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5ABD-AA24-C441-AC7C-1730FED8A8EA}"/>
              </a:ext>
            </a:extLst>
          </p:cNvPr>
          <p:cNvSpPr>
            <a:spLocks noGrp="1"/>
          </p:cNvSpPr>
          <p:nvPr>
            <p:ph type="title"/>
          </p:nvPr>
        </p:nvSpPr>
        <p:spPr/>
        <p:txBody>
          <a:bodyPr/>
          <a:lstStyle/>
          <a:p>
            <a:pPr algn="ctr"/>
            <a:r>
              <a:rPr lang="en-JP"/>
              <a:t>便秘の治療にプロバイオティクスが期待</a:t>
            </a:r>
          </a:p>
        </p:txBody>
      </p:sp>
      <p:sp>
        <p:nvSpPr>
          <p:cNvPr id="3" name="Content Placeholder 2">
            <a:extLst>
              <a:ext uri="{FF2B5EF4-FFF2-40B4-BE49-F238E27FC236}">
                <a16:creationId xmlns:a16="http://schemas.microsoft.com/office/drawing/2014/main" id="{B05D7363-8785-904F-B96D-EFF14959E2BF}"/>
              </a:ext>
            </a:extLst>
          </p:cNvPr>
          <p:cNvSpPr>
            <a:spLocks noGrp="1"/>
          </p:cNvSpPr>
          <p:nvPr>
            <p:ph idx="1"/>
          </p:nvPr>
        </p:nvSpPr>
        <p:spPr>
          <a:xfrm>
            <a:off x="838200" y="1825624"/>
            <a:ext cx="7772400" cy="5032375"/>
          </a:xfrm>
        </p:spPr>
        <p:txBody>
          <a:bodyPr>
            <a:normAutofit lnSpcReduction="10000"/>
          </a:bodyPr>
          <a:lstStyle/>
          <a:p>
            <a:r>
              <a:rPr lang="en-JP"/>
              <a:t>プロバイオティクスとは</a:t>
            </a:r>
          </a:p>
          <a:p>
            <a:pPr lvl="1"/>
            <a:r>
              <a:rPr lang="en-JP"/>
              <a:t>十分な量飲んだ時に体に良い影響を与える生きた微生物のこと</a:t>
            </a:r>
          </a:p>
          <a:p>
            <a:pPr lvl="1"/>
            <a:r>
              <a:rPr lang="en-JP"/>
              <a:t>今回扱うのはビフィズス菌カプセル</a:t>
            </a:r>
          </a:p>
          <a:p>
            <a:endParaRPr lang="en-JP"/>
          </a:p>
          <a:p>
            <a:r>
              <a:rPr lang="en-JP"/>
              <a:t>便秘の治療に効果があることが報告されている</a:t>
            </a:r>
            <a:r>
              <a:rPr lang="en-US"/>
              <a:t> (Wojtyniak and Szajewska, 2017)</a:t>
            </a:r>
            <a:endParaRPr lang="en-JP"/>
          </a:p>
          <a:p>
            <a:endParaRPr lang="en-JP"/>
          </a:p>
          <a:p>
            <a:r>
              <a:rPr lang="en-JP"/>
              <a:t>しかし個人差があることが報告されている (Dimidi et al., 2014)</a:t>
            </a:r>
          </a:p>
          <a:p>
            <a:pPr lvl="1"/>
            <a:r>
              <a:rPr lang="en-JP"/>
              <a:t>そのプロバイオティクスが効く人をレスポンダーと呼ぶ</a:t>
            </a:r>
          </a:p>
        </p:txBody>
      </p:sp>
      <p:sp>
        <p:nvSpPr>
          <p:cNvPr id="4" name="Slide Number Placeholder 3">
            <a:extLst>
              <a:ext uri="{FF2B5EF4-FFF2-40B4-BE49-F238E27FC236}">
                <a16:creationId xmlns:a16="http://schemas.microsoft.com/office/drawing/2014/main" id="{29A22790-1B85-5544-99EF-52DC08883045}"/>
              </a:ext>
            </a:extLst>
          </p:cNvPr>
          <p:cNvSpPr>
            <a:spLocks noGrp="1"/>
          </p:cNvSpPr>
          <p:nvPr>
            <p:ph type="sldNum" sz="quarter" idx="12"/>
          </p:nvPr>
        </p:nvSpPr>
        <p:spPr/>
        <p:txBody>
          <a:bodyPr/>
          <a:lstStyle/>
          <a:p>
            <a:fld id="{F2EF61FD-7455-46B8-8449-E2772563B4B7}" type="slidenum">
              <a:rPr lang="en-US" smtClean="0"/>
              <a:t>6</a:t>
            </a:fld>
            <a:endParaRPr lang="en-US"/>
          </a:p>
        </p:txBody>
      </p:sp>
      <p:pic>
        <p:nvPicPr>
          <p:cNvPr id="1026" name="Picture 2" descr="ウェルシュ菌のイラスト">
            <a:extLst>
              <a:ext uri="{FF2B5EF4-FFF2-40B4-BE49-F238E27FC236}">
                <a16:creationId xmlns:a16="http://schemas.microsoft.com/office/drawing/2014/main" id="{6AE7E4E6-1D5D-6643-AE8B-277811703A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421" y="2524208"/>
            <a:ext cx="3133558" cy="3133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35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0AFEA-EEA2-C543-A762-9E891A1EC417}"/>
              </a:ext>
            </a:extLst>
          </p:cNvPr>
          <p:cNvSpPr>
            <a:spLocks noGrp="1"/>
          </p:cNvSpPr>
          <p:nvPr>
            <p:ph type="title"/>
          </p:nvPr>
        </p:nvSpPr>
        <p:spPr/>
        <p:txBody>
          <a:bodyPr/>
          <a:lstStyle/>
          <a:p>
            <a:pPr algn="ctr"/>
            <a:r>
              <a:rPr lang="en-JP"/>
              <a:t>個人差を考慮するため</a:t>
            </a:r>
            <a:br>
              <a:rPr lang="en-JP"/>
            </a:br>
            <a:r>
              <a:rPr lang="en-JP"/>
              <a:t>CO試験が用いられる</a:t>
            </a:r>
          </a:p>
        </p:txBody>
      </p:sp>
      <p:sp>
        <p:nvSpPr>
          <p:cNvPr id="3" name="Content Placeholder 2">
            <a:extLst>
              <a:ext uri="{FF2B5EF4-FFF2-40B4-BE49-F238E27FC236}">
                <a16:creationId xmlns:a16="http://schemas.microsoft.com/office/drawing/2014/main" id="{54D84E1A-05EA-3844-AF0E-79A6A7B4FB8C}"/>
              </a:ext>
            </a:extLst>
          </p:cNvPr>
          <p:cNvSpPr>
            <a:spLocks noGrp="1"/>
          </p:cNvSpPr>
          <p:nvPr>
            <p:ph idx="1"/>
          </p:nvPr>
        </p:nvSpPr>
        <p:spPr/>
        <p:txBody>
          <a:bodyPr/>
          <a:lstStyle/>
          <a:p>
            <a:r>
              <a:rPr lang="en-JP"/>
              <a:t>クロスオーバー試験</a:t>
            </a:r>
          </a:p>
          <a:p>
            <a:pPr lvl="2"/>
            <a:endParaRPr lang="en-JP"/>
          </a:p>
          <a:p>
            <a:endParaRPr lang="en-JP"/>
          </a:p>
          <a:p>
            <a:endParaRPr lang="en-JP"/>
          </a:p>
          <a:p>
            <a:endParaRPr lang="en-JP"/>
          </a:p>
          <a:p>
            <a:endParaRPr lang="en-JP"/>
          </a:p>
          <a:p>
            <a:r>
              <a:rPr lang="en-JP"/>
              <a:t>プラセボとテストを同じ個人に対して試せる</a:t>
            </a:r>
          </a:p>
        </p:txBody>
      </p:sp>
      <p:sp>
        <p:nvSpPr>
          <p:cNvPr id="4" name="Slide Number Placeholder 3">
            <a:extLst>
              <a:ext uri="{FF2B5EF4-FFF2-40B4-BE49-F238E27FC236}">
                <a16:creationId xmlns:a16="http://schemas.microsoft.com/office/drawing/2014/main" id="{8A3A5457-2314-4646-90DD-54FC06D7ECD6}"/>
              </a:ext>
            </a:extLst>
          </p:cNvPr>
          <p:cNvSpPr>
            <a:spLocks noGrp="1"/>
          </p:cNvSpPr>
          <p:nvPr>
            <p:ph type="sldNum" sz="quarter" idx="12"/>
          </p:nvPr>
        </p:nvSpPr>
        <p:spPr/>
        <p:txBody>
          <a:bodyPr/>
          <a:lstStyle/>
          <a:p>
            <a:fld id="{F2EF61FD-7455-46B8-8449-E2772563B4B7}" type="slidenum">
              <a:rPr lang="en-US" smtClean="0"/>
              <a:t>7</a:t>
            </a:fld>
            <a:endParaRPr lang="en-US"/>
          </a:p>
        </p:txBody>
      </p:sp>
      <p:pic>
        <p:nvPicPr>
          <p:cNvPr id="22" name="Picture 21">
            <a:extLst>
              <a:ext uri="{FF2B5EF4-FFF2-40B4-BE49-F238E27FC236}">
                <a16:creationId xmlns:a16="http://schemas.microsoft.com/office/drawing/2014/main" id="{510602FC-D9DD-B848-A9D4-4740881A9F48}"/>
              </a:ext>
            </a:extLst>
          </p:cNvPr>
          <p:cNvPicPr>
            <a:picLocks noChangeAspect="1"/>
          </p:cNvPicPr>
          <p:nvPr/>
        </p:nvPicPr>
        <p:blipFill>
          <a:blip r:embed="rId2"/>
          <a:stretch>
            <a:fillRect/>
          </a:stretch>
        </p:blipFill>
        <p:spPr>
          <a:xfrm>
            <a:off x="343844" y="2401485"/>
            <a:ext cx="11848155" cy="1422448"/>
          </a:xfrm>
          <a:prstGeom prst="rect">
            <a:avLst/>
          </a:prstGeom>
        </p:spPr>
      </p:pic>
    </p:spTree>
    <p:extLst>
      <p:ext uri="{BB962C8B-B14F-4D97-AF65-F5344CB8AC3E}">
        <p14:creationId xmlns:p14="http://schemas.microsoft.com/office/powerpoint/2010/main" val="242683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128-B90D-9B46-83F0-4550BCEEF221}"/>
              </a:ext>
            </a:extLst>
          </p:cNvPr>
          <p:cNvSpPr>
            <a:spLocks noGrp="1"/>
          </p:cNvSpPr>
          <p:nvPr>
            <p:ph type="title"/>
          </p:nvPr>
        </p:nvSpPr>
        <p:spPr/>
        <p:txBody>
          <a:bodyPr>
            <a:normAutofit/>
          </a:bodyPr>
          <a:lstStyle/>
          <a:p>
            <a:r>
              <a:rPr lang="en-JP" sz="4000"/>
              <a:t>既存の手法は各ピリオドでの排便頻度を評価</a:t>
            </a:r>
          </a:p>
        </p:txBody>
      </p:sp>
      <p:sp>
        <p:nvSpPr>
          <p:cNvPr id="3" name="Content Placeholder 2">
            <a:extLst>
              <a:ext uri="{FF2B5EF4-FFF2-40B4-BE49-F238E27FC236}">
                <a16:creationId xmlns:a16="http://schemas.microsoft.com/office/drawing/2014/main" id="{E3675414-C7CB-4640-B811-8CDA7E7C61F6}"/>
              </a:ext>
            </a:extLst>
          </p:cNvPr>
          <p:cNvSpPr>
            <a:spLocks noGrp="1"/>
          </p:cNvSpPr>
          <p:nvPr>
            <p:ph idx="1"/>
          </p:nvPr>
        </p:nvSpPr>
        <p:spPr/>
        <p:txBody>
          <a:bodyPr/>
          <a:lstStyle/>
          <a:p>
            <a:r>
              <a:rPr lang="en-JP"/>
              <a:t>各ピリオドで排便回数の平均を取るような手法</a:t>
            </a:r>
          </a:p>
          <a:p>
            <a:endParaRPr lang="en-JP"/>
          </a:p>
          <a:p>
            <a:endParaRPr lang="en-JP"/>
          </a:p>
          <a:p>
            <a:endParaRPr lang="en-JP"/>
          </a:p>
          <a:p>
            <a:endParaRPr lang="en-JP"/>
          </a:p>
          <a:p>
            <a:endParaRPr lang="en-JP"/>
          </a:p>
          <a:p>
            <a:r>
              <a:rPr lang="en-JP"/>
              <a:t>つまり、飲み始めた日から飲み終えた日までの排便を評価する</a:t>
            </a:r>
          </a:p>
        </p:txBody>
      </p:sp>
      <p:sp>
        <p:nvSpPr>
          <p:cNvPr id="4" name="Slide Number Placeholder 3">
            <a:extLst>
              <a:ext uri="{FF2B5EF4-FFF2-40B4-BE49-F238E27FC236}">
                <a16:creationId xmlns:a16="http://schemas.microsoft.com/office/drawing/2014/main" id="{BA9B78BA-E07E-9E4D-977A-23D61F7EBB0D}"/>
              </a:ext>
            </a:extLst>
          </p:cNvPr>
          <p:cNvSpPr>
            <a:spLocks noGrp="1"/>
          </p:cNvSpPr>
          <p:nvPr>
            <p:ph type="sldNum" sz="quarter" idx="12"/>
          </p:nvPr>
        </p:nvSpPr>
        <p:spPr/>
        <p:txBody>
          <a:bodyPr/>
          <a:lstStyle/>
          <a:p>
            <a:fld id="{F2EF61FD-7455-46B8-8449-E2772563B4B7}" type="slidenum">
              <a:rPr lang="en-US" smtClean="0"/>
              <a:t>8</a:t>
            </a:fld>
            <a:endParaRPr lang="en-US"/>
          </a:p>
        </p:txBody>
      </p:sp>
      <p:pic>
        <p:nvPicPr>
          <p:cNvPr id="17" name="Picture 16">
            <a:extLst>
              <a:ext uri="{FF2B5EF4-FFF2-40B4-BE49-F238E27FC236}">
                <a16:creationId xmlns:a16="http://schemas.microsoft.com/office/drawing/2014/main" id="{D51F6D40-0C0F-244E-87D6-75C1147BA1B7}"/>
              </a:ext>
            </a:extLst>
          </p:cNvPr>
          <p:cNvPicPr>
            <a:picLocks noChangeAspect="1"/>
          </p:cNvPicPr>
          <p:nvPr/>
        </p:nvPicPr>
        <p:blipFill>
          <a:blip r:embed="rId2"/>
          <a:stretch>
            <a:fillRect/>
          </a:stretch>
        </p:blipFill>
        <p:spPr>
          <a:xfrm>
            <a:off x="343844" y="2401485"/>
            <a:ext cx="11848155" cy="1422448"/>
          </a:xfrm>
          <a:prstGeom prst="rect">
            <a:avLst/>
          </a:prstGeom>
        </p:spPr>
      </p:pic>
    </p:spTree>
    <p:extLst>
      <p:ext uri="{BB962C8B-B14F-4D97-AF65-F5344CB8AC3E}">
        <p14:creationId xmlns:p14="http://schemas.microsoft.com/office/powerpoint/2010/main" val="46486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F7192-4CFF-EF4E-8388-EDA526CAA9A6}"/>
              </a:ext>
            </a:extLst>
          </p:cNvPr>
          <p:cNvSpPr>
            <a:spLocks noGrp="1"/>
          </p:cNvSpPr>
          <p:nvPr>
            <p:ph type="title"/>
          </p:nvPr>
        </p:nvSpPr>
        <p:spPr/>
        <p:txBody>
          <a:bodyPr/>
          <a:lstStyle/>
          <a:p>
            <a:r>
              <a:rPr lang="en-JP"/>
              <a:t>プロバイオティクスの効果にはラグがある</a:t>
            </a:r>
          </a:p>
        </p:txBody>
      </p:sp>
      <p:sp>
        <p:nvSpPr>
          <p:cNvPr id="3" name="Content Placeholder 2">
            <a:extLst>
              <a:ext uri="{FF2B5EF4-FFF2-40B4-BE49-F238E27FC236}">
                <a16:creationId xmlns:a16="http://schemas.microsoft.com/office/drawing/2014/main" id="{66D0EC59-F6C0-A243-BF82-8F935E37C70C}"/>
              </a:ext>
            </a:extLst>
          </p:cNvPr>
          <p:cNvSpPr>
            <a:spLocks noGrp="1"/>
          </p:cNvSpPr>
          <p:nvPr>
            <p:ph idx="1"/>
          </p:nvPr>
        </p:nvSpPr>
        <p:spPr/>
        <p:txBody>
          <a:bodyPr/>
          <a:lstStyle/>
          <a:p>
            <a:r>
              <a:rPr lang="en-JP"/>
              <a:t>飲んですぐ効果が出るはずもない</a:t>
            </a:r>
          </a:p>
          <a:p>
            <a:endParaRPr lang="en-JP"/>
          </a:p>
          <a:p>
            <a:endParaRPr lang="en-JP"/>
          </a:p>
          <a:p>
            <a:endParaRPr lang="en-JP"/>
          </a:p>
          <a:p>
            <a:endParaRPr lang="en-JP"/>
          </a:p>
          <a:p>
            <a:endParaRPr lang="en-JP"/>
          </a:p>
          <a:p>
            <a:endParaRPr lang="en-JP"/>
          </a:p>
          <a:p>
            <a:r>
              <a:rPr lang="en-JP"/>
              <a:t>本研究ではこのズレを推定する統計モデルを提案</a:t>
            </a:r>
          </a:p>
        </p:txBody>
      </p:sp>
      <p:sp>
        <p:nvSpPr>
          <p:cNvPr id="4" name="Slide Number Placeholder 3">
            <a:extLst>
              <a:ext uri="{FF2B5EF4-FFF2-40B4-BE49-F238E27FC236}">
                <a16:creationId xmlns:a16="http://schemas.microsoft.com/office/drawing/2014/main" id="{491387DE-0EBD-ED4D-A0EC-0EBFA8706484}"/>
              </a:ext>
            </a:extLst>
          </p:cNvPr>
          <p:cNvSpPr>
            <a:spLocks noGrp="1"/>
          </p:cNvSpPr>
          <p:nvPr>
            <p:ph type="sldNum" sz="quarter" idx="12"/>
          </p:nvPr>
        </p:nvSpPr>
        <p:spPr/>
        <p:txBody>
          <a:bodyPr/>
          <a:lstStyle/>
          <a:p>
            <a:fld id="{F2EF61FD-7455-46B8-8449-E2772563B4B7}" type="slidenum">
              <a:rPr lang="en-US" smtClean="0"/>
              <a:t>9</a:t>
            </a:fld>
            <a:endParaRPr lang="en-US"/>
          </a:p>
        </p:txBody>
      </p:sp>
      <p:pic>
        <p:nvPicPr>
          <p:cNvPr id="4100" name="Picture 4" descr="カラフルな矢印のイラスト2">
            <a:extLst>
              <a:ext uri="{FF2B5EF4-FFF2-40B4-BE49-F238E27FC236}">
                <a16:creationId xmlns:a16="http://schemas.microsoft.com/office/drawing/2014/main" id="{3DB399D9-74D7-7842-BA8D-D242358A9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417786" y="3334826"/>
            <a:ext cx="2540000" cy="10160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薬を飲んでいる人のイラスト">
            <a:extLst>
              <a:ext uri="{FF2B5EF4-FFF2-40B4-BE49-F238E27FC236}">
                <a16:creationId xmlns:a16="http://schemas.microsoft.com/office/drawing/2014/main" id="{C090D4E6-24DE-9241-BE42-DBC34D7E5E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903" y="2563587"/>
            <a:ext cx="2271447" cy="283930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元気な男の子のイラスト">
            <a:extLst>
              <a:ext uri="{FF2B5EF4-FFF2-40B4-BE49-F238E27FC236}">
                <a16:creationId xmlns:a16="http://schemas.microsoft.com/office/drawing/2014/main" id="{9A8DABAF-14CA-DA44-8391-CF56D023E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5130" y="2563587"/>
            <a:ext cx="2597967" cy="2839308"/>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はてなマーク・クエスチョンマーク">
            <a:extLst>
              <a:ext uri="{FF2B5EF4-FFF2-40B4-BE49-F238E27FC236}">
                <a16:creationId xmlns:a16="http://schemas.microsoft.com/office/drawing/2014/main" id="{78687373-12DB-AF42-9F3A-925C8DF3C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89919" y="2953825"/>
            <a:ext cx="1395731" cy="1778001"/>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1日目」のイラスト文字">
            <a:extLst>
              <a:ext uri="{FF2B5EF4-FFF2-40B4-BE49-F238E27FC236}">
                <a16:creationId xmlns:a16="http://schemas.microsoft.com/office/drawing/2014/main" id="{01DEC8CB-6ED7-F645-8637-A3C6E2024C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7836" y="2384200"/>
            <a:ext cx="12700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1日目」のイラスト文字">
            <a:extLst>
              <a:ext uri="{FF2B5EF4-FFF2-40B4-BE49-F238E27FC236}">
                <a16:creationId xmlns:a16="http://schemas.microsoft.com/office/drawing/2014/main" id="{BA2F7B45-219B-9E4E-B94C-3442BB499F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0480" y="2384200"/>
            <a:ext cx="12700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535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75681</TotalTime>
  <Words>241</Words>
  <Application>Microsoft Macintosh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Yu Gothic</vt:lpstr>
      <vt:lpstr>Yu Gothic</vt:lpstr>
      <vt:lpstr>Arial</vt:lpstr>
      <vt:lpstr>Calibri</vt:lpstr>
      <vt:lpstr>Cambria Math</vt:lpstr>
      <vt:lpstr>Office Theme</vt:lpstr>
      <vt:lpstr>2022/01/28 全体ゼミ</vt:lpstr>
      <vt:lpstr>注意</vt:lpstr>
      <vt:lpstr>概要</vt:lpstr>
      <vt:lpstr>目次</vt:lpstr>
      <vt:lpstr>背景</vt:lpstr>
      <vt:lpstr>便秘の治療にプロバイオティクスが期待</vt:lpstr>
      <vt:lpstr>個人差を考慮するため CO試験が用いられる</vt:lpstr>
      <vt:lpstr>既存の手法は各ピリオドでの排便頻度を評価</vt:lpstr>
      <vt:lpstr>プロバイオティクスの効果にはラグがある</vt:lpstr>
      <vt:lpstr>データ＆手法</vt:lpstr>
      <vt:lpstr>排便頻度データ</vt:lpstr>
      <vt:lpstr>提案手法</vt:lpstr>
      <vt:lpstr>提案手法</vt:lpstr>
      <vt:lpstr>結果</vt:lpstr>
      <vt:lpstr>μとνの推定はやや不安定</vt:lpstr>
      <vt:lpstr>ηの推定は安定している</vt:lpstr>
      <vt:lpstr>レスポンダーの判定もうまくいく</vt:lpstr>
      <vt:lpstr>既存研究で推定されていなかった レスポンダーを推定した</vt:lpstr>
      <vt:lpstr>MO16のスコアは ズレの考慮の重要性を示している</vt:lpstr>
      <vt:lpstr>議論</vt:lpstr>
      <vt:lpstr>まとめ</vt:lpstr>
      <vt:lpstr>展望</vt:lpstr>
      <vt:lpstr>付録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Shion Hosoda</dc:creator>
  <cp:lastModifiedBy>1y13f1202</cp:lastModifiedBy>
  <cp:revision>598</cp:revision>
  <dcterms:created xsi:type="dcterms:W3CDTF">2017-04-06T04:44:47Z</dcterms:created>
  <dcterms:modified xsi:type="dcterms:W3CDTF">2022-01-27T02:40:50Z</dcterms:modified>
</cp:coreProperties>
</file>