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CD3EB-AFD7-59E9-D516-2C5AF7CAD1E8}" v="19" dt="2024-12-17T05:40:22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on Hosoda" userId="670b1b48f34303db" providerId="Windows Live" clId="Web-{4A5CD3EB-AFD7-59E9-D516-2C5AF7CAD1E8}"/>
    <pc:docChg chg="modSld">
      <pc:chgData name="Shion Hosoda" userId="670b1b48f34303db" providerId="Windows Live" clId="Web-{4A5CD3EB-AFD7-59E9-D516-2C5AF7CAD1E8}" dt="2024-12-17T05:40:22.545" v="18"/>
      <pc:docMkLst>
        <pc:docMk/>
      </pc:docMkLst>
      <pc:sldChg chg="delSp delAnim">
        <pc:chgData name="Shion Hosoda" userId="670b1b48f34303db" providerId="Windows Live" clId="Web-{4A5CD3EB-AFD7-59E9-D516-2C5AF7CAD1E8}" dt="2024-12-17T05:39:31.418" v="0"/>
        <pc:sldMkLst>
          <pc:docMk/>
          <pc:sldMk cId="0" sldId="257"/>
        </pc:sldMkLst>
        <pc:picChg chg="del">
          <ac:chgData name="Shion Hosoda" userId="670b1b48f34303db" providerId="Windows Live" clId="Web-{4A5CD3EB-AFD7-59E9-D516-2C5AF7CAD1E8}" dt="2024-12-17T05:39:31.418" v="0"/>
          <ac:picMkLst>
            <pc:docMk/>
            <pc:sldMk cId="0" sldId="257"/>
            <ac:picMk id="137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34.918" v="1"/>
        <pc:sldMkLst>
          <pc:docMk/>
          <pc:sldMk cId="0" sldId="258"/>
        </pc:sldMkLst>
        <pc:picChg chg="del">
          <ac:chgData name="Shion Hosoda" userId="670b1b48f34303db" providerId="Windows Live" clId="Web-{4A5CD3EB-AFD7-59E9-D516-2C5AF7CAD1E8}" dt="2024-12-17T05:39:34.918" v="1"/>
          <ac:picMkLst>
            <pc:docMk/>
            <pc:sldMk cId="0" sldId="258"/>
            <ac:picMk id="140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37.684" v="2"/>
        <pc:sldMkLst>
          <pc:docMk/>
          <pc:sldMk cId="0" sldId="259"/>
        </pc:sldMkLst>
        <pc:picChg chg="del">
          <ac:chgData name="Shion Hosoda" userId="670b1b48f34303db" providerId="Windows Live" clId="Web-{4A5CD3EB-AFD7-59E9-D516-2C5AF7CAD1E8}" dt="2024-12-17T05:39:37.684" v="2"/>
          <ac:picMkLst>
            <pc:docMk/>
            <pc:sldMk cId="0" sldId="259"/>
            <ac:picMk id="143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39.762" v="3"/>
        <pc:sldMkLst>
          <pc:docMk/>
          <pc:sldMk cId="0" sldId="260"/>
        </pc:sldMkLst>
        <pc:picChg chg="del">
          <ac:chgData name="Shion Hosoda" userId="670b1b48f34303db" providerId="Windows Live" clId="Web-{4A5CD3EB-AFD7-59E9-D516-2C5AF7CAD1E8}" dt="2024-12-17T05:39:39.762" v="3"/>
          <ac:picMkLst>
            <pc:docMk/>
            <pc:sldMk cId="0" sldId="260"/>
            <ac:picMk id="148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41.871" v="4"/>
        <pc:sldMkLst>
          <pc:docMk/>
          <pc:sldMk cId="0" sldId="261"/>
        </pc:sldMkLst>
        <pc:picChg chg="del">
          <ac:chgData name="Shion Hosoda" userId="670b1b48f34303db" providerId="Windows Live" clId="Web-{4A5CD3EB-AFD7-59E9-D516-2C5AF7CAD1E8}" dt="2024-12-17T05:39:41.871" v="4"/>
          <ac:picMkLst>
            <pc:docMk/>
            <pc:sldMk cId="0" sldId="261"/>
            <ac:picMk id="159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44.950" v="5"/>
        <pc:sldMkLst>
          <pc:docMk/>
          <pc:sldMk cId="0" sldId="262"/>
        </pc:sldMkLst>
        <pc:picChg chg="del">
          <ac:chgData name="Shion Hosoda" userId="670b1b48f34303db" providerId="Windows Live" clId="Web-{4A5CD3EB-AFD7-59E9-D516-2C5AF7CAD1E8}" dt="2024-12-17T05:39:44.950" v="5"/>
          <ac:picMkLst>
            <pc:docMk/>
            <pc:sldMk cId="0" sldId="262"/>
            <ac:picMk id="184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47.012" v="6"/>
        <pc:sldMkLst>
          <pc:docMk/>
          <pc:sldMk cId="0" sldId="263"/>
        </pc:sldMkLst>
        <pc:picChg chg="del">
          <ac:chgData name="Shion Hosoda" userId="670b1b48f34303db" providerId="Windows Live" clId="Web-{4A5CD3EB-AFD7-59E9-D516-2C5AF7CAD1E8}" dt="2024-12-17T05:39:47.012" v="6"/>
          <ac:picMkLst>
            <pc:docMk/>
            <pc:sldMk cId="0" sldId="263"/>
            <ac:picMk id="216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50.450" v="7"/>
        <pc:sldMkLst>
          <pc:docMk/>
          <pc:sldMk cId="0" sldId="264"/>
        </pc:sldMkLst>
        <pc:picChg chg="del">
          <ac:chgData name="Shion Hosoda" userId="670b1b48f34303db" providerId="Windows Live" clId="Web-{4A5CD3EB-AFD7-59E9-D516-2C5AF7CAD1E8}" dt="2024-12-17T05:39:50.450" v="7"/>
          <ac:picMkLst>
            <pc:docMk/>
            <pc:sldMk cId="0" sldId="264"/>
            <ac:picMk id="219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52.903" v="8"/>
        <pc:sldMkLst>
          <pc:docMk/>
          <pc:sldMk cId="0" sldId="265"/>
        </pc:sldMkLst>
        <pc:picChg chg="del">
          <ac:chgData name="Shion Hosoda" userId="670b1b48f34303db" providerId="Windows Live" clId="Web-{4A5CD3EB-AFD7-59E9-D516-2C5AF7CAD1E8}" dt="2024-12-17T05:39:52.903" v="8"/>
          <ac:picMkLst>
            <pc:docMk/>
            <pc:sldMk cId="0" sldId="265"/>
            <ac:picMk id="292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54.872" v="9"/>
        <pc:sldMkLst>
          <pc:docMk/>
          <pc:sldMk cId="0" sldId="266"/>
        </pc:sldMkLst>
        <pc:picChg chg="del">
          <ac:chgData name="Shion Hosoda" userId="670b1b48f34303db" providerId="Windows Live" clId="Web-{4A5CD3EB-AFD7-59E9-D516-2C5AF7CAD1E8}" dt="2024-12-17T05:39:54.872" v="9"/>
          <ac:picMkLst>
            <pc:docMk/>
            <pc:sldMk cId="0" sldId="266"/>
            <ac:picMk id="308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39:57.387" v="10"/>
        <pc:sldMkLst>
          <pc:docMk/>
          <pc:sldMk cId="0" sldId="267"/>
        </pc:sldMkLst>
        <pc:picChg chg="del">
          <ac:chgData name="Shion Hosoda" userId="670b1b48f34303db" providerId="Windows Live" clId="Web-{4A5CD3EB-AFD7-59E9-D516-2C5AF7CAD1E8}" dt="2024-12-17T05:39:57.387" v="10"/>
          <ac:picMkLst>
            <pc:docMk/>
            <pc:sldMk cId="0" sldId="267"/>
            <ac:picMk id="316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00.778" v="11"/>
        <pc:sldMkLst>
          <pc:docMk/>
          <pc:sldMk cId="0" sldId="268"/>
        </pc:sldMkLst>
        <pc:picChg chg="del">
          <ac:chgData name="Shion Hosoda" userId="670b1b48f34303db" providerId="Windows Live" clId="Web-{4A5CD3EB-AFD7-59E9-D516-2C5AF7CAD1E8}" dt="2024-12-17T05:40:00.778" v="11"/>
          <ac:picMkLst>
            <pc:docMk/>
            <pc:sldMk cId="0" sldId="268"/>
            <ac:picMk id="328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03.810" v="12"/>
        <pc:sldMkLst>
          <pc:docMk/>
          <pc:sldMk cId="0" sldId="269"/>
        </pc:sldMkLst>
        <pc:picChg chg="del">
          <ac:chgData name="Shion Hosoda" userId="670b1b48f34303db" providerId="Windows Live" clId="Web-{4A5CD3EB-AFD7-59E9-D516-2C5AF7CAD1E8}" dt="2024-12-17T05:40:03.810" v="12"/>
          <ac:picMkLst>
            <pc:docMk/>
            <pc:sldMk cId="0" sldId="269"/>
            <ac:picMk id="331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06.153" v="13"/>
        <pc:sldMkLst>
          <pc:docMk/>
          <pc:sldMk cId="0" sldId="270"/>
        </pc:sldMkLst>
        <pc:picChg chg="del">
          <ac:chgData name="Shion Hosoda" userId="670b1b48f34303db" providerId="Windows Live" clId="Web-{4A5CD3EB-AFD7-59E9-D516-2C5AF7CAD1E8}" dt="2024-12-17T05:40:06.153" v="13"/>
          <ac:picMkLst>
            <pc:docMk/>
            <pc:sldMk cId="0" sldId="270"/>
            <ac:picMk id="335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08.232" v="14"/>
        <pc:sldMkLst>
          <pc:docMk/>
          <pc:sldMk cId="0" sldId="271"/>
        </pc:sldMkLst>
        <pc:picChg chg="del">
          <ac:chgData name="Shion Hosoda" userId="670b1b48f34303db" providerId="Windows Live" clId="Web-{4A5CD3EB-AFD7-59E9-D516-2C5AF7CAD1E8}" dt="2024-12-17T05:40:08.232" v="14"/>
          <ac:picMkLst>
            <pc:docMk/>
            <pc:sldMk cId="0" sldId="271"/>
            <ac:picMk id="340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10.216" v="15"/>
        <pc:sldMkLst>
          <pc:docMk/>
          <pc:sldMk cId="0" sldId="272"/>
        </pc:sldMkLst>
        <pc:picChg chg="del">
          <ac:chgData name="Shion Hosoda" userId="670b1b48f34303db" providerId="Windows Live" clId="Web-{4A5CD3EB-AFD7-59E9-D516-2C5AF7CAD1E8}" dt="2024-12-17T05:40:10.216" v="15"/>
          <ac:picMkLst>
            <pc:docMk/>
            <pc:sldMk cId="0" sldId="272"/>
            <ac:picMk id="346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12.201" v="16"/>
        <pc:sldMkLst>
          <pc:docMk/>
          <pc:sldMk cId="0" sldId="273"/>
        </pc:sldMkLst>
        <pc:picChg chg="del">
          <ac:chgData name="Shion Hosoda" userId="670b1b48f34303db" providerId="Windows Live" clId="Web-{4A5CD3EB-AFD7-59E9-D516-2C5AF7CAD1E8}" dt="2024-12-17T05:40:12.201" v="16"/>
          <ac:picMkLst>
            <pc:docMk/>
            <pc:sldMk cId="0" sldId="273"/>
            <ac:picMk id="350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16.482" v="17"/>
        <pc:sldMkLst>
          <pc:docMk/>
          <pc:sldMk cId="0" sldId="274"/>
        </pc:sldMkLst>
        <pc:picChg chg="del">
          <ac:chgData name="Shion Hosoda" userId="670b1b48f34303db" providerId="Windows Live" clId="Web-{4A5CD3EB-AFD7-59E9-D516-2C5AF7CAD1E8}" dt="2024-12-17T05:40:16.482" v="17"/>
          <ac:picMkLst>
            <pc:docMk/>
            <pc:sldMk cId="0" sldId="274"/>
            <ac:picMk id="355" creationId="{00000000-0000-0000-0000-000000000000}"/>
          </ac:picMkLst>
        </pc:picChg>
      </pc:sldChg>
      <pc:sldChg chg="delSp delAnim">
        <pc:chgData name="Shion Hosoda" userId="670b1b48f34303db" providerId="Windows Live" clId="Web-{4A5CD3EB-AFD7-59E9-D516-2C5AF7CAD1E8}" dt="2024-12-17T05:40:22.545" v="18"/>
        <pc:sldMkLst>
          <pc:docMk/>
          <pc:sldMk cId="0" sldId="275"/>
        </pc:sldMkLst>
        <pc:picChg chg="del">
          <ac:chgData name="Shion Hosoda" userId="670b1b48f34303db" providerId="Windows Live" clId="Web-{4A5CD3EB-AFD7-59E9-D516-2C5AF7CAD1E8}" dt="2024-12-17T05:40:22.545" v="18"/>
          <ac:picMkLst>
            <pc:docMk/>
            <pc:sldMk cId="0" sldId="275"/>
            <ac:picMk id="37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02382A8-4851-4DD5-BD3C-5D389587310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Hello everyone, my name is Shion Hosoda. I'm a graduate student from Waseda University in Japan.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It's a great pleasure to be given this opportunity to present today. I would like to talk about time-varying microbial interactions.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11F19A-535F-4E62-944A-6CA72F47E1E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We conducted synthetic dataset experiments. 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Umibato was used in the two cases.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first case is the true model case. In this case, we used the true number of states.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second case is the practical case. In this case, we used a state deletion. To explain it briefly, it's the method to determine the number of states during the estimation.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figure shows the mean of the Pearson's correlation coefficients between the true and estimated parameters. The </a:t>
            </a:r>
            <a:r>
              <a:rPr lang="en-US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x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-axis indicates a synthetic dataset. The </a:t>
            </a:r>
            <a:r>
              <a:rPr lang="en-US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y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-axis indicates the mean of the Pearson’s correlation coefficients of gLVE parameters of all observation points for the datasets. 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six bars indicate Umibato in the true model case, Umibato in the practical case, and four conventional methods in order from left to right. 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Higher bars mean higher performances.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In Dataset1, which is generated from conventional glve, Umibato and the conventional methods have similar performances.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On the other hand, in Dataset2 and 3, which consider multi-state, Umibato outperformed the conventional methods.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D26739-3312-4D6E-B16C-80928352C1E4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 simple explanation would go something like this: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+mn-lt"/>
                <a:ea typeface="+mn-ea"/>
              </a:rPr>
              <a:t>Seven mice were ingested bacteria orally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+mn-lt"/>
                <a:ea typeface="+mn-ea"/>
              </a:rPr>
              <a:t>Five of them were fed high fiber diets for five weeks. Then the diets were changed to low fiber diets for two weeks and changed back for two weeks.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+mn-lt"/>
                <a:ea typeface="+mn-ea"/>
              </a:rPr>
              <a:t>Two mice were only fed high fiber diet for five weeks as controls.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3E81F1-3E9E-4021-B38B-B20748ADD338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figure shows the estimated interaction states.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x-axis indicates when each profile was obtained and The y-axis indicates State and when they were fed low-fiber diets.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Subject 4 and 7 are control subjects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can see that State 5 was estimated near the low-fiber diet day. In addition, State 5 wasn't estimated in control subjects.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State 3 and 4 emerged other than the low-fiber diet days, that is, high fiber diet days.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States 1 and 2 were estimated near the start date.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0D622-C4DC-4624-B427-B08DB9F9AB60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can compute transition probability matrices corresponding to given time.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figure shows the estimated transition probability matrices for a day and a week on the left and right, respectively.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x-axis indicates a destination state and the y-axis indicates a source state.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For example, the probability of transition from State 1 to State 3 for a day is thirty percents.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can see that all states are likely to last for a day, but States 1 and 2 are not likely to last for a week.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Therefore, States 3, 4, and 5 may be main interaction states.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0B162-3936-47D8-A518-B69570FF4E1D}" type="slidenum">
              <a:rPr lang="en-US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figure shows the estimated microbial interaction networks corresponding to states.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Each circle indicates a microbe. Each red arrow indicates a positive interaction. Each blue T-shaped edges indicates a negative interaction.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Several parasitism relationships were observed.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For example, In the state 5, we can see 4 parasitism relationships.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A63953-0220-41A9-92D0-C37AE87E4F9D}" type="slidenum">
              <a:rPr lang="en-US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To summarize our results so far, 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When a mouse were fed a high fiber diet, State 3 and 4 transition to each other.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Changing the diet to low-fiber makes states transition to State 5.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Returning the diet to high-fiber makes states transition to State 3 and 4.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5C1D8A-D9CC-4A12-8A40-5672DAA65E87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simulated state trajectories and microbial abundances stochastically to assess the effect of long-term low-fiber diet.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figure shows simulated interaction states and microbial abundances. The x-axis indicates elapsed days in this simulation, and the y-axis indicates simulated states and abundances.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For the first 20 days, interaction states were fixed to State 5 as a state of low-fiber diet.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We can see that some microbes were eliminated, for example, Strain6 and Strain9.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Therefore, Long-term low-fiber diet may lead to irreversible decrease in diversity of microbiota.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DCDFE-29FE-46F4-9B86-4753D3E1AEB3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There are some future works.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first one is the model selection, that is, determining the number of states.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second one is extending the model.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For example, we can consider the error of QMPs by extending the CTRHMM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C6B05F-F9C3-4C56-8795-9D9906AAE2EF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For example, this figure shows estimated microbial interaction networks in the human gut microbiome.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left one is of controls and the right one is of cases.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can see that they have several different edges in cases and controls.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F68501-79E2-44AB-ACE7-09A443D1DBA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gLVE-based method enables estimating directed microbial interaction networks.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figure shows a directed microbial interaction network. We can see some relationships between microbes.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Symbiosis is a relationship in which microbes contribute to each other's increase.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Competition is a relationship in which microbes contribute to each other's decrease.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Parasitism is a relationship between A and B where A contributes to B's increase and B contributes to A's decrease.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These relationships are useful for revealing microbiota and the gLVE-based method have been widely used.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JP" sz="2000" b="0" strike="noStrike" spc="-1">
                <a:latin typeface="Arial"/>
              </a:rPr>
              <a:t>I'll explain the details of this method later.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296A3B-EFAD-4D53-8CB9-69B0363469A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However, conventional glve-based methods cannot estimate time-varying microbial interactions.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illustration shows estimation of conventional glve-based methods.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In this illustration, the axis indicates time, and each square indicates estimated microbial interaction network at each timepoint. Each circle in the square indicates microbe.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Like this illustration, glve assumes constant microbial interactions throughout all timepoints.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8E4CBB-DA9E-41F8-B4B0-1EEF0DF53678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Depending on the conditions of the enviroment, microbial interactions can change.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For example, it is reported that microbial interactions differ in environments that contain different nutrients.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Therefore, the inability to estimate time-varying microbial interactions is a critical limitation.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 aim of this study is to estimate time-varying microbial interactions.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062715-9C8B-4CFB-BE03-5172048F327A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In Umibato algorithm, we use QMPs and timepoint information, which indicates when each profile was obtained.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Umibato has two steps.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The first step is the growth rate estimation using gaussian process regression GPR.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We estimate gradients of logarithmic quantitative abundances.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The second step is the interaction estimation using continuous-time regression hidden Markov model CTRHMM, which is proposed in this study.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Here, we can estimate time-varying microbial interactions.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We will describe the details of Umibato in this section.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EA61C7-319B-4086-AD8A-F97490655C0F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What's the gLVE-based method?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The gLVE is this equation.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Here, x i t is the i-th microbe's quantitative abundance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phi i j is an interaction parameter from the j-th microbe to the i-th microbe.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This equation represents that the time derivative of x i t is affected by other microbes' abundances.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It can be rewritten as follows.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Here, we used the definition of growth rate y i t.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y i t equals to time derivative of x i t divided by x i t</a:t>
            </a:r>
          </a:p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where x and y are given.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We will replace phi with phi t, which are depending on time t.</a:t>
            </a:r>
          </a:p>
        </p:txBody>
      </p:sp>
      <p:sp>
        <p:nvSpPr>
          <p:cNvPr id="40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B3FD77-EFBA-4BF5-A585-BFE27978B515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used a summation of z k t phi k as phi t. here, z t indicates discrete states of interactions.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Then, we obtained this formula.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To construct a statistical model, we replaced functions of time t with variables.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Then, we obtained this model.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Here, we used vector inner product form including bias term.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and epsilon is an error term.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In this model, the state determines which interaction parameters to use.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We have introduced time-varying parameters into gLVE.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305EF9-AEA5-4D2A-A0B5-FA582A0EEE4D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Based on the statistical model, we proposed a Bayesian model whose generative process is like this.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These are the prior distributions of interaction parameters.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P(t) is a transition probability matrix depending time t, and it's computed from matrix exponentials of a product of a transition rate matrix Q and time t.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interaction states z are generated from continuous-time Markov chain, and growth rates y are generated from normal distributions based on the gLVE.</a:t>
            </a: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JP" sz="2000" b="0" strike="noStrike" spc="-1">
                <a:latin typeface="Arial"/>
              </a:rPr>
              <a:t>This is the CTRHMM. The parameters of CTRHMM can be estimated with a variational inference.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6CD997-ADA9-471F-B9C6-1FAD1A8C5B3F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BB3B0F-9EA2-431E-8CF3-1F39E94FEE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3AF9630-2A7B-4BC9-8DE5-788340361A1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CD96E9-1306-4397-86A0-215ACAAF82E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C6D219-6A00-4BAC-B4E1-3409B8C78797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C3E7B2-F0A5-4A98-89F7-6B403E254E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0871306-9E5F-476D-B4F5-6F9756D893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75FBEC2-AA76-4F62-9A08-0484BB72EE3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7B1EA3-A27A-4ACC-BBA1-196EB8AFE0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819DF6-F6F4-4635-8236-F4A75DD3CC3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1338840" y="3600"/>
            <a:ext cx="1085256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BB6286E-6CA1-4F17-BC1C-17011CD560E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A230CB-6EC7-4B06-A3AF-953E26F035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33D545-B788-425A-BD89-C91C06312CB6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1A15F1-CA9E-4816-A73C-5FC57D5798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4D19EB-C223-4A0D-9E1D-E75998D0CC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4C6D5-2B8D-493B-BE12-A253582BD9B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FBDF67-D11B-4389-9C1E-8BCA02BDC84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F4CF36-47D8-41D1-9FAA-1246013C9E0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26E845F-AF39-43B6-9A06-8112A413E8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545A867-2B6B-4633-BB37-30D29D7DD3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38CC24C-A933-4A0A-AF3C-EFB63945364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CB73F6-6F84-4721-8607-B1D70B548D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8C5A47-3689-4B22-9AA2-DB3DE4C52A6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7D70BA-8CC3-4B97-A8C1-83D859B4F2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1338840" y="3600"/>
            <a:ext cx="1085256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E68F63C-FDE1-4EC9-BB05-E7C515D132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DADB157-9873-4BFB-8E25-5DFF6FA1EFD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426290F-712A-4222-A97F-1A82C409D52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36FC0D6-190E-4F05-BE09-54BB5B1974C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6A2743A-3F10-4717-AEED-1FEF0A3B85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6E79A88-ECCF-4391-95E6-F8A879DC624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D3BCBF9-208A-4AA7-BA1E-094B3C63C5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C23918-40F1-43BE-80F9-CE91161D2B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5A15FB-FE04-4646-9FF2-07F1278D695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338840" y="3600"/>
            <a:ext cx="1085256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FEAAC1-C859-461D-B346-996FBE9D9C9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CBC5F0-1830-4BD6-BF10-134B488408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4640DA-D51B-419C-892F-BD2DFAB1B0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472864E-1530-440B-B8C9-05D27908C5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waseda.jp/common/images/ui/waseda_symbol1.png"/>
          <p:cNvPicPr/>
          <p:nvPr/>
        </p:nvPicPr>
        <p:blipFill>
          <a:blip r:embed="rId14"/>
          <a:srcRect l="16842" t="8941" r="17385" b="26326"/>
          <a:stretch/>
        </p:blipFill>
        <p:spPr>
          <a:xfrm>
            <a:off x="-1440" y="0"/>
            <a:ext cx="1365480" cy="13435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364400" y="0"/>
            <a:ext cx="10827360" cy="132768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FFFFFF"/>
                </a:solidFill>
                <a:latin typeface="Arial"/>
                <a:ea typeface="Yu Gothic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52EA39-F51E-45CB-91D2-0AE4934F03B4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http://www.waseda.jp/common/images/ui/waseda_symbol1.png"/>
          <p:cNvPicPr/>
          <p:nvPr/>
        </p:nvPicPr>
        <p:blipFill>
          <a:blip r:embed="rId14"/>
          <a:srcRect l="16842" t="8941" r="17385" b="26326"/>
          <a:stretch/>
        </p:blipFill>
        <p:spPr>
          <a:xfrm>
            <a:off x="-1440" y="0"/>
            <a:ext cx="1365480" cy="13435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Edit Master text styles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Yu Gothic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Yu Gothic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Yu Gothic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9E06F-E0EC-4BE9-BBAB-F3391DD70626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http://www.waseda.jp/common/images/ui/waseda_symbol1.png"/>
          <p:cNvPicPr/>
          <p:nvPr/>
        </p:nvPicPr>
        <p:blipFill>
          <a:blip r:embed="rId14"/>
          <a:srcRect l="16842" t="8941" r="17385" b="26326"/>
          <a:stretch/>
        </p:blipFill>
        <p:spPr>
          <a:xfrm>
            <a:off x="-1440" y="0"/>
            <a:ext cx="1365480" cy="13435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13328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Arial"/>
                <a:ea typeface="Yu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8B8B8B"/>
                </a:solidFill>
                <a:latin typeface="Yu Gothic"/>
                <a:ea typeface="Yu Gothic"/>
              </a:rPr>
              <a:t>Edit Master text styles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Arial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9031A3-99C9-41C4-B85E-3B76952995A6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1.28.428580v4.full#ref-1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8.png"/><Relationship Id="rId5" Type="http://schemas.openxmlformats.org/officeDocument/2006/relationships/hyperlink" Target="https://github.com/shion-h/Umibato" TargetMode="External"/><Relationship Id="rId4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1.01.28.428580v4.full#ref-1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2142000"/>
            <a:ext cx="12191760" cy="148500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rmAutofit fontScale="95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1" strike="noStrike" spc="-1">
                <a:solidFill>
                  <a:srgbClr val="FFFFFF"/>
                </a:solidFill>
                <a:latin typeface="Arial"/>
                <a:ea typeface="Yu Gothic"/>
              </a:rPr>
              <a:t>Umibato: estimation of time-varying microbial interaction using continuous-time regression hidden Markov model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1523880" y="4086360"/>
            <a:ext cx="9143640" cy="2771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◯Shion Hosoda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Yu Gothic"/>
              </a:rPr>
              <a:t>1,2*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, Tsukasa Fukunaga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Yu Gothic"/>
              </a:rPr>
              <a:t>3,1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, Michiaki Hamada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Yu Gothic"/>
              </a:rPr>
              <a:t>1,2*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Yu Gothic"/>
              </a:rPr>
              <a:t>1. Waseda University, 2. AIST/CBBD-OIL, 3. The University of Tokyo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Yu Gothic"/>
              </a:rPr>
              <a:t>*To whom correspondence should be addressed.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4" name="TextBox 3"/>
          <p:cNvSpPr/>
          <p:nvPr/>
        </p:nvSpPr>
        <p:spPr>
          <a:xfrm>
            <a:off x="1852560" y="818640"/>
            <a:ext cx="848628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4000" b="0" strike="noStrike" spc="-1">
                <a:solidFill>
                  <a:srgbClr val="000000"/>
                </a:solidFill>
                <a:latin typeface="Yu Gothic"/>
                <a:ea typeface="Yu Gothic"/>
              </a:rPr>
              <a:t>ISMB/ECCB2021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Yu Gothic"/>
                <a:ea typeface="Yu Gothic"/>
              </a:rPr>
              <a:t>Proceedings Track Presentations</a:t>
            </a:r>
            <a:r>
              <a:rPr lang="en-JP" sz="4000" b="0" strike="noStrike" spc="-1">
                <a:solidFill>
                  <a:srgbClr val="000000"/>
                </a:solidFill>
                <a:latin typeface="Yu Gothic"/>
                <a:ea typeface="Yu Gothic"/>
              </a:rPr>
              <a:t>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00"/>
    </mc:Choice>
    <mc:Fallback xmlns:p15="http://schemas.microsoft.com/office/powerpoint/2012/main" xmlns="">
      <p:transition spd="slow"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Schematic illustration of Umibato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ldNum" idx="13"/>
          </p:nvPr>
        </p:nvSpPr>
        <p:spPr>
          <a:xfrm>
            <a:off x="9468360" y="65386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C2A328-6D49-4E24-B931-E2B28A618DC7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22" name="四角形: 角を丸くする 4"/>
          <p:cNvSpPr/>
          <p:nvPr/>
        </p:nvSpPr>
        <p:spPr>
          <a:xfrm>
            <a:off x="201960" y="2790720"/>
            <a:ext cx="5084280" cy="3962880"/>
          </a:xfrm>
          <a:prstGeom prst="roundRect">
            <a:avLst>
              <a:gd name="adj" fmla="val 4017"/>
            </a:avLst>
          </a:prstGeom>
          <a:solidFill>
            <a:schemeClr val="bg2"/>
          </a:solidFill>
          <a:ln w="57150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テキスト ボックス 36"/>
          <p:cNvSpPr/>
          <p:nvPr/>
        </p:nvSpPr>
        <p:spPr>
          <a:xfrm>
            <a:off x="251640" y="6306840"/>
            <a:ext cx="5034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</a:rPr>
              <a:t>Gaussian process regression (GPR)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4" name="四角形: 角を丸くする 6"/>
          <p:cNvSpPr/>
          <p:nvPr/>
        </p:nvSpPr>
        <p:spPr>
          <a:xfrm>
            <a:off x="6035040" y="1499040"/>
            <a:ext cx="5904720" cy="5254560"/>
          </a:xfrm>
          <a:prstGeom prst="roundRect">
            <a:avLst>
              <a:gd name="adj" fmla="val 3150"/>
            </a:avLst>
          </a:prstGeom>
          <a:solidFill>
            <a:schemeClr val="bg2"/>
          </a:solidFill>
          <a:ln w="57150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テキスト ボックス 42"/>
          <p:cNvSpPr/>
          <p:nvPr/>
        </p:nvSpPr>
        <p:spPr>
          <a:xfrm>
            <a:off x="6762240" y="5425560"/>
            <a:ext cx="44337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Continuous-time regression hidden Markov model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(CTRHMM)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直線矢印コネクタ 50"/>
          <p:cNvSpPr/>
          <p:nvPr/>
        </p:nvSpPr>
        <p:spPr>
          <a:xfrm>
            <a:off x="6414120" y="3869280"/>
            <a:ext cx="4886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traight Connector 74"/>
          <p:cNvSpPr/>
          <p:nvPr/>
        </p:nvSpPr>
        <p:spPr>
          <a:xfrm>
            <a:off x="7019280" y="2848680"/>
            <a:ext cx="284400" cy="10256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8" name="Straight Connector 75"/>
          <p:cNvSpPr/>
          <p:nvPr/>
        </p:nvSpPr>
        <p:spPr>
          <a:xfrm flipH="1">
            <a:off x="7397280" y="2815920"/>
            <a:ext cx="225720" cy="105840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29" name="Rounded Rectangle 77"/>
          <p:cNvSpPr/>
          <p:nvPr/>
        </p:nvSpPr>
        <p:spPr>
          <a:xfrm>
            <a:off x="7303680" y="3827880"/>
            <a:ext cx="93240" cy="93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Straight Connector 82"/>
          <p:cNvSpPr/>
          <p:nvPr/>
        </p:nvSpPr>
        <p:spPr>
          <a:xfrm>
            <a:off x="9225000" y="2409840"/>
            <a:ext cx="201960" cy="145908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1" name="Straight Connector 85"/>
          <p:cNvSpPr/>
          <p:nvPr/>
        </p:nvSpPr>
        <p:spPr>
          <a:xfrm>
            <a:off x="8625240" y="2858040"/>
            <a:ext cx="708120" cy="101088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2" name="Straight Connector 88"/>
          <p:cNvSpPr/>
          <p:nvPr/>
        </p:nvSpPr>
        <p:spPr>
          <a:xfrm>
            <a:off x="10217160" y="2820960"/>
            <a:ext cx="347400" cy="10479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33" name="Straight Connector 91"/>
          <p:cNvSpPr/>
          <p:nvPr/>
        </p:nvSpPr>
        <p:spPr>
          <a:xfrm flipH="1">
            <a:off x="10658160" y="2831040"/>
            <a:ext cx="164520" cy="103788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234" name="Group 12"/>
          <p:cNvGrpSpPr/>
          <p:nvPr/>
        </p:nvGrpSpPr>
        <p:grpSpPr>
          <a:xfrm>
            <a:off x="7023960" y="2323080"/>
            <a:ext cx="589320" cy="589320"/>
            <a:chOff x="7023960" y="2323080"/>
            <a:chExt cx="589320" cy="589320"/>
          </a:xfrm>
        </p:grpSpPr>
        <p:sp>
          <p:nvSpPr>
            <p:cNvPr id="235" name="Rounded Rectangle 5"/>
            <p:cNvSpPr/>
            <p:nvPr/>
          </p:nvSpPr>
          <p:spPr>
            <a:xfrm>
              <a:off x="7023960" y="2323080"/>
              <a:ext cx="589320" cy="5893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楕円 23"/>
            <p:cNvSpPr/>
            <p:nvPr/>
          </p:nvSpPr>
          <p:spPr>
            <a:xfrm>
              <a:off x="7101000" y="238032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37" name="楕円 23"/>
            <p:cNvSpPr/>
            <p:nvPr/>
          </p:nvSpPr>
          <p:spPr>
            <a:xfrm>
              <a:off x="7104600" y="272556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38" name="楕円 23"/>
            <p:cNvSpPr/>
            <p:nvPr/>
          </p:nvSpPr>
          <p:spPr>
            <a:xfrm>
              <a:off x="7425720" y="237852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39" name="楕円 23"/>
            <p:cNvSpPr/>
            <p:nvPr/>
          </p:nvSpPr>
          <p:spPr>
            <a:xfrm>
              <a:off x="7421760" y="273312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40" name="直線矢印コネクタ 47"/>
            <p:cNvSpPr/>
            <p:nvPr/>
          </p:nvSpPr>
          <p:spPr>
            <a:xfrm flipV="1">
              <a:off x="7219440" y="2437560"/>
              <a:ext cx="20592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直線矢印コネクタ 47"/>
            <p:cNvSpPr/>
            <p:nvPr/>
          </p:nvSpPr>
          <p:spPr>
            <a:xfrm flipH="1">
              <a:off x="7204680" y="2479320"/>
              <a:ext cx="237240" cy="263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2" name="Rounded Rectangle 78"/>
          <p:cNvSpPr/>
          <p:nvPr/>
        </p:nvSpPr>
        <p:spPr>
          <a:xfrm>
            <a:off x="9333720" y="3822480"/>
            <a:ext cx="93240" cy="93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3" name="Group 8"/>
          <p:cNvGrpSpPr/>
          <p:nvPr/>
        </p:nvGrpSpPr>
        <p:grpSpPr>
          <a:xfrm>
            <a:off x="8625240" y="2328840"/>
            <a:ext cx="589320" cy="589320"/>
            <a:chOff x="8625240" y="2328840"/>
            <a:chExt cx="589320" cy="589320"/>
          </a:xfrm>
        </p:grpSpPr>
        <p:sp>
          <p:nvSpPr>
            <p:cNvPr id="244" name="Rounded Rectangle 48"/>
            <p:cNvSpPr/>
            <p:nvPr/>
          </p:nvSpPr>
          <p:spPr>
            <a:xfrm>
              <a:off x="8625240" y="2328840"/>
              <a:ext cx="589320" cy="5893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5" name="楕円 23"/>
            <p:cNvSpPr/>
            <p:nvPr/>
          </p:nvSpPr>
          <p:spPr>
            <a:xfrm>
              <a:off x="8702280" y="238608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46" name="楕円 23"/>
            <p:cNvSpPr/>
            <p:nvPr/>
          </p:nvSpPr>
          <p:spPr>
            <a:xfrm>
              <a:off x="8705880" y="273132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47" name="楕円 23"/>
            <p:cNvSpPr/>
            <p:nvPr/>
          </p:nvSpPr>
          <p:spPr>
            <a:xfrm>
              <a:off x="9027000" y="238428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48" name="楕円 23"/>
            <p:cNvSpPr/>
            <p:nvPr/>
          </p:nvSpPr>
          <p:spPr>
            <a:xfrm>
              <a:off x="9023040" y="273060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49" name="直線矢印コネクタ 47"/>
            <p:cNvSpPr/>
            <p:nvPr/>
          </p:nvSpPr>
          <p:spPr>
            <a:xfrm flipV="1">
              <a:off x="8806680" y="2484360"/>
              <a:ext cx="237240" cy="263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直線矢印コネクタ 47"/>
            <p:cNvSpPr/>
            <p:nvPr/>
          </p:nvSpPr>
          <p:spPr>
            <a:xfrm>
              <a:off x="8803440" y="2486880"/>
              <a:ext cx="236520" cy="260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1" name="Rounded Rectangle 79"/>
          <p:cNvSpPr/>
          <p:nvPr/>
        </p:nvSpPr>
        <p:spPr>
          <a:xfrm>
            <a:off x="10564920" y="3822480"/>
            <a:ext cx="93240" cy="93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9"/>
          <p:cNvGrpSpPr/>
          <p:nvPr/>
        </p:nvGrpSpPr>
        <p:grpSpPr>
          <a:xfrm>
            <a:off x="10226520" y="2323800"/>
            <a:ext cx="589320" cy="589320"/>
            <a:chOff x="10226520" y="2323800"/>
            <a:chExt cx="589320" cy="589320"/>
          </a:xfrm>
        </p:grpSpPr>
        <p:sp>
          <p:nvSpPr>
            <p:cNvPr id="253" name="Rounded Rectangle 57"/>
            <p:cNvSpPr/>
            <p:nvPr/>
          </p:nvSpPr>
          <p:spPr>
            <a:xfrm>
              <a:off x="10226520" y="2323800"/>
              <a:ext cx="589320" cy="5893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楕円 23"/>
            <p:cNvSpPr/>
            <p:nvPr/>
          </p:nvSpPr>
          <p:spPr>
            <a:xfrm>
              <a:off x="10303560" y="238104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5" name="楕円 23"/>
            <p:cNvSpPr/>
            <p:nvPr/>
          </p:nvSpPr>
          <p:spPr>
            <a:xfrm>
              <a:off x="10307160" y="272628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6" name="楕円 23"/>
            <p:cNvSpPr/>
            <p:nvPr/>
          </p:nvSpPr>
          <p:spPr>
            <a:xfrm>
              <a:off x="10628280" y="237924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7" name="楕円 23"/>
            <p:cNvSpPr/>
            <p:nvPr/>
          </p:nvSpPr>
          <p:spPr>
            <a:xfrm>
              <a:off x="10624320" y="272556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258" name="直線矢印コネクタ 47"/>
            <p:cNvSpPr/>
            <p:nvPr/>
          </p:nvSpPr>
          <p:spPr>
            <a:xfrm>
              <a:off x="10362960" y="2499120"/>
              <a:ext cx="288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直線矢印コネクタ 47"/>
            <p:cNvSpPr/>
            <p:nvPr/>
          </p:nvSpPr>
          <p:spPr>
            <a:xfrm flipH="1">
              <a:off x="10425240" y="2784600"/>
              <a:ext cx="1987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" name="テキスト ボックス 42"/>
          <p:cNvSpPr/>
          <p:nvPr/>
        </p:nvSpPr>
        <p:spPr>
          <a:xfrm>
            <a:off x="6080400" y="1547640"/>
            <a:ext cx="3921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2. Interaction estimation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1" name="テキスト ボックス 38"/>
          <p:cNvSpPr/>
          <p:nvPr/>
        </p:nvSpPr>
        <p:spPr>
          <a:xfrm>
            <a:off x="10982520" y="3876120"/>
            <a:ext cx="636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time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2" name="Plus 135"/>
          <p:cNvSpPr/>
          <p:nvPr/>
        </p:nvSpPr>
        <p:spPr>
          <a:xfrm>
            <a:off x="2540520" y="1762200"/>
            <a:ext cx="456840" cy="456840"/>
          </a:xfrm>
          <a:prstGeom prst="mathPlus">
            <a:avLst>
              <a:gd name="adj1" fmla="val 2352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3" name="Left Arrow 136"/>
          <p:cNvSpPr/>
          <p:nvPr/>
        </p:nvSpPr>
        <p:spPr>
          <a:xfrm rot="16200000">
            <a:off x="2625480" y="2418480"/>
            <a:ext cx="286920" cy="286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4" name="Left Arrow 137"/>
          <p:cNvSpPr/>
          <p:nvPr/>
        </p:nvSpPr>
        <p:spPr>
          <a:xfrm rot="10800000">
            <a:off x="5459400" y="4628880"/>
            <a:ext cx="413640" cy="286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Magnetic Disk 2"/>
          <p:cNvSpPr/>
          <p:nvPr/>
        </p:nvSpPr>
        <p:spPr>
          <a:xfrm>
            <a:off x="201960" y="1503000"/>
            <a:ext cx="2186280" cy="877680"/>
          </a:xfrm>
          <a:prstGeom prst="flowChartMagneticDisk">
            <a:avLst/>
          </a:prstGeom>
          <a:gradFill rotWithShape="0">
            <a:gsLst>
              <a:gs pos="0">
                <a:srgbClr val="9D9D9D"/>
              </a:gs>
              <a:gs pos="100000">
                <a:srgbClr val="909090"/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1400" b="1" strike="noStrike" spc="-1">
                <a:solidFill>
                  <a:srgbClr val="000000"/>
                </a:solidFill>
                <a:latin typeface="Arial"/>
              </a:rPr>
              <a:t>Quantitative Microbiota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JP" sz="1400" b="1" strike="noStrike" spc="-1">
                <a:solidFill>
                  <a:srgbClr val="000000"/>
                </a:solidFill>
                <a:latin typeface="Arial"/>
              </a:rPr>
              <a:t>Profiles (QMPs)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6" name="Magnetic Disk 64"/>
          <p:cNvSpPr/>
          <p:nvPr/>
        </p:nvSpPr>
        <p:spPr>
          <a:xfrm>
            <a:off x="3149640" y="1499040"/>
            <a:ext cx="2134080" cy="881640"/>
          </a:xfrm>
          <a:prstGeom prst="flowChartMagneticDisk">
            <a:avLst/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1600" b="1" strike="noStrike" spc="-1">
                <a:solidFill>
                  <a:srgbClr val="000000"/>
                </a:solidFill>
                <a:latin typeface="Arial"/>
              </a:rPr>
              <a:t>Timepoint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JP" sz="1600" b="1" strike="noStrike" spc="-1">
                <a:solidFill>
                  <a:srgbClr val="000000"/>
                </a:solidFill>
                <a:latin typeface="Arial"/>
              </a:rPr>
              <a:t>information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67" name="直線矢印コネクタ 50"/>
          <p:cNvSpPr/>
          <p:nvPr/>
        </p:nvSpPr>
        <p:spPr>
          <a:xfrm>
            <a:off x="6408000" y="5055840"/>
            <a:ext cx="4886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7"/>
              <p:cNvSpPr txBox="1"/>
              <p:nvPr/>
            </p:nvSpPr>
            <p:spPr>
              <a:xfrm>
                <a:off x="8625240" y="4214520"/>
                <a:ext cx="801360" cy="461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69" name="Rounded Rectangle 67"/>
          <p:cNvSpPr/>
          <p:nvPr/>
        </p:nvSpPr>
        <p:spPr>
          <a:xfrm>
            <a:off x="9902520" y="5013360"/>
            <a:ext cx="93240" cy="93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Rounded Rectangle 68"/>
          <p:cNvSpPr/>
          <p:nvPr/>
        </p:nvSpPr>
        <p:spPr>
          <a:xfrm>
            <a:off x="7538400" y="5019840"/>
            <a:ext cx="93240" cy="93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Rounded Rectangle 69"/>
          <p:cNvSpPr/>
          <p:nvPr/>
        </p:nvSpPr>
        <p:spPr>
          <a:xfrm>
            <a:off x="8379720" y="5017680"/>
            <a:ext cx="93240" cy="932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Group 70"/>
          <p:cNvGrpSpPr/>
          <p:nvPr/>
        </p:nvGrpSpPr>
        <p:grpSpPr>
          <a:xfrm>
            <a:off x="788760" y="3547800"/>
            <a:ext cx="3969720" cy="2714760"/>
            <a:chOff x="788760" y="3547800"/>
            <a:chExt cx="3969720" cy="2714760"/>
          </a:xfrm>
        </p:grpSpPr>
        <p:sp>
          <p:nvSpPr>
            <p:cNvPr id="273" name="四角形: 角を丸くする 4"/>
            <p:cNvSpPr/>
            <p:nvPr/>
          </p:nvSpPr>
          <p:spPr>
            <a:xfrm>
              <a:off x="788760" y="3547800"/>
              <a:ext cx="3420000" cy="2316960"/>
            </a:xfrm>
            <a:prstGeom prst="roundRect">
              <a:avLst>
                <a:gd name="adj" fmla="val 3191"/>
              </a:avLst>
            </a:prstGeom>
            <a:solidFill>
              <a:schemeClr val="bg1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四角形: 角を丸くする 4"/>
            <p:cNvSpPr/>
            <p:nvPr/>
          </p:nvSpPr>
          <p:spPr>
            <a:xfrm>
              <a:off x="921240" y="3680640"/>
              <a:ext cx="3420000" cy="2316960"/>
            </a:xfrm>
            <a:prstGeom prst="roundRect">
              <a:avLst>
                <a:gd name="adj" fmla="val 3191"/>
              </a:avLst>
            </a:prstGeom>
            <a:solidFill>
              <a:schemeClr val="bg1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四角形: 角を丸くする 4"/>
            <p:cNvSpPr/>
            <p:nvPr/>
          </p:nvSpPr>
          <p:spPr>
            <a:xfrm>
              <a:off x="1053720" y="3813120"/>
              <a:ext cx="3420000" cy="2316960"/>
            </a:xfrm>
            <a:prstGeom prst="roundRect">
              <a:avLst>
                <a:gd name="adj" fmla="val 3191"/>
              </a:avLst>
            </a:prstGeom>
            <a:solidFill>
              <a:schemeClr val="bg1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四角形: 角を丸くする 4"/>
            <p:cNvSpPr/>
            <p:nvPr/>
          </p:nvSpPr>
          <p:spPr>
            <a:xfrm>
              <a:off x="1186560" y="3945600"/>
              <a:ext cx="3420000" cy="2316960"/>
            </a:xfrm>
            <a:prstGeom prst="roundRect">
              <a:avLst>
                <a:gd name="adj" fmla="val 3191"/>
              </a:avLst>
            </a:prstGeom>
            <a:solidFill>
              <a:schemeClr val="bg1"/>
            </a:solidFill>
            <a:ln w="28575">
              <a:solidFill>
                <a:srgbClr val="E7E6E6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直線矢印コネクタ 10"/>
            <p:cNvSpPr/>
            <p:nvPr/>
          </p:nvSpPr>
          <p:spPr>
            <a:xfrm>
              <a:off x="1755000" y="5922000"/>
              <a:ext cx="2723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直線矢印コネクタ 11"/>
            <p:cNvSpPr/>
            <p:nvPr/>
          </p:nvSpPr>
          <p:spPr>
            <a:xfrm flipV="1">
              <a:off x="1907280" y="4043520"/>
              <a:ext cx="360" cy="20300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フリーフォーム: 図形 17"/>
            <p:cNvSpPr/>
            <p:nvPr/>
          </p:nvSpPr>
          <p:spPr>
            <a:xfrm>
              <a:off x="2069640" y="4374360"/>
              <a:ext cx="2261160" cy="1299240"/>
            </a:xfrm>
            <a:custGeom>
              <a:avLst/>
              <a:gdLst/>
              <a:ahLst/>
              <a:cxnLst/>
              <a:rect l="l" t="t" r="r" b="b"/>
              <a:pathLst>
                <a:path w="2261420" h="1299778">
                  <a:moveTo>
                    <a:pt x="0" y="928339"/>
                  </a:moveTo>
                  <a:cubicBezTo>
                    <a:pt x="181897" y="439184"/>
                    <a:pt x="363794" y="-49970"/>
                    <a:pt x="648929" y="4107"/>
                  </a:cubicBezTo>
                  <a:cubicBezTo>
                    <a:pt x="934065" y="58184"/>
                    <a:pt x="1442065" y="1077461"/>
                    <a:pt x="1710813" y="1252803"/>
                  </a:cubicBezTo>
                  <a:cubicBezTo>
                    <a:pt x="1979561" y="1428145"/>
                    <a:pt x="2261420" y="1056158"/>
                    <a:pt x="2261420" y="1056158"/>
                  </a:cubicBezTo>
                  <a:lnTo>
                    <a:pt x="2261420" y="1056158"/>
                  </a:lnTo>
                </a:path>
              </a:pathLst>
            </a:custGeom>
            <a:noFill/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楕円 21"/>
            <p:cNvSpPr/>
            <p:nvPr/>
          </p:nvSpPr>
          <p:spPr>
            <a:xfrm>
              <a:off x="2005560" y="505944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1" name="楕円 23"/>
            <p:cNvSpPr/>
            <p:nvPr/>
          </p:nvSpPr>
          <p:spPr>
            <a:xfrm>
              <a:off x="2571120" y="424764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楕円 25"/>
            <p:cNvSpPr/>
            <p:nvPr/>
          </p:nvSpPr>
          <p:spPr>
            <a:xfrm>
              <a:off x="2703960" y="446940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楕円 27"/>
            <p:cNvSpPr/>
            <p:nvPr/>
          </p:nvSpPr>
          <p:spPr>
            <a:xfrm>
              <a:off x="3215160" y="471420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楕円 29"/>
            <p:cNvSpPr/>
            <p:nvPr/>
          </p:nvSpPr>
          <p:spPr>
            <a:xfrm>
              <a:off x="3488040" y="529524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楕円 31"/>
            <p:cNvSpPr/>
            <p:nvPr/>
          </p:nvSpPr>
          <p:spPr>
            <a:xfrm>
              <a:off x="3829680" y="552420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楕円 33"/>
            <p:cNvSpPr/>
            <p:nvPr/>
          </p:nvSpPr>
          <p:spPr>
            <a:xfrm>
              <a:off x="4252320" y="552276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楕円 35"/>
            <p:cNvSpPr/>
            <p:nvPr/>
          </p:nvSpPr>
          <p:spPr>
            <a:xfrm>
              <a:off x="2276280" y="4714200"/>
              <a:ext cx="88200" cy="88200"/>
            </a:xfrm>
            <a:prstGeom prst="ellipse">
              <a:avLst/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テキスト ボックス 38"/>
            <p:cNvSpPr/>
            <p:nvPr/>
          </p:nvSpPr>
          <p:spPr>
            <a:xfrm>
              <a:off x="4122000" y="5952960"/>
              <a:ext cx="6364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</a:rPr>
                <a:t>time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9" name="テキスト ボックス 40"/>
            <p:cNvSpPr/>
            <p:nvPr/>
          </p:nvSpPr>
          <p:spPr>
            <a:xfrm rot="16200000">
              <a:off x="603720" y="4718880"/>
              <a:ext cx="18651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</a:rPr>
                <a:t>Log quantitative</a:t>
              </a:r>
              <a:endParaRPr lang="en-US" sz="14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Arial"/>
                </a:rPr>
                <a:t>abundance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290" name="テキスト ボックス 42"/>
          <p:cNvSpPr/>
          <p:nvPr/>
        </p:nvSpPr>
        <p:spPr>
          <a:xfrm>
            <a:off x="249480" y="2839680"/>
            <a:ext cx="3921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1. Growth rate estimation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1" name="Left Arrow 100"/>
          <p:cNvSpPr/>
          <p:nvPr/>
        </p:nvSpPr>
        <p:spPr>
          <a:xfrm rot="10800000">
            <a:off x="5459400" y="1847520"/>
            <a:ext cx="413640" cy="28692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0"/>
    </mc:Choice>
    <mc:Fallback xmlns:p15="http://schemas.microsoft.com/office/powerpoint/2012/main" xmlns="">
      <p:transition spd="slow" advTm="58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What’s gLVE-based method?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353320" cy="6325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gLVE is the following equation: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It can be rewritten as follows: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Typically,  is estimated by interpolation methods (Gaussian process and spline), and  are</a:t>
            </a: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 estimated by linear regression.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Picture 7"/>
          <p:cNvPicPr/>
          <p:nvPr/>
        </p:nvPicPr>
        <p:blipFill>
          <a:blip r:embed="rId3"/>
          <a:stretch/>
        </p:blipFill>
        <p:spPr>
          <a:xfrm>
            <a:off x="2235600" y="4407840"/>
            <a:ext cx="4939560" cy="1436760"/>
          </a:xfrm>
          <a:prstGeom prst="rect">
            <a:avLst/>
          </a:prstGeom>
          <a:ln w="0">
            <a:noFill/>
          </a:ln>
        </p:spPr>
      </p:pic>
      <p:pic>
        <p:nvPicPr>
          <p:cNvPr id="296" name="Picture 9"/>
          <p:cNvPicPr/>
          <p:nvPr/>
        </p:nvPicPr>
        <p:blipFill>
          <a:blip r:embed="rId4"/>
          <a:stretch/>
        </p:blipFill>
        <p:spPr>
          <a:xfrm>
            <a:off x="2235600" y="2359080"/>
            <a:ext cx="5781600" cy="1436760"/>
          </a:xfrm>
          <a:prstGeom prst="rect">
            <a:avLst/>
          </a:prstGeom>
          <a:ln w="0">
            <a:noFill/>
          </a:ln>
        </p:spPr>
      </p:pic>
      <p:sp>
        <p:nvSpPr>
          <p:cNvPr id="297" name="Rectangle 17"/>
          <p:cNvSpPr/>
          <p:nvPr/>
        </p:nvSpPr>
        <p:spPr>
          <a:xfrm>
            <a:off x="7259760" y="2893320"/>
            <a:ext cx="739800" cy="36828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Straight Connector 19"/>
          <p:cNvSpPr/>
          <p:nvPr/>
        </p:nvSpPr>
        <p:spPr>
          <a:xfrm flipV="1">
            <a:off x="7999560" y="2599920"/>
            <a:ext cx="1139040" cy="477360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TextBox 20"/>
          <p:cNvSpPr/>
          <p:nvPr/>
        </p:nvSpPr>
        <p:spPr>
          <a:xfrm>
            <a:off x="9138600" y="2138400"/>
            <a:ext cx="157248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A5A5A5"/>
                </a:solidFill>
                <a:latin typeface="Arial"/>
              </a:rPr>
              <a:t>-th microbe’s quantitative abundance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Rectangle 22"/>
          <p:cNvSpPr/>
          <p:nvPr/>
        </p:nvSpPr>
        <p:spPr>
          <a:xfrm>
            <a:off x="5634360" y="2893320"/>
            <a:ext cx="565200" cy="36828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Straight Connector 23"/>
          <p:cNvSpPr/>
          <p:nvPr/>
        </p:nvSpPr>
        <p:spPr>
          <a:xfrm flipV="1">
            <a:off x="5916960" y="1845000"/>
            <a:ext cx="2252520" cy="1047960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TextBox 24"/>
          <p:cNvSpPr/>
          <p:nvPr/>
        </p:nvSpPr>
        <p:spPr>
          <a:xfrm>
            <a:off x="8169480" y="1660680"/>
            <a:ext cx="240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A5A5A5"/>
                </a:solidFill>
                <a:latin typeface="Arial"/>
              </a:rPr>
              <a:t>Interaction parameter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3" name="Rectangle 31"/>
          <p:cNvSpPr/>
          <p:nvPr/>
        </p:nvSpPr>
        <p:spPr>
          <a:xfrm>
            <a:off x="2244240" y="4842000"/>
            <a:ext cx="901800" cy="46404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Straight Connector 32"/>
          <p:cNvSpPr/>
          <p:nvPr/>
        </p:nvSpPr>
        <p:spPr>
          <a:xfrm flipV="1">
            <a:off x="2694960" y="3948840"/>
            <a:ext cx="5322240" cy="892800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5" name="Group 42"/>
          <p:cNvGrpSpPr/>
          <p:nvPr/>
        </p:nvGrpSpPr>
        <p:grpSpPr>
          <a:xfrm>
            <a:off x="8017200" y="3764160"/>
            <a:ext cx="3021120" cy="913680"/>
            <a:chOff x="8017200" y="3764160"/>
            <a:chExt cx="3021120" cy="913680"/>
          </a:xfrm>
        </p:grpSpPr>
        <p:pic>
          <p:nvPicPr>
            <p:cNvPr id="306" name="Picture 5"/>
            <p:cNvPicPr/>
            <p:nvPr/>
          </p:nvPicPr>
          <p:blipFill>
            <a:blip r:embed="rId5"/>
            <a:stretch/>
          </p:blipFill>
          <p:spPr>
            <a:xfrm>
              <a:off x="8017200" y="4130280"/>
              <a:ext cx="3021120" cy="547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7" name="TextBox 33"/>
            <p:cNvSpPr/>
            <p:nvPr/>
          </p:nvSpPr>
          <p:spPr>
            <a:xfrm>
              <a:off x="8017200" y="3764160"/>
              <a:ext cx="1412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JP" sz="1800" b="0" strike="noStrike" spc="-1">
                  <a:solidFill>
                    <a:srgbClr val="A5A5A5"/>
                  </a:solidFill>
                  <a:latin typeface="Arial"/>
                </a:rPr>
                <a:t>Growth rate</a:t>
              </a:r>
              <a:endParaRPr lang="en-US" sz="1800" b="0" strike="noStrike" spc="-1"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AC253C-B950-42A7-A72E-26F0731AA43C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00"/>
    </mc:Choice>
    <mc:Fallback xmlns:p15="http://schemas.microsoft.com/office/powerpoint/2012/main" xmlns="">
      <p:transition spd="slow" advTm="7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We have introduced time-varying parameters into gLVE.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3533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Cambria Math"/>
              </a:rPr>
              <a:t>We used </a:t>
            </a: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 as  ( indicates </a:t>
            </a:r>
            <a:r>
              <a:rPr lang="en-JP" sz="2800" b="1" strike="noStrike" spc="-1">
                <a:solidFill>
                  <a:srgbClr val="000000"/>
                </a:solidFill>
                <a:latin typeface="Arial"/>
                <a:ea typeface="Yu Gothic"/>
              </a:rPr>
              <a:t>discrete states</a:t>
            </a: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 of interactions).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Constructed a statistical model by replacing functions with variables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Picture 5"/>
          <p:cNvPicPr/>
          <p:nvPr/>
        </p:nvPicPr>
        <p:blipFill>
          <a:blip r:embed="rId3"/>
          <a:stretch/>
        </p:blipFill>
        <p:spPr>
          <a:xfrm>
            <a:off x="2323080" y="2747520"/>
            <a:ext cx="6779160" cy="141300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7"/>
          <p:cNvPicPr/>
          <p:nvPr/>
        </p:nvPicPr>
        <p:blipFill>
          <a:blip r:embed="rId4"/>
          <a:stretch/>
        </p:blipFill>
        <p:spPr>
          <a:xfrm>
            <a:off x="2323080" y="4783320"/>
            <a:ext cx="5286240" cy="1937520"/>
          </a:xfrm>
          <a:prstGeom prst="rect">
            <a:avLst/>
          </a:prstGeom>
          <a:ln w="0">
            <a:noFill/>
          </a:ln>
        </p:spPr>
      </p:pic>
      <p:sp>
        <p:nvSpPr>
          <p:cNvPr id="313" name="Rectangle 12"/>
          <p:cNvSpPr/>
          <p:nvPr/>
        </p:nvSpPr>
        <p:spPr>
          <a:xfrm>
            <a:off x="5024880" y="4885560"/>
            <a:ext cx="1209960" cy="583200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Straight Connector 13"/>
          <p:cNvSpPr/>
          <p:nvPr/>
        </p:nvSpPr>
        <p:spPr>
          <a:xfrm>
            <a:off x="6235200" y="5177160"/>
            <a:ext cx="1849680" cy="575280"/>
          </a:xfrm>
          <a:prstGeom prst="line">
            <a:avLst/>
          </a:prstGeom>
          <a:ln>
            <a:solidFill>
              <a:srgbClr val="A5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TextBox 14"/>
          <p:cNvSpPr/>
          <p:nvPr/>
        </p:nvSpPr>
        <p:spPr>
          <a:xfrm>
            <a:off x="8085240" y="5429160"/>
            <a:ext cx="2686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A5A5A5"/>
                </a:solidFill>
                <a:latin typeface="Arial"/>
              </a:rPr>
              <a:t>Vector inner product form including bias term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945DFC-4835-4464-83D0-29580FB4F42A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00"/>
    </mc:Choice>
    <mc:Fallback xmlns:p15="http://schemas.microsoft.com/office/powerpoint/2012/main" xmlns="">
      <p:transition spd="slow" advTm="4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Continuous-time regression hidden Markov model </a:t>
            </a: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(CTRHMM)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Num" idx="14"/>
          </p:nvPr>
        </p:nvSpPr>
        <p:spPr>
          <a:xfrm>
            <a:off x="9448920" y="6559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E482D-9B57-4072-A18D-96961908FD46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19" name="Picture 8"/>
          <p:cNvPicPr/>
          <p:nvPr/>
        </p:nvPicPr>
        <p:blipFill>
          <a:blip r:embed="rId3"/>
          <a:stretch/>
        </p:blipFill>
        <p:spPr>
          <a:xfrm>
            <a:off x="254160" y="1768680"/>
            <a:ext cx="4236120" cy="4503240"/>
          </a:xfrm>
          <a:prstGeom prst="rect">
            <a:avLst/>
          </a:prstGeom>
          <a:ln w="0">
            <a:noFill/>
          </a:ln>
        </p:spPr>
      </p:pic>
      <p:pic>
        <p:nvPicPr>
          <p:cNvPr id="320" name="Picture 2"/>
          <p:cNvPicPr/>
          <p:nvPr/>
        </p:nvPicPr>
        <p:blipFill>
          <a:blip r:embed="rId4"/>
          <a:stretch/>
        </p:blipFill>
        <p:spPr>
          <a:xfrm>
            <a:off x="4759200" y="2784600"/>
            <a:ext cx="7293960" cy="3846240"/>
          </a:xfrm>
          <a:prstGeom prst="rect">
            <a:avLst/>
          </a:prstGeom>
          <a:ln w="0">
            <a:noFill/>
          </a:ln>
        </p:spPr>
      </p:pic>
      <p:sp>
        <p:nvSpPr>
          <p:cNvPr id="321" name="TextBox 12"/>
          <p:cNvSpPr/>
          <p:nvPr/>
        </p:nvSpPr>
        <p:spPr>
          <a:xfrm>
            <a:off x="672120" y="3785760"/>
            <a:ext cx="3261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2F5597"/>
                </a:solidFill>
                <a:latin typeface="Arial"/>
              </a:rPr>
              <a:t>Continuous-time Markov chain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2" name="TextBox 39"/>
          <p:cNvSpPr/>
          <p:nvPr/>
        </p:nvSpPr>
        <p:spPr>
          <a:xfrm>
            <a:off x="620640" y="6236640"/>
            <a:ext cx="3515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911D22"/>
                </a:solidFill>
                <a:latin typeface="Arial"/>
              </a:rPr>
              <a:t>Generalized Lotka-Volterra equation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3" name="Rounded Rectangle 13"/>
          <p:cNvSpPr/>
          <p:nvPr/>
        </p:nvSpPr>
        <p:spPr>
          <a:xfrm>
            <a:off x="5726160" y="5947920"/>
            <a:ext cx="6027480" cy="665640"/>
          </a:xfrm>
          <a:prstGeom prst="roundRect">
            <a:avLst>
              <a:gd name="adj" fmla="val 16667"/>
            </a:avLst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Rounded Rectangle 43"/>
          <p:cNvSpPr/>
          <p:nvPr/>
        </p:nvSpPr>
        <p:spPr>
          <a:xfrm>
            <a:off x="5726160" y="5316840"/>
            <a:ext cx="6327000" cy="612720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Rounded Rectangle 44"/>
          <p:cNvSpPr/>
          <p:nvPr/>
        </p:nvSpPr>
        <p:spPr>
          <a:xfrm>
            <a:off x="620640" y="2993400"/>
            <a:ext cx="3515040" cy="815040"/>
          </a:xfrm>
          <a:prstGeom prst="roundRect">
            <a:avLst>
              <a:gd name="adj" fmla="val 16667"/>
            </a:avLst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Rounded Rectangle 45"/>
          <p:cNvSpPr/>
          <p:nvPr/>
        </p:nvSpPr>
        <p:spPr>
          <a:xfrm>
            <a:off x="620640" y="4203360"/>
            <a:ext cx="3515040" cy="2068560"/>
          </a:xfrm>
          <a:prstGeom prst="roundRect">
            <a:avLst>
              <a:gd name="adj" fmla="val 7227"/>
            </a:avLst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TextBox 15"/>
          <p:cNvSpPr/>
          <p:nvPr/>
        </p:nvSpPr>
        <p:spPr>
          <a:xfrm>
            <a:off x="4490280" y="1370880"/>
            <a:ext cx="72939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</a:rPr>
              <a:t>Based on the statistical model, we proposed a Bayesian model whose generative process is the following: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0"/>
    </mc:Choice>
    <mc:Fallback xmlns:p15="http://schemas.microsoft.com/office/powerpoint/2012/main" xmlns="">
      <p:transition spd="slow" advTm="6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13328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5400" b="0" strike="noStrike" spc="-1">
                <a:solidFill>
                  <a:srgbClr val="FFFFFF"/>
                </a:solidFill>
                <a:latin typeface="Arial"/>
                <a:ea typeface="Yu Gothic"/>
              </a:rPr>
              <a:t>Results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5FA38A4-5D14-4D56-9CDD-CE58E2A918CD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="http://schemas.microsoft.com/office/powerpoint/2012/main"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Synthetic dataset experiments showed higher performance of Umibato.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273200" cy="503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The figure shows the Pearson’s correlation coefficient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s between the true and estimated parameters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Umibato was used in the two cases: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JP" sz="2000" b="0" strike="noStrike" spc="-1">
                <a:solidFill>
                  <a:srgbClr val="000000"/>
                </a:solidFill>
                <a:latin typeface="Arial"/>
                <a:ea typeface="Yu Gothic"/>
              </a:rPr>
              <a:t>Using the true number of states (true model case)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371600" lvl="2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JP" sz="2000" b="0" strike="noStrike" spc="-1">
                <a:solidFill>
                  <a:srgbClr val="000000"/>
                </a:solidFill>
                <a:latin typeface="Arial"/>
                <a:ea typeface="Yu Gothic"/>
              </a:rPr>
              <a:t>Using state deletion from  (practical case)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Picture 5"/>
          <p:cNvPicPr/>
          <p:nvPr/>
        </p:nvPicPr>
        <p:blipFill>
          <a:blip r:embed="rId3"/>
          <a:stretch/>
        </p:blipFill>
        <p:spPr>
          <a:xfrm>
            <a:off x="5111640" y="1728720"/>
            <a:ext cx="6997320" cy="4544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93565A-C6EF-40C5-9CAE-C5CBFCEBCCA2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000"/>
    </mc:Choice>
    <mc:Fallback xmlns:p15="http://schemas.microsoft.com/office/powerpoint/2012/main" xmlns="">
      <p:transition spd="slow" advTm="99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Used dataset on real</a:t>
            </a: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 data</a:t>
            </a: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 experiment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We used a mouse gut microbiota dataset (</a:t>
            </a:r>
            <a:r>
              <a:rPr lang="en-US" sz="2800" b="1" u="sng" strike="noStrike" spc="-1">
                <a:solidFill>
                  <a:srgbClr val="808080"/>
                </a:solidFill>
                <a:uFillTx/>
                <a:latin typeface="Arial"/>
                <a:ea typeface="Yu Gothic"/>
                <a:hlinkClick r:id="rId3"/>
              </a:rPr>
              <a:t>Bucci </a:t>
            </a:r>
            <a:r>
              <a:rPr lang="en-US" sz="2800" b="1" i="1" u="sng" strike="noStrike" spc="-1">
                <a:solidFill>
                  <a:srgbClr val="808080"/>
                </a:solidFill>
                <a:uFillTx/>
                <a:latin typeface="Arial"/>
                <a:ea typeface="Yu Gothic"/>
                <a:hlinkClick r:id="rId3"/>
              </a:rPr>
              <a:t>et al.</a:t>
            </a:r>
            <a:r>
              <a:rPr lang="en-US" sz="2800" b="1" u="sng" strike="noStrike" spc="-1">
                <a:solidFill>
                  <a:srgbClr val="808080"/>
                </a:solidFill>
                <a:uFillTx/>
                <a:latin typeface="Arial"/>
                <a:ea typeface="Yu Gothic"/>
                <a:hlinkClick r:id="rId3"/>
              </a:rPr>
              <a:t>, 2016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).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16S amplicon dataset using strain-specific qPCR primers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Picture 7"/>
          <p:cNvPicPr/>
          <p:nvPr/>
        </p:nvPicPr>
        <p:blipFill>
          <a:blip r:embed="rId4"/>
          <a:stretch/>
        </p:blipFill>
        <p:spPr>
          <a:xfrm>
            <a:off x="1665720" y="3018240"/>
            <a:ext cx="8860320" cy="3425760"/>
          </a:xfrm>
          <a:prstGeom prst="rect">
            <a:avLst/>
          </a:prstGeom>
          <a:ln w="0">
            <a:noFill/>
          </a:ln>
        </p:spPr>
      </p:pic>
      <p:sp>
        <p:nvSpPr>
          <p:cNvPr id="339" name="Rectangle 8"/>
          <p:cNvSpPr/>
          <p:nvPr/>
        </p:nvSpPr>
        <p:spPr>
          <a:xfrm>
            <a:off x="5183640" y="6539040"/>
            <a:ext cx="571572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200" b="0" strike="noStrike" spc="-1">
                <a:solidFill>
                  <a:srgbClr val="000000"/>
                </a:solidFill>
                <a:latin typeface="Arial"/>
              </a:rPr>
              <a:t>https://genomebiology.biomedcentral.com/articles/10.1186/s13059-016-0980-6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2AF00F4-D7D5-4E9D-B34C-BFEB13BC86A4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00"/>
    </mc:Choice>
    <mc:Fallback xmlns:p15="http://schemas.microsoft.com/office/powerpoint/2012/main" xmlns="">
      <p:transition spd="slow" advTm="5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Picture 4"/>
          <p:cNvPicPr/>
          <p:nvPr/>
        </p:nvPicPr>
        <p:blipFill>
          <a:blip r:embed="rId3"/>
          <a:stretch/>
        </p:blipFill>
        <p:spPr>
          <a:xfrm>
            <a:off x="459360" y="2843640"/>
            <a:ext cx="11273040" cy="3829320"/>
          </a:xfrm>
          <a:prstGeom prst="rect">
            <a:avLst/>
          </a:prstGeom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Umibato could capture the change of diet.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Num" idx="15"/>
          </p:nvPr>
        </p:nvSpPr>
        <p:spPr>
          <a:xfrm>
            <a:off x="9448920" y="65156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B17AB-8BA0-4478-AC78-80F6D9AF2522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44" name="TextBox 16"/>
          <p:cNvSpPr/>
          <p:nvPr/>
        </p:nvSpPr>
        <p:spPr>
          <a:xfrm>
            <a:off x="7632360" y="6559560"/>
            <a:ext cx="383220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2000" b="0" strike="noStrike" spc="-1">
                <a:solidFill>
                  <a:srgbClr val="000000"/>
                </a:solidFill>
                <a:latin typeface="Arial"/>
              </a:rPr>
              <a:t>subject4 &amp; 7 are controls.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The figure below shows the estimated interaction states.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State 5 seems to be related to low-fiber diets.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00"/>
    </mc:Choice>
    <mc:Fallback xmlns:p15="http://schemas.microsoft.com/office/powerpoint/2012/main" xmlns="">
      <p:transition spd="slow" advTm="6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000" b="0" strike="noStrike" spc="-1">
                <a:solidFill>
                  <a:srgbClr val="FFFFFF"/>
                </a:solidFill>
                <a:latin typeface="Arial"/>
                <a:ea typeface="Yu Gothic"/>
              </a:rPr>
              <a:t>States 3, 4, and 5 are main interaction states.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The figure below shows the estimated transition probability matrix for each elapsed time: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lphaLcParenR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The transition probability matrix for </a:t>
            </a:r>
            <a:r>
              <a:rPr lang="en-JP" sz="2400" b="1" strike="noStrike" spc="-1">
                <a:solidFill>
                  <a:srgbClr val="000000"/>
                </a:solidFill>
                <a:latin typeface="Arial"/>
                <a:ea typeface="Yu Gothic"/>
              </a:rPr>
              <a:t>one day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lphaLcParenR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The transition probability matrix for </a:t>
            </a:r>
            <a:r>
              <a:rPr lang="en-JP" sz="2400" b="1" strike="noStrike" spc="-1">
                <a:solidFill>
                  <a:srgbClr val="000000"/>
                </a:solidFill>
                <a:latin typeface="Arial"/>
                <a:ea typeface="Yu Gothic"/>
              </a:rPr>
              <a:t>one week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Picture 5"/>
          <p:cNvPicPr/>
          <p:nvPr/>
        </p:nvPicPr>
        <p:blipFill>
          <a:blip r:embed="rId3"/>
          <a:stretch/>
        </p:blipFill>
        <p:spPr>
          <a:xfrm>
            <a:off x="2145960" y="3477960"/>
            <a:ext cx="7899480" cy="3379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5E01BF-8886-4762-AE69-60D627FBE6A3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00"/>
    </mc:Choice>
    <mc:Fallback xmlns:p15="http://schemas.microsoft.com/office/powerpoint/2012/main" xmlns="">
      <p:transition spd="slow" advTm="5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5"/>
          <p:cNvPicPr/>
          <p:nvPr/>
        </p:nvPicPr>
        <p:blipFill>
          <a:blip r:embed="rId3"/>
          <a:stretch/>
        </p:blipFill>
        <p:spPr>
          <a:xfrm>
            <a:off x="8057520" y="1329480"/>
            <a:ext cx="4134240" cy="5524560"/>
          </a:xfrm>
          <a:prstGeom prst="rect">
            <a:avLst/>
          </a:prstGeom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Microbial interaction networks differ greatly in each state.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7218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The figure shows the estimated microbial interaction networks corresponding to states.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Each circle indicates a microbe.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Several parasitism relationships were observed.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“parasitism” refers to a relationship between A and B such that A contributes to the increase in B and B contributes to the decrease in A. 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6"/>
          </p:nvPr>
        </p:nvSpPr>
        <p:spPr>
          <a:xfrm>
            <a:off x="944892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ECEC0-6AF1-42D6-894C-F73548E753D8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:p15="http://schemas.microsoft.com/office/powerpoint/2012/main" xmlns="">
      <p:transition spd="slow" advTm="3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Abstract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Microbial interaction estimation is an important research topic.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Conventional methods for estimating microbial interactions cannot be used to estimate time-varying microbial interactions.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We developed 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u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nsupervised learning based 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m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icrobial 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i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nteraction inference method using 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Ba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yesian es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imati</a:t>
            </a:r>
            <a:r>
              <a:rPr lang="en-US" sz="28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o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n (Umibato), a method for estimating time-varying microbial interactions. 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6CA27B-2BC5-451E-93AE-C3545F9CA072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:p15="http://schemas.microsoft.com/office/powerpoint/2012/main" xmlns="">
      <p:transition spd="slow" advTm="34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Schematic illustration of relationships between diets and states.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sldNum" idx="17"/>
          </p:nvPr>
        </p:nvSpPr>
        <p:spPr>
          <a:xfrm>
            <a:off x="9544680" y="65656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32736F-66DC-4B35-A90E-322016DE36F2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58" name="Rounded Rectangle 9"/>
          <p:cNvSpPr/>
          <p:nvPr/>
        </p:nvSpPr>
        <p:spPr>
          <a:xfrm>
            <a:off x="206280" y="2062080"/>
            <a:ext cx="4966560" cy="4667040"/>
          </a:xfrm>
          <a:prstGeom prst="roundRect">
            <a:avLst>
              <a:gd name="adj" fmla="val 8154"/>
            </a:avLst>
          </a:prstGeom>
          <a:noFill/>
          <a:ln w="7620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Rounded Rectangle 10"/>
          <p:cNvSpPr/>
          <p:nvPr/>
        </p:nvSpPr>
        <p:spPr>
          <a:xfrm>
            <a:off x="7164720" y="2062080"/>
            <a:ext cx="4966560" cy="4667040"/>
          </a:xfrm>
          <a:prstGeom prst="roundRect">
            <a:avLst>
              <a:gd name="adj" fmla="val 8154"/>
            </a:avLst>
          </a:prstGeom>
          <a:noFill/>
          <a:ln w="7620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TextBox 11"/>
          <p:cNvSpPr/>
          <p:nvPr/>
        </p:nvSpPr>
        <p:spPr>
          <a:xfrm>
            <a:off x="1267560" y="1487520"/>
            <a:ext cx="320508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3200" b="1" strike="noStrike" spc="-1">
                <a:solidFill>
                  <a:srgbClr val="000000"/>
                </a:solidFill>
                <a:latin typeface="Arial"/>
              </a:rPr>
              <a:t>High fiber diet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1" name="TextBox 12"/>
          <p:cNvSpPr/>
          <p:nvPr/>
        </p:nvSpPr>
        <p:spPr>
          <a:xfrm>
            <a:off x="8045640" y="1477440"/>
            <a:ext cx="320508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3200" b="1" strike="noStrike" spc="-1">
                <a:solidFill>
                  <a:srgbClr val="000000"/>
                </a:solidFill>
                <a:latin typeface="Arial"/>
              </a:rPr>
              <a:t>Low fiber diet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362" name="Right Arrow 13"/>
          <p:cNvSpPr/>
          <p:nvPr/>
        </p:nvSpPr>
        <p:spPr>
          <a:xfrm>
            <a:off x="5576760" y="3429000"/>
            <a:ext cx="1189440" cy="38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63" name="Right Arrow 14"/>
          <p:cNvSpPr/>
          <p:nvPr/>
        </p:nvSpPr>
        <p:spPr>
          <a:xfrm rot="10800000">
            <a:off x="5572080" y="4981680"/>
            <a:ext cx="1189440" cy="38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pic>
        <p:nvPicPr>
          <p:cNvPr id="364" name="Picture 16"/>
          <p:cNvPicPr/>
          <p:nvPr/>
        </p:nvPicPr>
        <p:blipFill>
          <a:blip r:embed="rId3"/>
          <a:srcRect t="66468" r="53503"/>
          <a:stretch/>
        </p:blipFill>
        <p:spPr>
          <a:xfrm>
            <a:off x="7373880" y="2189880"/>
            <a:ext cx="4540320" cy="4375440"/>
          </a:xfrm>
          <a:prstGeom prst="rect">
            <a:avLst/>
          </a:prstGeom>
          <a:ln w="0">
            <a:noFill/>
          </a:ln>
        </p:spPr>
      </p:pic>
      <p:pic>
        <p:nvPicPr>
          <p:cNvPr id="365" name="Picture 17"/>
          <p:cNvPicPr/>
          <p:nvPr/>
        </p:nvPicPr>
        <p:blipFill>
          <a:blip r:embed="rId3"/>
          <a:srcRect l="53052" t="32978" b="33181"/>
          <a:stretch/>
        </p:blipFill>
        <p:spPr>
          <a:xfrm>
            <a:off x="2557440" y="4328280"/>
            <a:ext cx="2397960" cy="2309760"/>
          </a:xfrm>
          <a:prstGeom prst="rect">
            <a:avLst/>
          </a:prstGeom>
          <a:ln w="0">
            <a:noFill/>
          </a:ln>
        </p:spPr>
      </p:pic>
      <p:sp>
        <p:nvSpPr>
          <p:cNvPr id="366" name="Curved Left Arrow 2"/>
          <p:cNvSpPr/>
          <p:nvPr/>
        </p:nvSpPr>
        <p:spPr>
          <a:xfrm rot="18895200">
            <a:off x="3605040" y="2837160"/>
            <a:ext cx="579960" cy="1177920"/>
          </a:xfrm>
          <a:prstGeom prst="curvedLeftArrow">
            <a:avLst>
              <a:gd name="adj1" fmla="val 25000"/>
              <a:gd name="adj2" fmla="val 78717"/>
              <a:gd name="adj3" fmla="val 39213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rved Left Arrow 18"/>
          <p:cNvSpPr/>
          <p:nvPr/>
        </p:nvSpPr>
        <p:spPr>
          <a:xfrm rot="8493600">
            <a:off x="1213920" y="4924800"/>
            <a:ext cx="579960" cy="1177920"/>
          </a:xfrm>
          <a:prstGeom prst="curvedLeftArrow">
            <a:avLst>
              <a:gd name="adj1" fmla="val 25000"/>
              <a:gd name="adj2" fmla="val 78717"/>
              <a:gd name="adj3" fmla="val 39213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TextBox 4"/>
          <p:cNvSpPr/>
          <p:nvPr/>
        </p:nvSpPr>
        <p:spPr>
          <a:xfrm>
            <a:off x="5182200" y="3032280"/>
            <a:ext cx="1897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1" i="1" strike="noStrike" spc="-1">
                <a:solidFill>
                  <a:srgbClr val="000000"/>
                </a:solidFill>
                <a:latin typeface="Arial"/>
              </a:rPr>
              <a:t>Change the diet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9" name="Picture 15"/>
          <p:cNvPicPr/>
          <p:nvPr/>
        </p:nvPicPr>
        <p:blipFill>
          <a:blip r:embed="rId3"/>
          <a:srcRect t="32978" r="52625" b="33181"/>
          <a:stretch/>
        </p:blipFill>
        <p:spPr>
          <a:xfrm>
            <a:off x="450000" y="2189880"/>
            <a:ext cx="2419920" cy="2309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000"/>
    </mc:Choice>
    <mc:Fallback xmlns:p15="http://schemas.microsoft.com/office/powerpoint/2012/main" xmlns="">
      <p:transition spd="slow" advTm="36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Picture 5"/>
          <p:cNvPicPr/>
          <p:nvPr/>
        </p:nvPicPr>
        <p:blipFill>
          <a:blip r:embed="rId5"/>
          <a:stretch/>
        </p:blipFill>
        <p:spPr>
          <a:xfrm>
            <a:off x="5519160" y="4263840"/>
            <a:ext cx="6672600" cy="2590200"/>
          </a:xfrm>
          <a:prstGeom prst="rect">
            <a:avLst/>
          </a:prstGeom>
          <a:ln w="0">
            <a:noFill/>
          </a:ln>
        </p:spPr>
      </p:pic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rmAutofit fontScale="91000"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Long-term low-fiber diet may </a:t>
            </a: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lead to irreversible decrease in diversity of microbiota</a:t>
            </a: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We simulated state trajectories and microbial abundances stochastically to assess the effect of long-term low-fiber diet.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For the first 20 days, states were fixed to State 5.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The figure above is divided into two rows on the microbial abundance scale.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The long-term low-fiber diet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 </a:t>
            </a: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eliminated some microbes.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8"/>
          </p:nvPr>
        </p:nvSpPr>
        <p:spPr>
          <a:xfrm>
            <a:off x="944892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7E5A88-9F39-42FC-9D58-33ACD87AF9A6}" type="slidenum">
              <a:rPr lang="en-US" sz="1200" b="0" strike="noStrike" spc="-1">
                <a:solidFill>
                  <a:srgbClr val="8B8B8B"/>
                </a:solidFill>
                <a:latin typeface="Arial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75" name="図 374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960" y="5892840"/>
            <a:ext cx="812520" cy="81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00"/>
    </mc:Choice>
    <mc:Fallback xmlns:p15="http://schemas.microsoft.com/office/powerpoint/2012/main" xmlns="">
      <p:transition spd="slow" advTm="54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>
                  <p:stCondLst>
                    <p:cond delay="indefinite"/>
                  </p:stCondLst>
                  <p:endCondLst>
                    <p:cond evt="onStopAudio" delay="0"/>
                  </p:endCondLst>
                </p:cTn>
                <p:tgtEl>
                  <p:spTgt spid="375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Conclusions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We proposed Umibato and estimated time-varying microbial interactions.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Umibato could capture dietary changes.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Umibato estimated two main states when mice were fed high fiber-diets.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Umibato implementation is available on </a:t>
            </a:r>
            <a:r>
              <a:rPr lang="en-US" sz="2400" b="0" u="sng" strike="noStrike" spc="-1">
                <a:solidFill>
                  <a:srgbClr val="0563C1"/>
                </a:solidFill>
                <a:uFillTx/>
                <a:latin typeface="Arial"/>
                <a:ea typeface="Yu Gothic"/>
                <a:hlinkClick r:id="rId5"/>
              </a:rPr>
              <a:t>https://github.com/shion-h/Umibato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 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Future work: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Model selection (that is, determining the number of states)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Extending the model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Box 4"/>
          <p:cNvSpPr/>
          <p:nvPr/>
        </p:nvSpPr>
        <p:spPr>
          <a:xfrm>
            <a:off x="4515840" y="6307920"/>
            <a:ext cx="3698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</a:rPr>
              <a:t>Thank you for listening!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79" name="図 378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6960" y="5892840"/>
            <a:ext cx="812520" cy="812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4A931A9-1BAB-4ED0-A856-3F76401B2D97}" type="slidenum"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00"/>
    </mc:Choice>
    <mc:Fallback xmlns:p15="http://schemas.microsoft.com/office/powerpoint/2012/main" xmlns="">
      <p:transition spd="slow" advTm="47000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>
                  <p:stCondLst>
                    <p:cond delay="indefinite"/>
                  </p:stCondLst>
                  <p:endCondLst>
                    <p:cond evt="onStopAudio" delay="0"/>
                  </p:endCondLst>
                </p:cTn>
                <p:tgtEl>
                  <p:spTgt spid="379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13328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5400" b="0" strike="noStrike" spc="-1">
                <a:solidFill>
                  <a:srgbClr val="FFFFFF"/>
                </a:solidFill>
                <a:latin typeface="Arial"/>
                <a:ea typeface="Yu Gothic"/>
              </a:rPr>
              <a:t>Appendix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D80E0B-A0A8-4D27-A4F4-326252F20EE2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GPR outperformed spline in synthetic dataset experiments.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Content Placeholder 7"/>
          <p:cNvPicPr/>
          <p:nvPr/>
        </p:nvPicPr>
        <p:blipFill>
          <a:blip r:embed="rId2"/>
          <a:stretch/>
        </p:blipFill>
        <p:spPr>
          <a:xfrm>
            <a:off x="1089000" y="1461960"/>
            <a:ext cx="10013760" cy="5391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0CD601-B4EE-49BB-BD0C-71B2243E8720}" type="slidenum"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Experimental set-up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Gaussian process regression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Gaussian kernel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Sampled  100 times from the posterior distributions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Continuous-time regression hidden Markov model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Estimated 10000 times with different initialized parameters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Used variational inference method for parameter estimation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000" b="0" strike="noStrike" spc="-1">
                <a:solidFill>
                  <a:srgbClr val="000000"/>
                </a:solidFill>
                <a:latin typeface="Arial"/>
                <a:ea typeface="Yu Gothic"/>
              </a:rPr>
              <a:t>The threshold of convergence of ELBO: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000" b="0" strike="noStrike" spc="-1">
                <a:solidFill>
                  <a:srgbClr val="000000"/>
                </a:solidFill>
                <a:latin typeface="Arial"/>
                <a:ea typeface="Yu Gothic"/>
              </a:rPr>
              <a:t>The maximum number of iterations: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E22310-9B9D-4BC6-80C4-AEE8F33ECC09}" type="slidenum"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Outline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Background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Methods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Results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53BD13-0C26-4ACA-9A66-E68EE5EBCAD2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"/>
    </mc:Choice>
    <mc:Fallback xmlns:p15="http://schemas.microsoft.com/office/powerpoint/2012/main" xmlns="">
      <p:transition spd="slow"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13328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FFFFFF"/>
                </a:solidFill>
                <a:latin typeface="Arial"/>
                <a:ea typeface="Yu Gothic"/>
              </a:rPr>
              <a:t>Background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D1917CA-F032-4C71-8D1A-B53870F52E35}" type="slidenum"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="http://schemas.microsoft.com/office/powerpoint/2012/main"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What’s microbial interaction estimation?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353320" cy="555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Microbial interactions play an important role.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For example,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 microbial interactions in the human gut microbiome differ between cases and controls (</a:t>
            </a:r>
            <a:r>
              <a:rPr lang="en-US" sz="2400" b="1" u="sng" strike="noStrike" spc="-1">
                <a:solidFill>
                  <a:srgbClr val="808080"/>
                </a:solidFill>
                <a:uFillTx/>
                <a:latin typeface="Arial"/>
                <a:ea typeface="Yu Gothic"/>
              </a:rPr>
              <a:t>McGregor </a:t>
            </a:r>
            <a:r>
              <a:rPr lang="en-US" sz="2400" b="1" i="1" u="sng" strike="noStrike" spc="-1">
                <a:solidFill>
                  <a:srgbClr val="808080"/>
                </a:solidFill>
                <a:uFillTx/>
                <a:latin typeface="Arial"/>
                <a:ea typeface="Yu Gothic"/>
              </a:rPr>
              <a:t>et al.</a:t>
            </a:r>
            <a:r>
              <a:rPr lang="en-US" sz="2400" b="1" u="sng" strike="noStrike" spc="-1">
                <a:solidFill>
                  <a:srgbClr val="808080"/>
                </a:solidFill>
                <a:uFillTx/>
                <a:latin typeface="Arial"/>
                <a:ea typeface="Yu Gothic"/>
              </a:rPr>
              <a:t>, 2020</a:t>
            </a: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Yu Gothic"/>
              </a:rPr>
              <a:t>).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How to estimate microbial interactions from microbial abundances: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JP" sz="2400" b="0" strike="noStrike" spc="-1">
                <a:solidFill>
                  <a:srgbClr val="000000"/>
                </a:solidFill>
                <a:latin typeface="Arial"/>
                <a:ea typeface="Yu Gothic"/>
              </a:rPr>
              <a:t>Correlation-based methods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JP" sz="2400" b="1" u="sng" strike="noStrike" spc="-1">
                <a:solidFill>
                  <a:srgbClr val="000000"/>
                </a:solidFill>
                <a:uFillTx/>
                <a:latin typeface="Arial"/>
                <a:ea typeface="Yu Gothic"/>
              </a:rPr>
              <a:t>Generalized Lotka-Volterra equation (gLVE)-based methods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図 7" descr="グラフ, レーダー チャート&#10;&#10;自動的に生成された説明"/>
          <p:cNvPicPr/>
          <p:nvPr/>
        </p:nvPicPr>
        <p:blipFill>
          <a:blip r:embed="rId3"/>
          <a:stretch/>
        </p:blipFill>
        <p:spPr>
          <a:xfrm>
            <a:off x="2891520" y="3087360"/>
            <a:ext cx="5720400" cy="2494440"/>
          </a:xfrm>
          <a:prstGeom prst="rect">
            <a:avLst/>
          </a:prstGeom>
          <a:ln w="0">
            <a:noFill/>
          </a:ln>
        </p:spPr>
      </p:pic>
      <p:sp>
        <p:nvSpPr>
          <p:cNvPr id="147" name="Rectangle 5"/>
          <p:cNvSpPr/>
          <p:nvPr/>
        </p:nvSpPr>
        <p:spPr>
          <a:xfrm>
            <a:off x="8718480" y="5120640"/>
            <a:ext cx="2527200" cy="6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200" b="0" strike="noStrike" spc="-1">
                <a:solidFill>
                  <a:srgbClr val="000000"/>
                </a:solidFill>
                <a:latin typeface="Arial"/>
              </a:rPr>
              <a:t>https://academic.oup.com/bioinformatics/article/36/6/1840/5614428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667DF7-43C5-4F19-A57F-410A51D0300A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00"/>
    </mc:Choice>
    <mc:Fallback xmlns:p15="http://schemas.microsoft.com/office/powerpoint/2012/main" xmlns="">
      <p:transition spd="slow" advTm="58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gLVE-based method enables estimating directed microbial interaction networks.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659960"/>
            <a:ext cx="11353320" cy="451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The directed microbial interaction networks show the relationship between microbes.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Picture 4" descr="Diagram&#10;&#10;Description automatically generated"/>
          <p:cNvPicPr/>
          <p:nvPr/>
        </p:nvPicPr>
        <p:blipFill>
          <a:blip r:embed="rId3"/>
          <a:stretch/>
        </p:blipFill>
        <p:spPr>
          <a:xfrm>
            <a:off x="3429000" y="2418480"/>
            <a:ext cx="5333400" cy="4350960"/>
          </a:xfrm>
          <a:prstGeom prst="rect">
            <a:avLst/>
          </a:prstGeom>
          <a:ln w="0">
            <a:noFill/>
          </a:ln>
        </p:spPr>
      </p:pic>
      <p:sp>
        <p:nvSpPr>
          <p:cNvPr id="152" name="Rectangle 5"/>
          <p:cNvSpPr/>
          <p:nvPr/>
        </p:nvSpPr>
        <p:spPr>
          <a:xfrm>
            <a:off x="7824240" y="6613560"/>
            <a:ext cx="446760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200" b="0" strike="noStrike" spc="-1">
                <a:solidFill>
                  <a:srgbClr val="000000"/>
                </a:solidFill>
                <a:latin typeface="Arial"/>
              </a:rPr>
              <a:t>http://homepages.ulb.ac.be/~dgonze/LEUVEN2017/practicals.html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53" name="Oval 6"/>
          <p:cNvSpPr/>
          <p:nvPr/>
        </p:nvSpPr>
        <p:spPr>
          <a:xfrm rot="18819000">
            <a:off x="4946760" y="1947240"/>
            <a:ext cx="1869480" cy="5367600"/>
          </a:xfrm>
          <a:prstGeom prst="ellipse">
            <a:avLst/>
          </a:prstGeom>
          <a:noFill/>
          <a:ln w="38100">
            <a:solidFill>
              <a:srgbClr val="4472C4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Box 7"/>
          <p:cNvSpPr/>
          <p:nvPr/>
        </p:nvSpPr>
        <p:spPr>
          <a:xfrm>
            <a:off x="7936200" y="6283080"/>
            <a:ext cx="1567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2F5597"/>
                </a:solidFill>
                <a:latin typeface="Arial"/>
              </a:rPr>
              <a:t>Parasitism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5" name="Oval 8"/>
          <p:cNvSpPr/>
          <p:nvPr/>
        </p:nvSpPr>
        <p:spPr>
          <a:xfrm rot="3145800">
            <a:off x="4251960" y="1718640"/>
            <a:ext cx="1564200" cy="4163040"/>
          </a:xfrm>
          <a:prstGeom prst="ellipse">
            <a:avLst/>
          </a:prstGeom>
          <a:noFill/>
          <a:ln w="38100">
            <a:solidFill>
              <a:srgbClr val="ED7D31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9"/>
          <p:cNvSpPr/>
          <p:nvPr/>
        </p:nvSpPr>
        <p:spPr>
          <a:xfrm>
            <a:off x="2440080" y="5170320"/>
            <a:ext cx="1322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C55A11"/>
                </a:solidFill>
                <a:latin typeface="Arial"/>
              </a:rPr>
              <a:t>Symbiosis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Oval 10"/>
          <p:cNvSpPr/>
          <p:nvPr/>
        </p:nvSpPr>
        <p:spPr>
          <a:xfrm rot="6710400">
            <a:off x="6183720" y="1840320"/>
            <a:ext cx="1396800" cy="2704680"/>
          </a:xfrm>
          <a:prstGeom prst="ellipse">
            <a:avLst/>
          </a:prstGeom>
          <a:noFill/>
          <a:ln w="38100">
            <a:solidFill>
              <a:srgbClr val="70AD47">
                <a:lumMod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Box 11"/>
          <p:cNvSpPr/>
          <p:nvPr/>
        </p:nvSpPr>
        <p:spPr>
          <a:xfrm>
            <a:off x="8125200" y="3047400"/>
            <a:ext cx="1492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548235"/>
                </a:solidFill>
                <a:latin typeface="Arial"/>
              </a:rPr>
              <a:t>Competition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C8320F-0573-4A00-9828-CBC6BDB5D7E8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0"/>
    </mc:Choice>
    <mc:Fallback xmlns:p15="http://schemas.microsoft.com/office/powerpoint/2012/main" xmlns="">
      <p:transition spd="slow" advTm="56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rmAutofit fontScale="96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Conventional gLVE-based methods cannot estimate time-varying microbial interactions.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JP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gLVE assumes constant microbial interactions 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Yu Gothic"/>
              </a:rPr>
              <a:t>throughout all timepoints.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Straight Arrow Connector 6"/>
          <p:cNvSpPr/>
          <p:nvPr/>
        </p:nvSpPr>
        <p:spPr>
          <a:xfrm>
            <a:off x="1372320" y="5004720"/>
            <a:ext cx="99403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Straight Connector 10"/>
          <p:cNvSpPr/>
          <p:nvPr/>
        </p:nvSpPr>
        <p:spPr>
          <a:xfrm>
            <a:off x="2087280" y="3895920"/>
            <a:ext cx="284400" cy="109728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Straight Connector 11"/>
          <p:cNvSpPr/>
          <p:nvPr/>
        </p:nvSpPr>
        <p:spPr>
          <a:xfrm flipH="1">
            <a:off x="2607840" y="3863160"/>
            <a:ext cx="83160" cy="11300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5" name="Rounded Rectangle 12"/>
          <p:cNvSpPr/>
          <p:nvPr/>
        </p:nvSpPr>
        <p:spPr>
          <a:xfrm>
            <a:off x="2371680" y="4875120"/>
            <a:ext cx="235800" cy="23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44"/>
          <p:cNvGrpSpPr/>
          <p:nvPr/>
        </p:nvGrpSpPr>
        <p:grpSpPr>
          <a:xfrm>
            <a:off x="2101680" y="3374280"/>
            <a:ext cx="589320" cy="589320"/>
            <a:chOff x="2101680" y="3374280"/>
            <a:chExt cx="589320" cy="589320"/>
          </a:xfrm>
        </p:grpSpPr>
        <p:sp>
          <p:nvSpPr>
            <p:cNvPr id="167" name="Rounded Rectangle 17"/>
            <p:cNvSpPr/>
            <p:nvPr/>
          </p:nvSpPr>
          <p:spPr>
            <a:xfrm>
              <a:off x="2101680" y="3374280"/>
              <a:ext cx="589320" cy="5893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楕円 23"/>
            <p:cNvSpPr/>
            <p:nvPr/>
          </p:nvSpPr>
          <p:spPr>
            <a:xfrm>
              <a:off x="2178720" y="343152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9" name="楕円 23"/>
            <p:cNvSpPr/>
            <p:nvPr/>
          </p:nvSpPr>
          <p:spPr>
            <a:xfrm>
              <a:off x="2181960" y="377676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70" name="楕円 23"/>
            <p:cNvSpPr/>
            <p:nvPr/>
          </p:nvSpPr>
          <p:spPr>
            <a:xfrm>
              <a:off x="2503080" y="342936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71" name="楕円 23"/>
            <p:cNvSpPr/>
            <p:nvPr/>
          </p:nvSpPr>
          <p:spPr>
            <a:xfrm>
              <a:off x="2499120" y="3784320"/>
              <a:ext cx="117720" cy="117720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72" name="直線矢印コネクタ 47"/>
            <p:cNvSpPr/>
            <p:nvPr/>
          </p:nvSpPr>
          <p:spPr>
            <a:xfrm flipV="1">
              <a:off x="2296800" y="3488760"/>
              <a:ext cx="205920" cy="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直線矢印コネクタ 47"/>
            <p:cNvSpPr/>
            <p:nvPr/>
          </p:nvSpPr>
          <p:spPr>
            <a:xfrm flipH="1">
              <a:off x="2282040" y="3530520"/>
              <a:ext cx="237240" cy="2631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000000">
                  <a:lumMod val="75000"/>
                  <a:lumOff val="25000"/>
                </a:srgb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4" name="テキスト ボックス 38"/>
          <p:cNvSpPr/>
          <p:nvPr/>
        </p:nvSpPr>
        <p:spPr>
          <a:xfrm>
            <a:off x="11122560" y="5078520"/>
            <a:ext cx="920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time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テキスト ボックス 42"/>
          <p:cNvSpPr/>
          <p:nvPr/>
        </p:nvSpPr>
        <p:spPr>
          <a:xfrm>
            <a:off x="405720" y="3399480"/>
            <a:ext cx="1252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Microbial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interaction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network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Rounded Rectangle 46"/>
          <p:cNvSpPr/>
          <p:nvPr/>
        </p:nvSpPr>
        <p:spPr>
          <a:xfrm>
            <a:off x="4966920" y="4886640"/>
            <a:ext cx="235800" cy="23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ounded Rectangle 47"/>
          <p:cNvSpPr/>
          <p:nvPr/>
        </p:nvSpPr>
        <p:spPr>
          <a:xfrm>
            <a:off x="6275520" y="4886640"/>
            <a:ext cx="235800" cy="23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ounded Rectangle 48"/>
          <p:cNvSpPr/>
          <p:nvPr/>
        </p:nvSpPr>
        <p:spPr>
          <a:xfrm>
            <a:off x="8780040" y="4886640"/>
            <a:ext cx="235800" cy="23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Left Brace 50"/>
          <p:cNvSpPr/>
          <p:nvPr/>
        </p:nvSpPr>
        <p:spPr>
          <a:xfrm rot="16200000">
            <a:off x="5487480" y="1940760"/>
            <a:ext cx="461160" cy="6826680"/>
          </a:xfrm>
          <a:prstGeom prst="leftBrace">
            <a:avLst>
              <a:gd name="adj1" fmla="val 223382"/>
              <a:gd name="adj2" fmla="val 48469"/>
            </a:avLst>
          </a:prstGeom>
          <a:noFill/>
          <a:ln w="38100">
            <a:solidFill>
              <a:srgbClr val="000000">
                <a:lumMod val="50000"/>
                <a:lumOff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Box 51"/>
          <p:cNvSpPr/>
          <p:nvPr/>
        </p:nvSpPr>
        <p:spPr>
          <a:xfrm>
            <a:off x="1676520" y="5607720"/>
            <a:ext cx="812736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JP" sz="2800" b="1" strike="noStrike" spc="-1">
                <a:solidFill>
                  <a:srgbClr val="000000"/>
                </a:solidFill>
                <a:latin typeface="Arial"/>
              </a:rPr>
              <a:t>Same microbial interaction network at all times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1" name="Straight Connector 24"/>
          <p:cNvSpPr/>
          <p:nvPr/>
        </p:nvSpPr>
        <p:spPr>
          <a:xfrm flipV="1">
            <a:off x="1658160" y="3668760"/>
            <a:ext cx="443160" cy="192240"/>
          </a:xfrm>
          <a:prstGeom prst="line">
            <a:avLst/>
          </a:prstGeom>
          <a:ln w="19050">
            <a:solidFill>
              <a:srgbClr val="000000"/>
            </a:solidFill>
            <a:head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Straight Connector 34"/>
          <p:cNvSpPr/>
          <p:nvPr/>
        </p:nvSpPr>
        <p:spPr>
          <a:xfrm>
            <a:off x="1415880" y="3113280"/>
            <a:ext cx="762480" cy="376920"/>
          </a:xfrm>
          <a:prstGeom prst="line">
            <a:avLst/>
          </a:prstGeom>
          <a:ln w="19050">
            <a:solidFill>
              <a:srgbClr val="000000"/>
            </a:solidFill>
            <a:head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テキスト ボックス 42"/>
          <p:cNvSpPr/>
          <p:nvPr/>
        </p:nvSpPr>
        <p:spPr>
          <a:xfrm>
            <a:off x="405720" y="2928600"/>
            <a:ext cx="1010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Microbe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517644-94CC-47E3-A226-B9AAD9571379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00"/>
    </mc:Choice>
    <mc:Fallback xmlns:p15="http://schemas.microsoft.com/office/powerpoint/2012/main" xmlns="">
      <p:transition spd="slow" advTm="4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5371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191919"/>
                </a:solidFill>
                <a:latin typeface="Arial"/>
                <a:ea typeface="Yu Gothic"/>
              </a:rPr>
              <a:t>Depending on the conditions of the environment, microbial interactions can change.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191919"/>
                </a:solidFill>
                <a:latin typeface="Arial"/>
                <a:ea typeface="Yu Gothic"/>
              </a:rPr>
              <a:t>e.g., microbial interactions have been reported to differ in environments that contain different nutrients (</a:t>
            </a:r>
            <a:r>
              <a:rPr lang="en-US" sz="2400" b="1" u="sng" strike="noStrike" spc="-1">
                <a:solidFill>
                  <a:srgbClr val="808080"/>
                </a:solidFill>
                <a:uFillTx/>
                <a:latin typeface="Arial"/>
                <a:ea typeface="Yu Gothic"/>
                <a:hlinkClick r:id="rId3"/>
              </a:rPr>
              <a:t>Embree </a:t>
            </a:r>
            <a:r>
              <a:rPr lang="en-US" sz="2400" b="1" i="1" u="sng" strike="noStrike" spc="-1">
                <a:solidFill>
                  <a:srgbClr val="808080"/>
                </a:solidFill>
                <a:uFillTx/>
                <a:latin typeface="Arial"/>
                <a:ea typeface="Yu Gothic"/>
                <a:hlinkClick r:id="rId3"/>
              </a:rPr>
              <a:t>et al.</a:t>
            </a:r>
            <a:r>
              <a:rPr lang="en-US" sz="2400" b="1" u="sng" strike="noStrike" spc="-1">
                <a:solidFill>
                  <a:srgbClr val="808080"/>
                </a:solidFill>
                <a:uFillTx/>
                <a:latin typeface="Arial"/>
                <a:ea typeface="Yu Gothic"/>
                <a:hlinkClick r:id="rId3"/>
              </a:rPr>
              <a:t>, 2015</a:t>
            </a:r>
            <a:r>
              <a:rPr lang="en-US" sz="2400" b="0" strike="noStrike" spc="-1">
                <a:solidFill>
                  <a:srgbClr val="191919"/>
                </a:solidFill>
                <a:latin typeface="Arial"/>
                <a:ea typeface="Yu Gothic"/>
              </a:rPr>
              <a:t>). 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lang="en-US" sz="2800" b="1" u="sng" strike="noStrike" spc="-1">
                <a:solidFill>
                  <a:srgbClr val="191919"/>
                </a:solidFill>
                <a:uFillTx/>
                <a:latin typeface="Arial"/>
                <a:ea typeface="Yu Gothic"/>
              </a:rPr>
              <a:t>The inability to estimate time-varying microbial interactions is a critical limitation.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title"/>
          </p:nvPr>
        </p:nvSpPr>
        <p:spPr>
          <a:xfrm>
            <a:off x="1338840" y="3600"/>
            <a:ext cx="10852560" cy="132516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Aim of this study is to </a:t>
            </a:r>
            <a:r>
              <a:rPr lang="en-US" sz="4400" b="0" strike="noStrike" spc="-1">
                <a:solidFill>
                  <a:srgbClr val="FFFFFF"/>
                </a:solidFill>
                <a:latin typeface="Arial"/>
                <a:ea typeface="Yu Gothic"/>
              </a:rPr>
              <a:t>estimate time-varying microbial interactions.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roup 56"/>
          <p:cNvGrpSpPr/>
          <p:nvPr/>
        </p:nvGrpSpPr>
        <p:grpSpPr>
          <a:xfrm>
            <a:off x="2546280" y="2995920"/>
            <a:ext cx="7098840" cy="1659240"/>
            <a:chOff x="2546280" y="2995920"/>
            <a:chExt cx="7098840" cy="1659240"/>
          </a:xfrm>
        </p:grpSpPr>
        <p:grpSp>
          <p:nvGrpSpPr>
            <p:cNvPr id="188" name="Group 5"/>
            <p:cNvGrpSpPr/>
            <p:nvPr/>
          </p:nvGrpSpPr>
          <p:grpSpPr>
            <a:xfrm>
              <a:off x="4623120" y="3530880"/>
              <a:ext cx="589320" cy="589320"/>
              <a:chOff x="4623120" y="3530880"/>
              <a:chExt cx="589320" cy="589320"/>
            </a:xfrm>
          </p:grpSpPr>
          <p:sp>
            <p:nvSpPr>
              <p:cNvPr id="189" name="Rounded Rectangle 6"/>
              <p:cNvSpPr/>
              <p:nvPr/>
            </p:nvSpPr>
            <p:spPr>
              <a:xfrm>
                <a:off x="4623120" y="3530880"/>
                <a:ext cx="589320" cy="58932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楕円 23"/>
              <p:cNvSpPr/>
              <p:nvPr/>
            </p:nvSpPr>
            <p:spPr>
              <a:xfrm>
                <a:off x="4700160" y="358812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191" name="楕円 23"/>
              <p:cNvSpPr/>
              <p:nvPr/>
            </p:nvSpPr>
            <p:spPr>
              <a:xfrm>
                <a:off x="4703400" y="393336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192" name="楕円 23"/>
              <p:cNvSpPr/>
              <p:nvPr/>
            </p:nvSpPr>
            <p:spPr>
              <a:xfrm>
                <a:off x="5024520" y="358596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193" name="楕円 23"/>
              <p:cNvSpPr/>
              <p:nvPr/>
            </p:nvSpPr>
            <p:spPr>
              <a:xfrm>
                <a:off x="5020560" y="394092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194" name="直線矢印コネクタ 47"/>
              <p:cNvSpPr/>
              <p:nvPr/>
            </p:nvSpPr>
            <p:spPr>
              <a:xfrm flipV="1">
                <a:off x="4818240" y="3645360"/>
                <a:ext cx="205920" cy="14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75000"/>
                    <a:lumOff val="25000"/>
                  </a:srgb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直線矢印コネクタ 47"/>
              <p:cNvSpPr/>
              <p:nvPr/>
            </p:nvSpPr>
            <p:spPr>
              <a:xfrm flipH="1">
                <a:off x="4803480" y="3687120"/>
                <a:ext cx="237240" cy="263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75000"/>
                    <a:lumOff val="25000"/>
                  </a:srgb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96" name="Group 32"/>
            <p:cNvGrpSpPr/>
            <p:nvPr/>
          </p:nvGrpSpPr>
          <p:grpSpPr>
            <a:xfrm>
              <a:off x="5681160" y="3530880"/>
              <a:ext cx="589320" cy="589320"/>
              <a:chOff x="5681160" y="3530880"/>
              <a:chExt cx="589320" cy="589320"/>
            </a:xfrm>
          </p:grpSpPr>
          <p:sp>
            <p:nvSpPr>
              <p:cNvPr id="197" name="Rounded Rectangle 33"/>
              <p:cNvSpPr/>
              <p:nvPr/>
            </p:nvSpPr>
            <p:spPr>
              <a:xfrm>
                <a:off x="5681160" y="3530880"/>
                <a:ext cx="589320" cy="58932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3254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楕円 23"/>
              <p:cNvSpPr/>
              <p:nvPr/>
            </p:nvSpPr>
            <p:spPr>
              <a:xfrm>
                <a:off x="5758200" y="358812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199" name="楕円 23"/>
              <p:cNvSpPr/>
              <p:nvPr/>
            </p:nvSpPr>
            <p:spPr>
              <a:xfrm>
                <a:off x="5761440" y="393336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00" name="楕円 23"/>
              <p:cNvSpPr/>
              <p:nvPr/>
            </p:nvSpPr>
            <p:spPr>
              <a:xfrm>
                <a:off x="6082560" y="358596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01" name="楕円 23"/>
              <p:cNvSpPr/>
              <p:nvPr/>
            </p:nvSpPr>
            <p:spPr>
              <a:xfrm>
                <a:off x="6078600" y="393264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02" name="直線矢印コネクタ 47"/>
              <p:cNvSpPr/>
              <p:nvPr/>
            </p:nvSpPr>
            <p:spPr>
              <a:xfrm flipV="1">
                <a:off x="5862240" y="3686400"/>
                <a:ext cx="237240" cy="2631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75000"/>
                    <a:lumOff val="25000"/>
                  </a:srgb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" name="直線矢印コネクタ 47"/>
              <p:cNvSpPr/>
              <p:nvPr/>
            </p:nvSpPr>
            <p:spPr>
              <a:xfrm>
                <a:off x="5859000" y="3688920"/>
                <a:ext cx="236520" cy="2606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75000"/>
                    <a:lumOff val="25000"/>
                  </a:srgb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4" name="Group 40"/>
            <p:cNvGrpSpPr/>
            <p:nvPr/>
          </p:nvGrpSpPr>
          <p:grpSpPr>
            <a:xfrm>
              <a:off x="6739200" y="3530880"/>
              <a:ext cx="589320" cy="589320"/>
              <a:chOff x="6739200" y="3530880"/>
              <a:chExt cx="589320" cy="589320"/>
            </a:xfrm>
          </p:grpSpPr>
          <p:sp>
            <p:nvSpPr>
              <p:cNvPr id="205" name="Rounded Rectangle 41"/>
              <p:cNvSpPr/>
              <p:nvPr/>
            </p:nvSpPr>
            <p:spPr>
              <a:xfrm>
                <a:off x="6739200" y="3530880"/>
                <a:ext cx="589320" cy="589320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楕円 23"/>
              <p:cNvSpPr/>
              <p:nvPr/>
            </p:nvSpPr>
            <p:spPr>
              <a:xfrm>
                <a:off x="6816240" y="358812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07" name="楕円 23"/>
              <p:cNvSpPr/>
              <p:nvPr/>
            </p:nvSpPr>
            <p:spPr>
              <a:xfrm>
                <a:off x="6819480" y="393336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08" name="楕円 23"/>
              <p:cNvSpPr/>
              <p:nvPr/>
            </p:nvSpPr>
            <p:spPr>
              <a:xfrm>
                <a:off x="7140600" y="358596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09" name="楕円 23"/>
              <p:cNvSpPr/>
              <p:nvPr/>
            </p:nvSpPr>
            <p:spPr>
              <a:xfrm>
                <a:off x="7136640" y="3932640"/>
                <a:ext cx="117720" cy="117720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AF5C24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</p:sp>
          <p:sp>
            <p:nvSpPr>
              <p:cNvPr id="210" name="直線矢印コネクタ 47"/>
              <p:cNvSpPr/>
              <p:nvPr/>
            </p:nvSpPr>
            <p:spPr>
              <a:xfrm>
                <a:off x="6875280" y="3706200"/>
                <a:ext cx="2880" cy="2268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75000"/>
                    <a:lumOff val="25000"/>
                  </a:srgb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直線矢印コネクタ 47"/>
              <p:cNvSpPr/>
              <p:nvPr/>
            </p:nvSpPr>
            <p:spPr>
              <a:xfrm flipH="1">
                <a:off x="6937560" y="3991680"/>
                <a:ext cx="1987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000000">
                    <a:lumMod val="75000"/>
                    <a:lumOff val="25000"/>
                  </a:srgb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pic>
          <p:nvPicPr>
            <p:cNvPr id="212" name="Picture 55"/>
            <p:cNvPicPr/>
            <p:nvPr/>
          </p:nvPicPr>
          <p:blipFill>
            <a:blip r:embed="rId4"/>
            <a:stretch/>
          </p:blipFill>
          <p:spPr>
            <a:xfrm>
              <a:off x="2546280" y="2995920"/>
              <a:ext cx="7098840" cy="1659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13" name="TextBox 57"/>
          <p:cNvSpPr/>
          <p:nvPr/>
        </p:nvSpPr>
        <p:spPr>
          <a:xfrm>
            <a:off x="2748600" y="2714040"/>
            <a:ext cx="1320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C00000"/>
                </a:solidFill>
                <a:latin typeface="Arial"/>
              </a:rPr>
              <a:t>Condition1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4" name="TextBox 58"/>
          <p:cNvSpPr/>
          <p:nvPr/>
        </p:nvSpPr>
        <p:spPr>
          <a:xfrm>
            <a:off x="5435640" y="2709360"/>
            <a:ext cx="1320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2F518F"/>
                </a:solidFill>
                <a:latin typeface="Arial"/>
              </a:rPr>
              <a:t>Condition2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5" name="TextBox 59"/>
          <p:cNvSpPr/>
          <p:nvPr/>
        </p:nvSpPr>
        <p:spPr>
          <a:xfrm>
            <a:off x="8146440" y="2718360"/>
            <a:ext cx="1320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JP" sz="1800" b="0" strike="noStrike" spc="-1">
                <a:solidFill>
                  <a:srgbClr val="00B050"/>
                </a:solidFill>
                <a:latin typeface="Arial"/>
              </a:rPr>
              <a:t>Condition3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EDD723-3BE6-4B5F-9FFF-108669B23C7E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00"/>
    </mc:Choice>
    <mc:Fallback xmlns:p15="http://schemas.microsoft.com/office/powerpoint/2012/main" xmlns="">
      <p:transition spd="slow" advTm="29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133280"/>
          </a:xfrm>
          <a:prstGeom prst="rect">
            <a:avLst/>
          </a:prstGeom>
          <a:solidFill>
            <a:srgbClr val="911D22"/>
          </a:solidFill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JP" sz="5400" b="0" strike="noStrike" spc="-1">
                <a:solidFill>
                  <a:srgbClr val="FFFFFF"/>
                </a:solidFill>
                <a:latin typeface="Arial"/>
                <a:ea typeface="Yu Gothic"/>
              </a:rPr>
              <a:t>Methods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046E00A-841D-48EB-8C40-32C8849BBB97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:p15="http://schemas.microsoft.com/office/powerpoint/2012/main"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50997</TotalTime>
  <Words>2352</Words>
  <Application>Microsoft Office PowerPoint</Application>
  <PresentationFormat>Widescreen</PresentationFormat>
  <Paragraphs>288</Paragraphs>
  <Slides>25</Slides>
  <Notes>17</Notes>
  <HiddenSlides>3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Office Theme</vt:lpstr>
      <vt:lpstr>Office Theme</vt:lpstr>
      <vt:lpstr>Office Theme</vt:lpstr>
      <vt:lpstr>Umibato: estimation of time-varying microbial interaction using continuous-time regression hidden Markov model</vt:lpstr>
      <vt:lpstr>Abstract</vt:lpstr>
      <vt:lpstr>Outline</vt:lpstr>
      <vt:lpstr>Background</vt:lpstr>
      <vt:lpstr>What’s microbial interaction estimation?</vt:lpstr>
      <vt:lpstr>gLVE-based method enables estimating directed microbial interaction networks.</vt:lpstr>
      <vt:lpstr>Conventional gLVE-based methods cannot estimate time-varying microbial interactions.</vt:lpstr>
      <vt:lpstr>Aim of this study is to estimate time-varying microbial interactions.</vt:lpstr>
      <vt:lpstr>Methods</vt:lpstr>
      <vt:lpstr>Schematic illustration of Umibato</vt:lpstr>
      <vt:lpstr>What’s gLVE-based method?</vt:lpstr>
      <vt:lpstr>We have introduced time-varying parameters into gLVE.</vt:lpstr>
      <vt:lpstr>Continuous-time regression hidden Markov model (CTRHMM)</vt:lpstr>
      <vt:lpstr>Results</vt:lpstr>
      <vt:lpstr>Synthetic dataset experiments showed higher performance of Umibato.</vt:lpstr>
      <vt:lpstr>Used dataset on real data experiment</vt:lpstr>
      <vt:lpstr>Umibato could capture the change of diet.</vt:lpstr>
      <vt:lpstr>States 3, 4, and 5 are main interaction states.</vt:lpstr>
      <vt:lpstr>Microbial interaction networks differ greatly in each state.</vt:lpstr>
      <vt:lpstr>Schematic illustration of relationships between diets and states.</vt:lpstr>
      <vt:lpstr>Long-term low-fiber diet may lead to irreversible decrease in diversity of microbiota.</vt:lpstr>
      <vt:lpstr>Conclusions</vt:lpstr>
      <vt:lpstr>Appendix</vt:lpstr>
      <vt:lpstr>GPR outperformed spline in synthetic dataset experiments.</vt:lpstr>
      <vt:lpstr>Experimental set-up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Shion Hosoda</dc:creator>
  <dc:description/>
  <cp:lastModifiedBy/>
  <cp:revision>598</cp:revision>
  <dcterms:created xsi:type="dcterms:W3CDTF">2017-04-06T04:44:47Z</dcterms:created>
  <dcterms:modified xsi:type="dcterms:W3CDTF">2024-12-17T05:41:18Z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MMClips">
    <vt:i4>22</vt:i4>
  </property>
  <property fmtid="{D5CDD505-2E9C-101B-9397-08002B2CF9AE}" pid="4" name="Notes">
    <vt:i4>17</vt:i4>
  </property>
  <property fmtid="{D5CDD505-2E9C-101B-9397-08002B2CF9AE}" pid="5" name="PresentationFormat">
    <vt:lpwstr>Widescreen</vt:lpwstr>
  </property>
  <property fmtid="{D5CDD505-2E9C-101B-9397-08002B2CF9AE}" pid="6" name="Slides">
    <vt:i4>25</vt:i4>
  </property>
</Properties>
</file>