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94" r:id="rId7"/>
    <p:sldId id="295" r:id="rId8"/>
    <p:sldId id="296" r:id="rId9"/>
    <p:sldId id="306" r:id="rId10"/>
    <p:sldId id="297" r:id="rId11"/>
    <p:sldId id="298" r:id="rId12"/>
    <p:sldId id="299" r:id="rId13"/>
    <p:sldId id="300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28.11.2021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28.11.2021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wallarm.com/blind-ssrf-exploitation/10" TargetMode="External"/><Relationship Id="rId3" Type="http://schemas.openxmlformats.org/officeDocument/2006/relationships/hyperlink" Target="https://portswigger.net/web-security/xxe" TargetMode="External"/><Relationship Id="rId7" Type="http://schemas.openxmlformats.org/officeDocument/2006/relationships/hyperlink" Target="https://docs.google.com/document/d/1v1TkWZtrhzRLy0bYXBcdLUedXGb9njTNIJXa3u9akHM/edit?pli=1" TargetMode="External"/><Relationship Id="rId2" Type="http://schemas.openxmlformats.org/officeDocument/2006/relationships/hyperlink" Target="https://portswigger.net/websecurity/ssr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we.mitre.org/top25/archive/2021/2021_cwe_top25.html" TargetMode="External"/><Relationship Id="rId5" Type="http://schemas.openxmlformats.org/officeDocument/2006/relationships/hyperlink" Target="https://owasp.org/Top10/A10_2021-Server-Side_Request_Forgery_%28SSRF%29/" TargetMode="External"/><Relationship Id="rId4" Type="http://schemas.openxmlformats.org/officeDocument/2006/relationships/hyperlink" Target="https://sekurak.pl/czym-jest-podatnosc-ssrf-server-side-request-forgery/" TargetMode="External"/><Relationship Id="rId9" Type="http://schemas.openxmlformats.org/officeDocument/2006/relationships/hyperlink" Target="https://www.youtube.com/watch?v=voTHFdL9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647623" cy="2128042"/>
          </a:xfrm>
        </p:spPr>
        <p:txBody>
          <a:bodyPr rtlCol="0"/>
          <a:lstStyle/>
          <a:p>
            <a:pPr algn="ctr" rtl="0"/>
            <a:r>
              <a:rPr lang="pl-PL" dirty="0"/>
              <a:t>Podatność Server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Forgery</a:t>
            </a:r>
            <a:r>
              <a:rPr lang="pl-PL" dirty="0"/>
              <a:t> z wykorzystaniem strony </a:t>
            </a:r>
            <a:r>
              <a:rPr lang="pl-PL" dirty="0" err="1"/>
              <a:t>PortSwigger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966" y="5557042"/>
            <a:ext cx="4941770" cy="396660"/>
          </a:xfrm>
        </p:spPr>
        <p:txBody>
          <a:bodyPr rtlCol="0"/>
          <a:lstStyle/>
          <a:p>
            <a:pPr algn="ctr" rtl="0"/>
            <a:r>
              <a:rPr lang="pl-PL" dirty="0"/>
              <a:t>Magdalena Ślusarczyk, Patryk Synowski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CF0CE-1B9C-43A4-94D0-EDCC339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0"/>
            <a:ext cx="3096126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76E09A8C-8877-454C-9B2C-9E1CDECEC765}"/>
              </a:ext>
            </a:extLst>
          </p:cNvPr>
          <p:cNvSpPr txBox="1">
            <a:spLocks/>
          </p:cNvSpPr>
          <p:nvPr/>
        </p:nvSpPr>
        <p:spPr>
          <a:xfrm>
            <a:off x="5476875" y="1892263"/>
            <a:ext cx="5111750" cy="4829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1: </a:t>
            </a:r>
          </a:p>
          <a:p>
            <a:pPr marL="0" indent="0">
              <a:buNone/>
            </a:pPr>
            <a:r>
              <a:rPr lang="pl-PL" sz="2400" dirty="0"/>
              <a:t>Mamy daną aplikację sklepu, która umożliwia użytkownikowi sprawdzenie dostępności produktu na magazynie poprzez odwołanie się do </a:t>
            </a:r>
            <a:r>
              <a:rPr lang="pl-PL" sz="2400" dirty="0" err="1"/>
              <a:t>endpointu</a:t>
            </a:r>
            <a:r>
              <a:rPr lang="pl-PL" sz="2400" dirty="0"/>
              <a:t> API odpowiedzialnego za sprawdzanie statusu dostępności wybranej rzeczy.</a:t>
            </a:r>
          </a:p>
          <a:p>
            <a:pPr marL="0" indent="0">
              <a:buNone/>
            </a:pPr>
            <a:r>
              <a:rPr lang="pl-PL" sz="2400" dirty="0"/>
              <a:t>Aby rozwiązać zadanie, należy dostać się do interfejsu admina i usunąć użytkownika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endParaRPr lang="pl-PL" sz="2400" dirty="0">
              <a:latin typeface="Courier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C415F0-BC3C-4380-BF6C-EA2DA93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1" y="1934763"/>
            <a:ext cx="5474103" cy="39547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FAE69F2-E64D-4C0F-9FE8-6D0662F8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24" y="3192890"/>
            <a:ext cx="52109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0E3432-6B15-4222-8C02-9C9AD4B994D5}"/>
              </a:ext>
            </a:extLst>
          </p:cNvPr>
          <p:cNvSpPr txBox="1">
            <a:spLocks/>
          </p:cNvSpPr>
          <p:nvPr/>
        </p:nvSpPr>
        <p:spPr>
          <a:xfrm>
            <a:off x="3322764" y="1857080"/>
            <a:ext cx="5848475" cy="4224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2: </a:t>
            </a:r>
          </a:p>
          <a:p>
            <a:pPr marL="0" indent="0">
              <a:buNone/>
            </a:pPr>
            <a:r>
              <a:rPr lang="pl-PL" sz="2400" dirty="0"/>
              <a:t>W tej samej aplikacji sklepu okazuje się, że urządzenia będące w tej samej sieci co serwer, całkowicie mu ufają. Wiemy, że adres to </a:t>
            </a:r>
            <a:r>
              <a:rPr lang="pl-PL" sz="2400" dirty="0">
                <a:latin typeface="Courier"/>
                <a:ea typeface="Source code Pro" panose="020B0509030403020204" pitchFamily="49" charset="0"/>
              </a:rPr>
              <a:t>192.168.0.X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/>
              <a:t>a dostęp możemy uzyskać na porcie 8080. Aby rozwiązać zadanie, należy dostać się do interfejsu admina i usunąć użytkownika</a:t>
            </a:r>
            <a:r>
              <a:rPr lang="pl-PL" sz="2400" dirty="0">
                <a:ea typeface="Source code Pro" panose="020B0509030403020204" pitchFamily="49" charset="0"/>
              </a:rPr>
              <a:t>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5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6225"/>
            <a:ext cx="8421688" cy="1325563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99" y="1325461"/>
            <a:ext cx="8643107" cy="47733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http://LocalHost/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http://127.0.0.1/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zadziała tak samo jak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http://127.1/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zera można pomijać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http://::1/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http://127.1.2.3/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skoro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r>
              <a:rPr lang="pl-PL" b="0" i="0" dirty="0">
                <a:effectLst/>
                <a:cs typeface="Calibri" panose="020F0502020204030204" pitchFamily="34" charset="0"/>
              </a:rPr>
              <a:t> to sieć </a:t>
            </a:r>
            <a:r>
              <a:rPr lang="pl-PL" b="0" i="0" dirty="0">
                <a:effectLst/>
                <a:latin typeface="Courier"/>
              </a:rPr>
              <a:t>127.0.0.0/8 </a:t>
            </a:r>
            <a:r>
              <a:rPr lang="pl-PL" b="0" i="0" dirty="0">
                <a:effectLst/>
                <a:cs typeface="Calibri" panose="020F0502020204030204" pitchFamily="34" charset="0"/>
              </a:rPr>
              <a:t>to ten adres również da nam dostęp do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loopback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http://%6c%6f%63%61%6c%68%6f%73%74/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URL </a:t>
            </a:r>
            <a:r>
              <a:rPr lang="pl-PL" dirty="0" err="1">
                <a:cs typeface="Calibri" panose="020F0502020204030204" pitchFamily="34" charset="0"/>
              </a:rPr>
              <a:t>percent-encoding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http://0x7F00001/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hex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http://0177.0000.0000.0001/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zapis ósemkowy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http://00000000177.0x1f.20/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połączenie wielu wariantów</a:t>
            </a:r>
            <a:endParaRPr lang="pl-P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80649"/>
            <a:ext cx="7141478" cy="3885174"/>
          </a:xfrm>
        </p:spPr>
        <p:txBody>
          <a:bodyPr/>
          <a:lstStyle/>
          <a:p>
            <a:r>
              <a:rPr lang="pl-PL" sz="2400" dirty="0">
                <a:cs typeface="Calibri" panose="020F0502020204030204" pitchFamily="34" charset="0"/>
              </a:rPr>
              <a:t>Zadanie 3:</a:t>
            </a:r>
          </a:p>
          <a:p>
            <a:r>
              <a:rPr lang="pl-PL" sz="2400" dirty="0">
                <a:cs typeface="Calibri" panose="020F0502020204030204" pitchFamily="34" charset="0"/>
              </a:rPr>
              <a:t>W aplikacji zastosowano filtrowanie typu </a:t>
            </a:r>
            <a:r>
              <a:rPr lang="pl-PL" sz="2400" dirty="0" err="1">
                <a:cs typeface="Calibri" panose="020F0502020204030204" pitchFamily="34" charset="0"/>
              </a:rPr>
              <a:t>blacklist</a:t>
            </a:r>
            <a:r>
              <a:rPr lang="pl-PL" sz="2400" dirty="0">
                <a:cs typeface="Calibri" panose="020F0502020204030204" pitchFamily="34" charset="0"/>
              </a:rPr>
              <a:t>: pewne elementy nie mogą pojawić się w adresie, do którego chcemy uzyskać dostęp.</a:t>
            </a:r>
          </a:p>
          <a:p>
            <a:r>
              <a:rPr lang="pl-PL" sz="2400" dirty="0">
                <a:cs typeface="Calibri" panose="020F0502020204030204" pitchFamily="34" charset="0"/>
              </a:rPr>
              <a:t>Aby rozwiązać zadanie zmień adres </a:t>
            </a:r>
            <a:r>
              <a:rPr lang="pl-PL" sz="2400" b="0" i="0" dirty="0">
                <a:solidFill>
                  <a:srgbClr val="333332"/>
                </a:solidFill>
                <a:effectLst/>
                <a:latin typeface="Courier"/>
              </a:rPr>
              <a:t>http://localhost/admin </a:t>
            </a:r>
            <a:r>
              <a:rPr lang="pl-PL" sz="2400" b="0" i="0" dirty="0">
                <a:solidFill>
                  <a:srgbClr val="333332"/>
                </a:solidFill>
                <a:effectLst/>
                <a:cs typeface="Calibri" panose="020F0502020204030204" pitchFamily="34" charset="0"/>
              </a:rPr>
              <a:t>tak, aby udało się do niego dostać, a następnie usuń użytkownika </a:t>
            </a:r>
            <a:r>
              <a:rPr lang="pl-PL" sz="2400" b="0" i="0" dirty="0" err="1">
                <a:solidFill>
                  <a:srgbClr val="333332"/>
                </a:solidFill>
                <a:effectLst/>
                <a:latin typeface="Courier"/>
              </a:rPr>
              <a:t>carlos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7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7" y="557152"/>
            <a:ext cx="5431971" cy="846301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286008"/>
            <a:ext cx="5256137" cy="524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Użycie znaku @, by expected-site.com została ukryta jako ’</a:t>
            </a:r>
            <a:r>
              <a:rPr lang="pl-PL" sz="2000" b="0" i="0" dirty="0" err="1">
                <a:effectLst/>
              </a:rPr>
              <a:t>embed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credentials</a:t>
            </a:r>
            <a:r>
              <a:rPr lang="pl-PL" sz="2000" b="0" i="0" dirty="0">
                <a:effectLst/>
              </a:rPr>
              <a:t>’ 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http://expected-site.com@evil-site.com/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Znak # do fragmentacji adresu URL:</a:t>
            </a:r>
          </a:p>
          <a:p>
            <a:r>
              <a:rPr lang="pl-PL" sz="2000" b="0" i="0" dirty="0">
                <a:effectLst/>
                <a:latin typeface="Courier"/>
              </a:rPr>
              <a:t>http://evil-site.com#expected-site.com/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załączenie wymaganego </a:t>
            </a:r>
            <a:r>
              <a:rPr lang="pl-PL" sz="2000" b="0" i="0" dirty="0" err="1">
                <a:effectLst/>
              </a:rPr>
              <a:t>inputu</a:t>
            </a:r>
            <a:r>
              <a:rPr lang="pl-PL" sz="2000" b="0" i="0" dirty="0">
                <a:effectLst/>
              </a:rPr>
              <a:t> jako poddomena: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http://expected-site.evil-site.com/</a:t>
            </a:r>
            <a:endParaRPr lang="pl-PL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999071"/>
            <a:ext cx="5431971" cy="4112971"/>
          </a:xfrm>
        </p:spPr>
        <p:txBody>
          <a:bodyPr>
            <a:normAutofit/>
          </a:bodyPr>
          <a:lstStyle/>
          <a:p>
            <a:r>
              <a:rPr lang="pl-PL" sz="2400" dirty="0"/>
              <a:t>Zadanie 4: </a:t>
            </a:r>
          </a:p>
          <a:p>
            <a:r>
              <a:rPr lang="pl-PL" sz="2400" dirty="0"/>
              <a:t>Strona sklepu łączy się z wewnętrzną usługą w określony sposób. Aby rozwiązać zadanie, dostań się do panelu admina </a:t>
            </a:r>
            <a:r>
              <a:rPr lang="pl-PL" sz="2400" dirty="0">
                <a:latin typeface="Courier"/>
              </a:rPr>
              <a:t>http://localhost:80/admin </a:t>
            </a:r>
            <a:r>
              <a:rPr lang="pl-PL" sz="2400" dirty="0"/>
              <a:t>omijając filtry, a następnie usuń użytkownika </a:t>
            </a:r>
            <a:r>
              <a:rPr lang="pl-PL" sz="2400" dirty="0" err="1">
                <a:latin typeface="Courier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Czasem pomimo wielu innych zabezpieczeń, możliwe jest wstawienie domeny, do której chcemy się odwołać w przekierowaniu, np.: </a:t>
            </a:r>
          </a:p>
          <a:p>
            <a:pPr algn="l"/>
            <a:r>
              <a:rPr lang="pl-PL" sz="2400" b="0" i="0" dirty="0" err="1">
                <a:effectLst/>
                <a:latin typeface="Courier"/>
              </a:rPr>
              <a:t>stockApi</a:t>
            </a:r>
            <a:r>
              <a:rPr lang="pl-PL" sz="2400" b="0" i="0" dirty="0">
                <a:effectLst/>
                <a:latin typeface="Courier"/>
              </a:rPr>
              <a:t>=/</a:t>
            </a:r>
            <a:r>
              <a:rPr lang="pl-PL" sz="2400" b="0" i="0" dirty="0" err="1">
                <a:effectLst/>
                <a:latin typeface="Courier"/>
              </a:rPr>
              <a:t>product</a:t>
            </a:r>
            <a:r>
              <a:rPr lang="pl-PL" sz="2400" b="0" i="0" dirty="0">
                <a:effectLst/>
                <a:latin typeface="Courier"/>
              </a:rPr>
              <a:t>/</a:t>
            </a:r>
            <a:r>
              <a:rPr lang="pl-PL" sz="2400" b="0" i="0" dirty="0" err="1">
                <a:effectLst/>
                <a:latin typeface="Courier"/>
              </a:rPr>
              <a:t>nextProduct?currentProductId</a:t>
            </a:r>
            <a:r>
              <a:rPr lang="pl-PL" sz="2400" b="0" i="0" dirty="0">
                <a:effectLst/>
                <a:latin typeface="Courier"/>
              </a:rPr>
              <a:t>=6&amp;path=http://evil-user.net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424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Zadanie:</a:t>
            </a:r>
          </a:p>
          <a:p>
            <a:pPr algn="l"/>
            <a:r>
              <a:rPr lang="pl-PL" sz="2800" dirty="0"/>
              <a:t>Aby rozwiązać zadanie, dostań się do panelu admina, znajdującego się na interfejsie </a:t>
            </a:r>
            <a:r>
              <a:rPr lang="pl-PL" sz="2400" b="0" i="0" dirty="0">
                <a:effectLst/>
                <a:latin typeface="Courier"/>
              </a:rPr>
              <a:t>http://192.168.0.12:8080/admin </a:t>
            </a:r>
            <a:r>
              <a:rPr lang="pl-PL" sz="2800" b="0" i="0" dirty="0">
                <a:effectLst/>
              </a:rPr>
              <a:t>używając przekierowania oraz usuń użytkownika </a:t>
            </a:r>
            <a:r>
              <a:rPr lang="pl-PL" sz="2400" b="0" i="0" dirty="0" err="1">
                <a:effectLst/>
                <a:latin typeface="Courier"/>
              </a:rPr>
              <a:t>carlos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487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4" y="390223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561474"/>
            <a:ext cx="5466346" cy="5550568"/>
          </a:xfrm>
        </p:spPr>
        <p:txBody>
          <a:bodyPr>
            <a:normAutofit/>
          </a:bodyPr>
          <a:lstStyle/>
          <a:p>
            <a:r>
              <a:rPr lang="pl-PL" sz="2400" dirty="0"/>
              <a:t>XML – uniwersalny język znaczników, używany do przedstawiania danych</a:t>
            </a:r>
          </a:p>
          <a:p>
            <a:r>
              <a:rPr lang="pl-PL" sz="2400" dirty="0"/>
              <a:t>Encja – reprezentacja znaku np. dla &lt; jest to &amp;</a:t>
            </a:r>
            <a:r>
              <a:rPr lang="pl-PL" sz="2400" dirty="0" err="1"/>
              <a:t>lt</a:t>
            </a:r>
            <a:r>
              <a:rPr lang="pl-PL" sz="2400" dirty="0"/>
              <a:t>;</a:t>
            </a:r>
          </a:p>
          <a:p>
            <a:r>
              <a:rPr lang="pl-PL" sz="2400" dirty="0"/>
              <a:t>XXE – podatność pozwalająca na zmiany w przetwarzanych plikach XML, dzięki którym można np. przeprowadzić SSRF</a:t>
            </a:r>
          </a:p>
          <a:p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effectLst/>
                <a:latin typeface="Courier New" panose="02070309020205020404" pitchFamily="49" charset="0"/>
              </a:rPr>
              <a:t>&lt;!DOCTYPE foo [ &lt;!ENTITY </a:t>
            </a:r>
            <a:r>
              <a:rPr lang="en-US" sz="1900" b="0" i="0" dirty="0" err="1">
                <a:effectLst/>
                <a:latin typeface="Courier New" panose="02070309020205020404" pitchFamily="49" charset="0"/>
              </a:rPr>
              <a:t>xxe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 SYSTEM</a:t>
            </a:r>
            <a:r>
              <a:rPr lang="pl-PL" sz="19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”http://internal.vulnerable-website.com/”&gt; ]&gt;</a:t>
            </a:r>
            <a:endParaRPr lang="pl-PL" sz="15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 err="1"/>
              <a:t>CzyM</a:t>
            </a:r>
            <a:r>
              <a:rPr lang="pl-PL" dirty="0"/>
              <a:t> </a:t>
            </a:r>
            <a:r>
              <a:rPr lang="pl-PL" dirty="0" err="1"/>
              <a:t>jesT</a:t>
            </a:r>
            <a:r>
              <a:rPr lang="pl-PL" dirty="0"/>
              <a:t> SSRF?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sz="1800" dirty="0"/>
              <a:t>Podatność Server-Site </a:t>
            </a:r>
            <a:r>
              <a:rPr lang="pl-PL" sz="1800" dirty="0" err="1"/>
              <a:t>Request</a:t>
            </a:r>
            <a:r>
              <a:rPr lang="pl-PL" sz="1800" dirty="0"/>
              <a:t> </a:t>
            </a:r>
            <a:r>
              <a:rPr lang="pl-PL" sz="1800" dirty="0" err="1"/>
              <a:t>Forgery</a:t>
            </a:r>
            <a:r>
              <a:rPr lang="pl-PL" sz="1800" dirty="0"/>
              <a:t> pojawia się, gdy możemy zmusić serwer do nawiązania połączenia z dowolną domeną zewnętrzną lub z wewnętrznymi systemami, do których tylko serwer ma dostęp.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2" y="390625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1700463"/>
            <a:ext cx="5466346" cy="4411580"/>
          </a:xfrm>
        </p:spPr>
        <p:txBody>
          <a:bodyPr>
            <a:normAutofit/>
          </a:bodyPr>
          <a:lstStyle/>
          <a:p>
            <a:r>
              <a:rPr lang="pl-PL" sz="2400" dirty="0"/>
              <a:t>Zadanie: </a:t>
            </a:r>
          </a:p>
          <a:p>
            <a:endParaRPr lang="pl-PL" sz="1500" dirty="0"/>
          </a:p>
          <a:p>
            <a:r>
              <a:rPr lang="pl-PL" sz="2400" dirty="0"/>
              <a:t>W aplikacji sklepu kliknięcie przycisku </a:t>
            </a:r>
            <a:r>
              <a:rPr lang="pl-PL" sz="2400" dirty="0" err="1"/>
              <a:t>Check</a:t>
            </a:r>
            <a:r>
              <a:rPr lang="pl-PL" sz="2400" dirty="0"/>
              <a:t> </a:t>
            </a:r>
            <a:r>
              <a:rPr lang="pl-PL" sz="2400" dirty="0" err="1"/>
              <a:t>stock</a:t>
            </a:r>
            <a:r>
              <a:rPr lang="pl-PL" sz="2400" dirty="0"/>
              <a:t> powoduje przetwarzanie pliku XML. Serwer posiada </a:t>
            </a:r>
            <a:r>
              <a:rPr lang="pl-PL" sz="2400" dirty="0" err="1"/>
              <a:t>endpoint</a:t>
            </a:r>
            <a:r>
              <a:rPr lang="pl-PL" sz="2400" dirty="0"/>
              <a:t> z metadanymi pod adresem </a:t>
            </a:r>
            <a:r>
              <a:rPr lang="pl-PL" sz="2400" dirty="0">
                <a:latin typeface="Courier"/>
              </a:rPr>
              <a:t>http://169.254.169.254/.</a:t>
            </a:r>
            <a:r>
              <a:rPr lang="pl-PL" sz="2400" dirty="0"/>
              <a:t>Aby rozwiązać zadanie, odnajdź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Courier"/>
              </a:rPr>
              <a:t>SecretAccessKey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/>
              <a:t>serwera.</a:t>
            </a: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72E5E-F321-43C0-B74E-C9B5EDCA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082" y="121466"/>
            <a:ext cx="7267074" cy="710369"/>
          </a:xfrm>
        </p:spPr>
        <p:txBody>
          <a:bodyPr/>
          <a:lstStyle/>
          <a:p>
            <a:r>
              <a:rPr lang="pl-PL" dirty="0"/>
              <a:t>Inne elementy pliku </a:t>
            </a:r>
            <a:r>
              <a:rPr lang="pl-PL" dirty="0" err="1"/>
              <a:t>xml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997FF4-D996-4839-B3E5-51E1E298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2" y="980288"/>
            <a:ext cx="7846504" cy="54876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Document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type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definition</a:t>
            </a:r>
            <a:r>
              <a:rPr lang="pl-PL" sz="2400" dirty="0">
                <a:latin typeface="+mn-lt"/>
              </a:rPr>
              <a:t>:</a:t>
            </a:r>
          </a:p>
          <a:p>
            <a:r>
              <a:rPr lang="pl-PL" sz="1800" dirty="0">
                <a:latin typeface="Courier"/>
              </a:rPr>
              <a:t>&lt;?</a:t>
            </a:r>
            <a:r>
              <a:rPr lang="pl-PL" sz="1800" dirty="0" err="1">
                <a:latin typeface="Courier"/>
              </a:rPr>
              <a:t>xml</a:t>
            </a:r>
            <a:r>
              <a:rPr lang="pl-PL" sz="1800" dirty="0">
                <a:latin typeface="Courier"/>
              </a:rPr>
              <a:t> version=”1.0” </a:t>
            </a:r>
            <a:r>
              <a:rPr lang="pl-PL" sz="1800" dirty="0" err="1">
                <a:latin typeface="Courier"/>
              </a:rPr>
              <a:t>encoding</a:t>
            </a:r>
            <a:r>
              <a:rPr lang="pl-PL" sz="1800" dirty="0">
                <a:latin typeface="Courier"/>
              </a:rPr>
              <a:t>=”utf-8”?&gt;</a:t>
            </a:r>
          </a:p>
          <a:p>
            <a:r>
              <a:rPr lang="pl-PL" sz="1800" dirty="0">
                <a:latin typeface="Courier"/>
              </a:rPr>
              <a:t>&lt;!DOCTYPE 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 PUBLIC ”-//VSR//PENTEST//EN” ”http://internal-service”&gt; &lt;tag&gt; &lt;/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Xinclude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xmlns:xi</a:t>
            </a:r>
            <a:r>
              <a:rPr lang="pl-PL" sz="1800" dirty="0">
                <a:latin typeface="Courier"/>
              </a:rPr>
              <a:t>=”http://www.w3.org/2001/</a:t>
            </a:r>
            <a:r>
              <a:rPr lang="pl-PL" sz="1800" dirty="0" err="1">
                <a:latin typeface="Courier"/>
              </a:rPr>
              <a:t>XInclude</a:t>
            </a:r>
            <a:r>
              <a:rPr lang="pl-PL" sz="1800" dirty="0">
                <a:latin typeface="Courier"/>
              </a:rPr>
              <a:t>”&gt; &lt;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 </a:t>
            </a:r>
            <a:r>
              <a:rPr lang="pl-PL" sz="1800" dirty="0" err="1">
                <a:latin typeface="Courier"/>
              </a:rPr>
              <a:t>href</a:t>
            </a:r>
            <a:r>
              <a:rPr lang="pl-PL" sz="1800" dirty="0">
                <a:latin typeface="Courier"/>
              </a:rPr>
              <a:t>=”http://somepublicserver.com/file.xml”&gt;</a:t>
            </a:r>
          </a:p>
          <a:p>
            <a:r>
              <a:rPr lang="pl-PL" sz="1800" dirty="0">
                <a:latin typeface="Courier"/>
              </a:rPr>
              <a:t>&lt;/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&gt;&lt;/data&gt;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Xlink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xlink:href</a:t>
            </a:r>
            <a:r>
              <a:rPr lang="pl-PL" sz="1800" dirty="0">
                <a:latin typeface="Courier"/>
              </a:rPr>
              <a:t>=”http://somelink.com” /&gt;</a:t>
            </a:r>
          </a:p>
        </p:txBody>
      </p:sp>
    </p:spTree>
    <p:extLst>
      <p:ext uri="{BB962C8B-B14F-4D97-AF65-F5344CB8AC3E}">
        <p14:creationId xmlns:p14="http://schemas.microsoft.com/office/powerpoint/2010/main" val="42740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3200F-086C-4423-B2C9-64EEC912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1596"/>
            <a:ext cx="6177712" cy="1649078"/>
          </a:xfrm>
        </p:spPr>
        <p:txBody>
          <a:bodyPr>
            <a:normAutofit/>
          </a:bodyPr>
          <a:lstStyle/>
          <a:p>
            <a:r>
              <a:rPr lang="pl-PL" dirty="0"/>
              <a:t>Blind </a:t>
            </a:r>
            <a:r>
              <a:rPr lang="pl-PL" dirty="0" err="1"/>
              <a:t>ssrf</a:t>
            </a:r>
            <a:r>
              <a:rPr lang="pl-PL" dirty="0"/>
              <a:t> – brak informacji zwrotnej od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BC7B9A-AF4A-4675-B218-4D638D3C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946692"/>
            <a:ext cx="6177713" cy="445410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Wykorzystanie zewnętrznej, kontrolowanej przez nas domeny i obserwowanie jej logów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Obserwowanie czasu odpowiedzi przy wysyłaniu wielu zapytań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+mn-lt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302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http://localhost/test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1307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http://localhost/index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5483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http://localhost/admin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1410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http://localhost/docs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1366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http://localhost/latest</a:t>
            </a:r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1F0D-7280-492D-A5E6-EBFD1FE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50" y="202365"/>
            <a:ext cx="8421688" cy="1325563"/>
          </a:xfrm>
        </p:spPr>
        <p:txBody>
          <a:bodyPr/>
          <a:lstStyle/>
          <a:p>
            <a:r>
              <a:rPr lang="pl-PL" dirty="0"/>
              <a:t>Jak się zabezpieczać?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ED48EE-ADB4-4332-BB2B-192DF6C4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77" y="1527928"/>
            <a:ext cx="8943634" cy="4568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blacklist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whitelist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niepotrzebnych protokołów (jak </a:t>
            </a:r>
            <a:r>
              <a:rPr lang="pl-PL" sz="2400" cap="none" dirty="0" err="1">
                <a:cs typeface="Calibri" panose="020F0502020204030204" pitchFamily="34" charset="0"/>
              </a:rPr>
              <a:t>gopher</a:t>
            </a:r>
            <a:r>
              <a:rPr lang="pl-PL" sz="2400" cap="none" dirty="0"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obsługi przekierowań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Zablokowanie możliwości komunikacji do samej maszyny na której </a:t>
            </a:r>
            <a:r>
              <a:rPr lang="pl-PL" sz="2400" cap="none" dirty="0" err="1">
                <a:cs typeface="Calibri" panose="020F0502020204030204" pitchFamily="34" charset="0"/>
              </a:rPr>
              <a:t>działata</a:t>
            </a:r>
            <a:r>
              <a:rPr lang="pl-PL" sz="2400" cap="none" dirty="0">
                <a:cs typeface="Calibri" panose="020F0502020204030204" pitchFamily="34" charset="0"/>
              </a:rPr>
              <a:t> aplikacja i innych hostów w obrębie tej infrastruktury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Wymuszenie możliwości połączenia tylko z danym portem (np. 80, 443)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wyświetlania szczegółowych informacji o błędzie</a:t>
            </a:r>
          </a:p>
        </p:txBody>
      </p:sp>
    </p:spTree>
    <p:extLst>
      <p:ext uri="{BB962C8B-B14F-4D97-AF65-F5344CB8AC3E}">
        <p14:creationId xmlns:p14="http://schemas.microsoft.com/office/powerpoint/2010/main" val="41433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E7B-4B32-4DD3-A290-B8EB74D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6" y="2756171"/>
            <a:ext cx="3215256" cy="1345657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BDA52D-E335-4F18-BD7C-29DC0B1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833" y="146659"/>
            <a:ext cx="6442409" cy="6279308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Źrodła</a:t>
            </a:r>
            <a:r>
              <a:rPr lang="pl-PL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Sajdak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Podatność Server-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(SSRF)</a:t>
            </a:r>
            <a:r>
              <a:rPr lang="pl-PL" b="0" i="0" dirty="0">
                <a:solidFill>
                  <a:srgbClr val="000000"/>
                </a:solidFill>
                <a:effectLst/>
              </a:rPr>
              <a:t>,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Web Security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Academy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2"/>
              </a:rPr>
              <a:t>https://portswigger.net/websecurity/ssrf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3"/>
              </a:rPr>
              <a:t>https://portswigger.net/web-security/xxe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Czym jest podatność SSRF? (Server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), </a:t>
            </a:r>
            <a:r>
              <a:rPr lang="pl-PL" b="0" i="0" dirty="0">
                <a:solidFill>
                  <a:srgbClr val="000000"/>
                </a:solidFill>
                <a:effectLst/>
                <a:hlinkClick r:id="rId4"/>
              </a:rPr>
              <a:t>https://sekurak.pl/czym-jest-podatnosc-ssrf-server-side-request-forgery/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Pułapki w przetwarzaniu plików XML, 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OWASP Top 10 </a:t>
            </a:r>
            <a:r>
              <a:rPr lang="pl-PL" b="0" i="0" dirty="0">
                <a:solidFill>
                  <a:srgbClr val="000000"/>
                </a:solidFill>
                <a:effectLst/>
                <a:hlinkClick r:id="rId5"/>
              </a:rPr>
              <a:t>https://owasp.org/Top10/A10_2021-Server-Side_Request_Forgery_%28SSRF%29/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2021 CWE Top 25 Most Dangerous Software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Weaknesses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6"/>
              </a:rPr>
              <a:t>https://cwe.mitre.org/top25/archive/2021/2021_cwe_top25.html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bible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Cheatsheet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7"/>
              </a:rPr>
              <a:t>https://docs.google.com/document/d/1v1TkWZtrhzRLy0bYXBcdLUedXGb9njTNIJXa3u9akHM/edit?pli=1#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Blind 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exploitation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8"/>
              </a:rPr>
              <a:t>https://lab.wallarm.com/blind-ssrf-exploitation/10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 New Era of SSRF - Exploiting URL Parser in Trending Programming Languages!</a:t>
            </a:r>
            <a:r>
              <a:rPr lang="pl-PL" b="0" i="1" dirty="0">
                <a:effectLst/>
              </a:rPr>
              <a:t> </a:t>
            </a:r>
            <a:r>
              <a:rPr lang="pl-PL" i="1" dirty="0">
                <a:hlinkClick r:id="rId9"/>
              </a:rPr>
              <a:t> </a:t>
            </a:r>
            <a:r>
              <a:rPr lang="pl-PL" dirty="0">
                <a:hlinkClick r:id="rId9"/>
              </a:rPr>
              <a:t>https://www.youtube.com/watch?v=voTHFdL9S2k</a:t>
            </a:r>
            <a:r>
              <a:rPr lang="pl-PL" dirty="0">
                <a:solidFill>
                  <a:srgbClr val="000000"/>
                </a:solidFill>
              </a:rPr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D906-8601-44E2-90E3-32124BC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49" y="3778901"/>
            <a:ext cx="3139440" cy="1325563"/>
          </a:xfrm>
        </p:spPr>
        <p:txBody>
          <a:bodyPr/>
          <a:lstStyle/>
          <a:p>
            <a:r>
              <a:rPr lang="pl-PL" dirty="0"/>
              <a:t>Gdzie szukać?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C9989-6C4D-4459-AA14-DA9F99755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2093" y="919729"/>
            <a:ext cx="5429823" cy="501854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parametr zapytania HTTP/HTTPS, który zawiera nazwy plików lub adresy URL,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parametr w strukturze JSON, przekazanej w ciele żądania,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fragment pliku XML, przetwarzanego przez serwer,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fragment dowolnego pliku, z którego serwer automatycznie pobiera zasoby,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podatna biblioteka wykorzystana w aplikacji,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protokoły i usługi obsługiwane przez mechanizm pobierający pliki np.: ftp, telnet, zip, </a:t>
            </a:r>
            <a:r>
              <a:rPr lang="pl-PL" sz="2800" dirty="0" err="1"/>
              <a:t>rar</a:t>
            </a:r>
            <a:r>
              <a:rPr lang="pl-PL" sz="2800" dirty="0"/>
              <a:t>, ssh2.exec</a:t>
            </a:r>
          </a:p>
        </p:txBody>
      </p:sp>
    </p:spTree>
    <p:extLst>
      <p:ext uri="{BB962C8B-B14F-4D97-AF65-F5344CB8AC3E}">
        <p14:creationId xmlns:p14="http://schemas.microsoft.com/office/powerpoint/2010/main" val="19945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3746" y="86986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OWASP Top 10 – miejsce 10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D1A7C6-51F5-4DC1-9A24-9682C6CAD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746" y="1407830"/>
            <a:ext cx="4778828" cy="2261515"/>
          </a:xfrm>
        </p:spPr>
        <p:txBody>
          <a:bodyPr>
            <a:normAutofit/>
          </a:bodyPr>
          <a:lstStyle/>
          <a:p>
            <a:r>
              <a:rPr lang="en-US" sz="1800" i="1" dirty="0">
                <a:latin typeface="+mn-lt"/>
              </a:rPr>
              <a:t>As modern web applications provide end-users with convenient features, fetching a URL becomes a common scenario. As a result, the incidence of SSRF is increasing. Also, the severity of SSRF is becoming higher due to cloud services and the complexity of architectures.</a:t>
            </a:r>
            <a:endParaRPr lang="pl-PL" sz="1800" i="1" dirty="0">
              <a:latin typeface="+mn-lt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255FB6-CCF6-451F-90EE-22835F3A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46" y="3669345"/>
            <a:ext cx="6205072" cy="12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0056" y="823767"/>
            <a:ext cx="4616045" cy="800688"/>
          </a:xfrm>
        </p:spPr>
        <p:txBody>
          <a:bodyPr>
            <a:normAutofit fontScale="92500"/>
          </a:bodyPr>
          <a:lstStyle/>
          <a:p>
            <a:r>
              <a:rPr lang="en-US" dirty="0"/>
              <a:t>2021 CWE Top 25 Most Dangerous Software Weaknesses</a:t>
            </a:r>
            <a:r>
              <a:rPr lang="pl-PL" dirty="0"/>
              <a:t> – miejsce 24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D79E63A-3926-417A-B2D6-1D7532E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68" y="1892723"/>
            <a:ext cx="7092423" cy="47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28726-6214-4791-9109-E46A3EC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03009"/>
            <a:ext cx="8421688" cy="1325563"/>
          </a:xfrm>
        </p:spPr>
        <p:txBody>
          <a:bodyPr/>
          <a:lstStyle/>
          <a:p>
            <a:r>
              <a:rPr lang="pl-PL" dirty="0"/>
              <a:t>przykłady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4138B5A-67A6-42AB-A5C3-5F63B0B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1" y="975974"/>
            <a:ext cx="6394078" cy="1730559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686255F4-8EF3-4450-9228-C429BF0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" y="2887214"/>
            <a:ext cx="5817178" cy="341184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B421E0C-3B50-446F-AB27-62B7A0C2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3765042"/>
            <a:ext cx="5663649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B834B-F644-4638-9D12-46E39B25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Zagrożenia związane z podatnością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38F354-01A9-4AC1-B010-236E793DF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7"/>
            <a:ext cx="4303373" cy="17149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Wykonanie kodu po stronie serwera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 err="1"/>
              <a:t>DoS</a:t>
            </a:r>
            <a:endParaRPr lang="pl-P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Odczyt wrażliwych danych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3F5AA4F-FC86-4CC7-B92D-A30A3741A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095185"/>
            <a:ext cx="4303373" cy="17149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Ominięcie zabezpieczeń bazujących na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Badanie struktury wewnętrznej sieci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Dostęp do usług wewnętrznych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BC9D6-935F-4B97-A388-4008EF7F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2571235"/>
            <a:ext cx="4551756" cy="1715531"/>
          </a:xfrm>
        </p:spPr>
        <p:txBody>
          <a:bodyPr/>
          <a:lstStyle/>
          <a:p>
            <a:r>
              <a:rPr lang="pl-PL" dirty="0"/>
              <a:t>Przeprowadzanie ataku</a:t>
            </a:r>
          </a:p>
        </p:txBody>
      </p:sp>
    </p:spTree>
    <p:extLst>
      <p:ext uri="{BB962C8B-B14F-4D97-AF65-F5344CB8AC3E}">
        <p14:creationId xmlns:p14="http://schemas.microsoft.com/office/powerpoint/2010/main" val="811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A3238-32F5-4526-AF28-25076EE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06603"/>
            <a:ext cx="5111750" cy="817812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http://localhost</a:t>
            </a:r>
          </a:p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http://127.0.0.1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49D999-38F5-4C4B-98F1-F360746153F8}"/>
              </a:ext>
            </a:extLst>
          </p:cNvPr>
          <p:cNvSpPr txBox="1"/>
          <p:nvPr/>
        </p:nvSpPr>
        <p:spPr>
          <a:xfrm>
            <a:off x="5476875" y="1347926"/>
            <a:ext cx="489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Atakując serwer, na którym działa aplikacja, odwołujemy się do interfejsu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loopback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BE3779-8E8B-412C-BE93-418B4D6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804879"/>
            <a:ext cx="5325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32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394</TotalTime>
  <Words>1185</Words>
  <Application>Microsoft Office PowerPoint</Application>
  <PresentationFormat>Panoramiczny</PresentationFormat>
  <Paragraphs>119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Tenorite</vt:lpstr>
      <vt:lpstr>Monoline</vt:lpstr>
      <vt:lpstr>Podatność Server Side Request Forgery z wykorzystaniem strony PortSwigger</vt:lpstr>
      <vt:lpstr>CzyM jesT SSRF?</vt:lpstr>
      <vt:lpstr>Gdzie szukać?</vt:lpstr>
      <vt:lpstr>Rankingi</vt:lpstr>
      <vt:lpstr>Rankingi</vt:lpstr>
      <vt:lpstr>przykłady</vt:lpstr>
      <vt:lpstr>Zagrożenia związane z podatnością</vt:lpstr>
      <vt:lpstr>Przeprowadzanie ataku</vt:lpstr>
      <vt:lpstr>Atak na serwer aplikacji</vt:lpstr>
      <vt:lpstr>Atak na serwer aplikacji</vt:lpstr>
      <vt:lpstr>Atak na inny back-end system</vt:lpstr>
      <vt:lpstr>Atak na inny back-end system</vt:lpstr>
      <vt:lpstr>Omijanie filtrów blacklist</vt:lpstr>
      <vt:lpstr>Omijanie filtrów blacklist</vt:lpstr>
      <vt:lpstr>Omijanie filtrów whitelist</vt:lpstr>
      <vt:lpstr>Omijanie filtrów whitelist</vt:lpstr>
      <vt:lpstr>Omijanie filtrów poprzez open redirection</vt:lpstr>
      <vt:lpstr>Omijanie filtrów poprzez open redirection</vt:lpstr>
      <vt:lpstr>SSRF z wykorzystaniem XXE</vt:lpstr>
      <vt:lpstr>SSRF z wykorzystaniem XXE</vt:lpstr>
      <vt:lpstr>Inne elementy pliku xml</vt:lpstr>
      <vt:lpstr>Blind ssrf – brak informacji zwrotnej od aplikacji</vt:lpstr>
      <vt:lpstr>Jak się zabezpieczać?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Podatność Server Side Request Forgery z wykorzystaniem strony PortSwigger</dc:title>
  <dc:creator>Magda Ślusarczyk</dc:creator>
  <cp:lastModifiedBy>Magda Ślusarczyk</cp:lastModifiedBy>
  <cp:revision>4</cp:revision>
  <dcterms:created xsi:type="dcterms:W3CDTF">2021-11-25T18:48:43Z</dcterms:created>
  <dcterms:modified xsi:type="dcterms:W3CDTF">2021-11-28T16:09:41Z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