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29"/>
  </p:notesMasterIdLst>
  <p:handoutMasterIdLst>
    <p:handoutMasterId r:id="rId30"/>
  </p:handoutMasterIdLst>
  <p:sldIdLst>
    <p:sldId id="256" r:id="rId5"/>
    <p:sldId id="277" r:id="rId6"/>
    <p:sldId id="294" r:id="rId7"/>
    <p:sldId id="295" r:id="rId8"/>
    <p:sldId id="296" r:id="rId9"/>
    <p:sldId id="306" r:id="rId10"/>
    <p:sldId id="297" r:id="rId11"/>
    <p:sldId id="298" r:id="rId12"/>
    <p:sldId id="299" r:id="rId13"/>
    <p:sldId id="300" r:id="rId14"/>
    <p:sldId id="302" r:id="rId15"/>
    <p:sldId id="303" r:id="rId16"/>
    <p:sldId id="307" r:id="rId17"/>
    <p:sldId id="308" r:id="rId18"/>
    <p:sldId id="309" r:id="rId19"/>
    <p:sldId id="310" r:id="rId20"/>
    <p:sldId id="311" r:id="rId21"/>
    <p:sldId id="312" r:id="rId22"/>
    <p:sldId id="313" r:id="rId23"/>
    <p:sldId id="314" r:id="rId24"/>
    <p:sldId id="316" r:id="rId25"/>
    <p:sldId id="317" r:id="rId26"/>
    <p:sldId id="318" r:id="rId27"/>
    <p:sldId id="319" r:id="rId28"/>
  </p:sldIdLst>
  <p:sldSz cx="12192000" cy="6858000"/>
  <p:notesSz cx="6858000" cy="9144000"/>
  <p:defaultTextStyle>
    <a:defPPr rtl="0"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75" d="100"/>
          <a:sy n="75" d="100"/>
        </p:scale>
        <p:origin x="4074" y="3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główek — symbol zastępczy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l-PL"/>
          </a:p>
        </p:txBody>
      </p:sp>
      <p:sp>
        <p:nvSpPr>
          <p:cNvPr id="3" name="Data — symbol zastępczy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B5BE4D8-A545-49B5-B6D6-1C4173C613DB}" type="datetime1">
              <a:rPr lang="pl-PL" smtClean="0"/>
              <a:t>02.12.2021</a:t>
            </a:fld>
            <a:endParaRPr lang="pl-PL" dirty="0"/>
          </a:p>
        </p:txBody>
      </p:sp>
      <p:sp>
        <p:nvSpPr>
          <p:cNvPr id="4" name="Stopka — symbol zastępczy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l-PL"/>
          </a:p>
        </p:txBody>
      </p:sp>
      <p:sp>
        <p:nvSpPr>
          <p:cNvPr id="5" name="Numer slajdu — symbol zastępczy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F9A36D-7FAC-478F-9944-F324014F6FD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główek — symbol zastępcz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l-PL" noProof="0"/>
          </a:p>
        </p:txBody>
      </p:sp>
      <p:sp>
        <p:nvSpPr>
          <p:cNvPr id="3" name="Data — symbol zastępcz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DB031B-7A3C-49C1-AA9C-CE9313183260}" type="datetime1">
              <a:rPr lang="pl-PL" smtClean="0"/>
              <a:pPr/>
              <a:t>02.12.2021</a:t>
            </a:fld>
            <a:endParaRPr lang="pl-PL" dirty="0"/>
          </a:p>
        </p:txBody>
      </p:sp>
      <p:sp>
        <p:nvSpPr>
          <p:cNvPr id="4" name="Obraz slajdu — symbol zastępcz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l-PL" noProof="0"/>
          </a:p>
        </p:txBody>
      </p:sp>
      <p:sp>
        <p:nvSpPr>
          <p:cNvPr id="5" name="Notatki — symbol zastępcz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l-PL" noProof="0"/>
              <a:t>Kliknij, aby edytować style wzorców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l-PL" noProof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4B9A9E5-4F7F-4A7D-9DE1-899232329269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382968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149268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rtlCol="0" anchor="b">
            <a:noAutofit/>
          </a:bodyPr>
          <a:lstStyle>
            <a:lvl1pPr algn="l">
              <a:defRPr sz="3600" cap="all" spc="150" baseline="0"/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l-PL" noProof="0"/>
              <a:t>Kliknij, aby edytować styl wzorca podtytułu</a:t>
            </a:r>
          </a:p>
        </p:txBody>
      </p:sp>
      <p:pic>
        <p:nvPicPr>
          <p:cNvPr id="8" name="Grafika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awartość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pic>
        <p:nvPicPr>
          <p:cNvPr id="11" name="Grafika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fika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fika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3" name="Tekst — symbol zastępczy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#</a:t>
            </a:r>
          </a:p>
        </p:txBody>
      </p:sp>
      <p:sp>
        <p:nvSpPr>
          <p:cNvPr id="23" name="Tekst — symbol zastępczy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#</a:t>
            </a:r>
          </a:p>
        </p:txBody>
      </p:sp>
      <p:sp>
        <p:nvSpPr>
          <p:cNvPr id="24" name="Tekst — symbol zastępczy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#</a:t>
            </a:r>
          </a:p>
        </p:txBody>
      </p:sp>
      <p:sp>
        <p:nvSpPr>
          <p:cNvPr id="4" name="Zawartość — symbol zastępczy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25" name="Zawartość — symbol zastępczy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1129698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l-PL" noProof="0"/>
              <a:t>Kliknij, aby edytować style wzorców tekstu</a:t>
            </a:r>
          </a:p>
        </p:txBody>
      </p:sp>
      <p:sp>
        <p:nvSpPr>
          <p:cNvPr id="6" name="Zawartość — symbol zastępczy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26" name="Zawartość — symbol zastępczy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526261" y="5280763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l-PL" noProof="0"/>
              <a:t>Kliknij, aby edytować style wzorców tekstu</a:t>
            </a:r>
          </a:p>
          <a:p>
            <a:pPr lvl="1" rtl="0"/>
            <a:endParaRPr lang="pl-PL" noProof="0"/>
          </a:p>
        </p:txBody>
      </p:sp>
      <p:sp>
        <p:nvSpPr>
          <p:cNvPr id="22" name="Zawartość — symbol zastępczy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27" name="Zawartość — symbol zastępczy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 hasCustomPrompt="1"/>
          </p:nvPr>
        </p:nvSpPr>
        <p:spPr>
          <a:xfrm>
            <a:off x="7938210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l-PL" noProof="0"/>
              <a:t>Kliknij, aby edytować style wzorców tekstu</a:t>
            </a:r>
          </a:p>
        </p:txBody>
      </p:sp>
      <p:sp>
        <p:nvSpPr>
          <p:cNvPr id="7" name="Data — symbol zastępczy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l-PL" noProof="0"/>
              <a:t>20XX</a:t>
            </a:r>
          </a:p>
        </p:txBody>
      </p:sp>
      <p:sp>
        <p:nvSpPr>
          <p:cNvPr id="8" name="Stopka — symbol zastępczy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l-PL" noProof="0"/>
              <a:t>Prezentacja</a:t>
            </a:r>
          </a:p>
        </p:txBody>
      </p:sp>
      <p:sp>
        <p:nvSpPr>
          <p:cNvPr id="9" name="Numer slajdu — symbol zastępczy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Dwa elementy zawartości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 rtlCol="0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Tekst — symbol zastępczy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 WZORZEC TEKSTU</a:t>
            </a:r>
          </a:p>
        </p:txBody>
      </p:sp>
      <p:sp>
        <p:nvSpPr>
          <p:cNvPr id="4" name="Zawartość — symbol zastępczy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pl-PL" noProof="0"/>
              <a:t>Kliknij, aby edytować style wzorców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5" name="Tekst — symbol zastępczy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l-PL" noProof="0"/>
              <a:t>KLIKNIJ, ABY EDYTOWAĆ WZORZEC TEKSTU</a:t>
            </a:r>
          </a:p>
        </p:txBody>
      </p:sp>
      <p:sp>
        <p:nvSpPr>
          <p:cNvPr id="6" name="Zawartość — symbol zastępczy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pl-PL" noProof="0"/>
              <a:t>Kliknij, aby edytować style wzorców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7" name="Data — symbol zastępczy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l-PL" noProof="0"/>
              <a:t>20XX</a:t>
            </a:r>
          </a:p>
        </p:txBody>
      </p:sp>
      <p:sp>
        <p:nvSpPr>
          <p:cNvPr id="8" name="Stopka — symbol zastępczy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l-PL" noProof="0"/>
              <a:t>Prezentacja</a:t>
            </a:r>
          </a:p>
        </p:txBody>
      </p:sp>
      <p:sp>
        <p:nvSpPr>
          <p:cNvPr id="9" name="Numer slajdu — symbol zastępczy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l-PL" noProof="0" smtClean="0"/>
              <a:t>‹#›</a:t>
            </a:fld>
            <a:endParaRPr lang="pl-PL" noProof="0"/>
          </a:p>
        </p:txBody>
      </p:sp>
      <p:pic>
        <p:nvPicPr>
          <p:cNvPr id="11" name="Grafika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a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ytuł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20" name="Tekst — symbol zastępczy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pl-PL" noProof="0"/>
              <a:t>KLIKNIJ, ABY DODAĆ PODTYTUŁ</a:t>
            </a:r>
          </a:p>
        </p:txBody>
      </p:sp>
      <p:sp>
        <p:nvSpPr>
          <p:cNvPr id="25" name="Tekst — symbol zastępczy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l-PL" noProof="0"/>
              <a:t>Kliknij, aby dodać tekst</a:t>
            </a:r>
          </a:p>
        </p:txBody>
      </p:sp>
      <p:sp>
        <p:nvSpPr>
          <p:cNvPr id="26" name="Tekst — symbol zastępczy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pl-PL" noProof="0"/>
              <a:t>KLIKNIJ, ABY DODAĆ PODTYTUŁ</a:t>
            </a:r>
          </a:p>
        </p:txBody>
      </p:sp>
      <p:sp>
        <p:nvSpPr>
          <p:cNvPr id="27" name="Tekst — symbol zastępczy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l-PL" noProof="0"/>
              <a:t>Kliknij, aby dodać tekst</a:t>
            </a:r>
          </a:p>
        </p:txBody>
      </p:sp>
      <p:sp>
        <p:nvSpPr>
          <p:cNvPr id="28" name="Tekst — symbol zastępczy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pl-PL" noProof="0"/>
              <a:t>KLIKNIJ, ABY DODAĆ PODTYTUŁ</a:t>
            </a:r>
          </a:p>
        </p:txBody>
      </p:sp>
      <p:sp>
        <p:nvSpPr>
          <p:cNvPr id="29" name="Tekst — symbol zastępczy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l-PL" noProof="0"/>
              <a:t>Kliknij, aby dodać tekst</a:t>
            </a:r>
          </a:p>
        </p:txBody>
      </p:sp>
      <p:sp>
        <p:nvSpPr>
          <p:cNvPr id="21" name="Data — symbol zastępczy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l-PL" noProof="0"/>
              <a:t>20XX</a:t>
            </a:r>
          </a:p>
        </p:txBody>
      </p:sp>
      <p:sp>
        <p:nvSpPr>
          <p:cNvPr id="22" name="Stopka — symbol zastępczy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l-PL" noProof="0"/>
              <a:t>Prezentacja</a:t>
            </a:r>
          </a:p>
        </p:txBody>
      </p:sp>
      <p:sp>
        <p:nvSpPr>
          <p:cNvPr id="24" name="Numer slajdu — symbol zastępczy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ykre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15" name="Tekst — symbol zastępczy 14">
            <a:extLst>
              <a:ext uri="{FF2B5EF4-FFF2-40B4-BE49-F238E27FC236}">
                <a16:creationId xmlns:a16="http://schemas.microsoft.com/office/drawing/2014/main" id="{B250D272-9B39-4C2D-B0F5-21010D11E43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48749" y="1361938"/>
            <a:ext cx="6765925" cy="496888"/>
          </a:xfrm>
        </p:spPr>
        <p:txBody>
          <a:bodyPr rtlCol="0"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 rtl="0"/>
            <a:r>
              <a:rPr lang="pl-PL" noProof="0"/>
              <a:t>Kliknij, aby edytować style wzorców tekstu</a:t>
            </a:r>
          </a:p>
        </p:txBody>
      </p:sp>
      <p:sp>
        <p:nvSpPr>
          <p:cNvPr id="7" name="Wykres — symbol zastępczy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286002"/>
            <a:ext cx="6094270" cy="3542143"/>
          </a:xfrm>
        </p:spPr>
        <p:txBody>
          <a:bodyPr rtlCol="0"/>
          <a:lstStyle/>
          <a:p>
            <a:pPr rtl="0"/>
            <a:r>
              <a:rPr lang="pl-PL" noProof="0"/>
              <a:t>Kliknij ikonę, aby dodać wykres</a:t>
            </a:r>
          </a:p>
        </p:txBody>
      </p:sp>
      <p:sp>
        <p:nvSpPr>
          <p:cNvPr id="11" name="Tekst — symbol zastępczy 10">
            <a:extLst>
              <a:ext uri="{FF2B5EF4-FFF2-40B4-BE49-F238E27FC236}">
                <a16:creationId xmlns:a16="http://schemas.microsoft.com/office/drawing/2014/main" id="{339C283A-EC40-421C-8A0E-F9A3161C889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858125" y="2284624"/>
            <a:ext cx="3147332" cy="306388"/>
          </a:xfrm>
        </p:spPr>
        <p:txBody>
          <a:bodyPr rtlCol="0">
            <a:noAutofit/>
          </a:bodyPr>
          <a:lstStyle>
            <a:lvl1pPr marL="0" indent="0">
              <a:buNone/>
              <a:defRPr sz="1400" cap="all" spc="150" baseline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13" name="Zawartość — symbol zastępczy 12">
            <a:extLst>
              <a:ext uri="{FF2B5EF4-FFF2-40B4-BE49-F238E27FC236}">
                <a16:creationId xmlns:a16="http://schemas.microsoft.com/office/drawing/2014/main" id="{305CA2B1-D510-4949-A638-C1A064DA41A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858125" y="2779713"/>
            <a:ext cx="3148013" cy="3095625"/>
          </a:xfrm>
        </p:spPr>
        <p:txBody>
          <a:bodyPr rtlCol="0"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 rtl="0"/>
            <a:r>
              <a:rPr lang="pl-PL" noProof="0"/>
              <a:t>Kliknij, aby dodać zawartość</a:t>
            </a:r>
          </a:p>
        </p:txBody>
      </p:sp>
      <p:sp>
        <p:nvSpPr>
          <p:cNvPr id="3" name="Data — symbol zastępczy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l-PL" noProof="0"/>
              <a:t>20XX</a:t>
            </a:r>
          </a:p>
        </p:txBody>
      </p:sp>
      <p:sp>
        <p:nvSpPr>
          <p:cNvPr id="4" name="Stopka — symbol zastępczy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l-PL" noProof="0"/>
              <a:t>Prezentacja</a:t>
            </a:r>
          </a:p>
        </p:txBody>
      </p:sp>
      <p:sp>
        <p:nvSpPr>
          <p:cNvPr id="5" name="Numer slajdu — symbol zastępczy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3491003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ś czas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>
            <a:extLst>
              <a:ext uri="{FF2B5EF4-FFF2-40B4-BE49-F238E27FC236}">
                <a16:creationId xmlns:a16="http://schemas.microsoft.com/office/drawing/2014/main" id="{7D46070C-E825-43D0-99F4-8B4614131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 noProof="0">
              <a:latin typeface="Calibri" panose="020F0502020204030204" pitchFamily="34" charset="0"/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6" name="Tekst — symbol zastępczy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pl-PL" noProof="0"/>
              <a:t>Rok</a:t>
            </a:r>
          </a:p>
        </p:txBody>
      </p:sp>
      <p:sp>
        <p:nvSpPr>
          <p:cNvPr id="7" name="Tekst — symbol zastępczy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l-PL" noProof="0"/>
              <a:t>MM</a:t>
            </a:r>
          </a:p>
        </p:txBody>
      </p:sp>
      <p:sp>
        <p:nvSpPr>
          <p:cNvPr id="8" name="Tekst — symbol zastępczy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l-PL" noProof="0"/>
              <a:t>MM</a:t>
            </a:r>
          </a:p>
        </p:txBody>
      </p:sp>
      <p:sp>
        <p:nvSpPr>
          <p:cNvPr id="9" name="Tekst — symbol zastępczy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l-PL" noProof="0"/>
              <a:t>MM</a:t>
            </a:r>
          </a:p>
        </p:txBody>
      </p:sp>
      <p:sp>
        <p:nvSpPr>
          <p:cNvPr id="10" name="Tekst — symbol zastępczy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l-PL" noProof="0"/>
              <a:t>MM</a:t>
            </a:r>
          </a:p>
        </p:txBody>
      </p:sp>
      <p:sp>
        <p:nvSpPr>
          <p:cNvPr id="12" name="Tekst — symbol zastępczy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l-PL" noProof="0"/>
              <a:t>MM</a:t>
            </a:r>
          </a:p>
        </p:txBody>
      </p:sp>
      <p:sp>
        <p:nvSpPr>
          <p:cNvPr id="13" name="Tekst — symbol zastępczy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l-PL" noProof="0"/>
              <a:t>MM</a:t>
            </a:r>
          </a:p>
        </p:txBody>
      </p:sp>
      <p:sp>
        <p:nvSpPr>
          <p:cNvPr id="14" name="Tekst — symbol zastępczy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l-PL" noProof="0"/>
              <a:t>MM</a:t>
            </a:r>
          </a:p>
        </p:txBody>
      </p:sp>
      <p:sp>
        <p:nvSpPr>
          <p:cNvPr id="16" name="Tekst — symbol zastępczy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l-PL" noProof="0"/>
              <a:t>MM</a:t>
            </a:r>
          </a:p>
        </p:txBody>
      </p:sp>
      <p:sp>
        <p:nvSpPr>
          <p:cNvPr id="17" name="Tekst — symbol zastępczy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l-PL" noProof="0"/>
              <a:t>MM</a:t>
            </a:r>
          </a:p>
        </p:txBody>
      </p:sp>
      <p:sp>
        <p:nvSpPr>
          <p:cNvPr id="15" name="Tekst — symbol zastępczy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l-PL" noProof="0"/>
              <a:t>MM</a:t>
            </a:r>
          </a:p>
        </p:txBody>
      </p:sp>
      <p:sp>
        <p:nvSpPr>
          <p:cNvPr id="18" name="Tekst — symbol zastępczy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l-PL" noProof="0"/>
              <a:t>MM</a:t>
            </a:r>
          </a:p>
        </p:txBody>
      </p:sp>
      <p:sp>
        <p:nvSpPr>
          <p:cNvPr id="19" name="Tekst — symbol zastępczy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l-PL" noProof="0"/>
              <a:t>MM</a:t>
            </a:r>
          </a:p>
        </p:txBody>
      </p:sp>
      <p:sp>
        <p:nvSpPr>
          <p:cNvPr id="11" name="Tekst — symbol zastępczy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pl-PL" noProof="0"/>
              <a:t>Rok</a:t>
            </a:r>
          </a:p>
        </p:txBody>
      </p:sp>
      <p:sp>
        <p:nvSpPr>
          <p:cNvPr id="20" name="Tekst — symbol zastępczy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l-PL" noProof="0"/>
              <a:t>MM</a:t>
            </a:r>
          </a:p>
        </p:txBody>
      </p:sp>
      <p:sp>
        <p:nvSpPr>
          <p:cNvPr id="21" name="Tekst — symbol zastępczy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l-PL" noProof="0"/>
              <a:t>MM</a:t>
            </a:r>
          </a:p>
        </p:txBody>
      </p:sp>
      <p:sp>
        <p:nvSpPr>
          <p:cNvPr id="22" name="Tekst — symbol zastępczy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l-PL" noProof="0"/>
              <a:t>MM</a:t>
            </a:r>
          </a:p>
        </p:txBody>
      </p:sp>
      <p:sp>
        <p:nvSpPr>
          <p:cNvPr id="23" name="Tekst — symbol zastępczy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l-PL" noProof="0"/>
              <a:t>MM</a:t>
            </a:r>
          </a:p>
        </p:txBody>
      </p:sp>
      <p:sp>
        <p:nvSpPr>
          <p:cNvPr id="24" name="Tekst — symbol zastępczy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l-PL" noProof="0"/>
              <a:t>MM</a:t>
            </a:r>
          </a:p>
        </p:txBody>
      </p:sp>
      <p:sp>
        <p:nvSpPr>
          <p:cNvPr id="25" name="Tekst — symbol zastępczy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l-PL" noProof="0"/>
              <a:t>MM</a:t>
            </a:r>
          </a:p>
        </p:txBody>
      </p:sp>
      <p:sp>
        <p:nvSpPr>
          <p:cNvPr id="26" name="Tekst — symbol zastępczy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l-PL" noProof="0"/>
              <a:t>MM</a:t>
            </a:r>
          </a:p>
        </p:txBody>
      </p:sp>
      <p:sp>
        <p:nvSpPr>
          <p:cNvPr id="28" name="Tekst — symbol zastępczy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l-PL" noProof="0"/>
              <a:t>MM</a:t>
            </a:r>
          </a:p>
        </p:txBody>
      </p:sp>
      <p:sp>
        <p:nvSpPr>
          <p:cNvPr id="29" name="Tekst — symbol zastępczy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l-PL" noProof="0"/>
              <a:t>MM</a:t>
            </a:r>
          </a:p>
        </p:txBody>
      </p:sp>
      <p:sp>
        <p:nvSpPr>
          <p:cNvPr id="27" name="Tekst — symbol zastępczy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l-PL" noProof="0"/>
              <a:t>MM</a:t>
            </a:r>
          </a:p>
        </p:txBody>
      </p:sp>
      <p:sp>
        <p:nvSpPr>
          <p:cNvPr id="30" name="Tekst — symbol zastępczy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l-PL" noProof="0"/>
              <a:t>MM</a:t>
            </a:r>
          </a:p>
        </p:txBody>
      </p:sp>
      <p:sp>
        <p:nvSpPr>
          <p:cNvPr id="31" name="Tekst — symbol zastępczy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l-PL" noProof="0"/>
              <a:t>MM</a:t>
            </a:r>
          </a:p>
        </p:txBody>
      </p:sp>
      <p:sp>
        <p:nvSpPr>
          <p:cNvPr id="32" name="Prostokąt 31">
            <a:extLst>
              <a:ext uri="{FF2B5EF4-FFF2-40B4-BE49-F238E27FC236}">
                <a16:creationId xmlns:a16="http://schemas.microsoft.com/office/drawing/2014/main" id="{FFA35437-CCDE-4D92-B879-F23B329C8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 noProof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36" name="Data — symbol zastępczy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l-PL" noProof="0"/>
              <a:t>20XX</a:t>
            </a:r>
          </a:p>
        </p:txBody>
      </p:sp>
      <p:sp>
        <p:nvSpPr>
          <p:cNvPr id="37" name="Stopka — symbol zastępczy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l-PL" noProof="0"/>
              <a:t>Prezentacja</a:t>
            </a:r>
          </a:p>
        </p:txBody>
      </p:sp>
      <p:sp>
        <p:nvSpPr>
          <p:cNvPr id="38" name="Numer slajdu — symbol zastępczy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7" name="Grafika SmartArt 6 — symbol zastępczy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39084"/>
            <a:ext cx="10515600" cy="3695338"/>
          </a:xfrm>
        </p:spPr>
        <p:txBody>
          <a:bodyPr rtlCol="0"/>
          <a:lstStyle/>
          <a:p>
            <a:pPr rtl="0"/>
            <a:r>
              <a:rPr lang="pl-PL" noProof="0"/>
              <a:t>Kliknij ikonę, aby dodać grafikę SmartArt</a:t>
            </a:r>
          </a:p>
        </p:txBody>
      </p:sp>
      <p:sp>
        <p:nvSpPr>
          <p:cNvPr id="3" name="Data — symbol zastępczy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l-PL" noProof="0"/>
              <a:t>20XX</a:t>
            </a:r>
          </a:p>
        </p:txBody>
      </p:sp>
      <p:sp>
        <p:nvSpPr>
          <p:cNvPr id="4" name="Stopka — symbol zastępczy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l-PL" noProof="0"/>
              <a:t>Prezentacja</a:t>
            </a:r>
          </a:p>
        </p:txBody>
      </p:sp>
      <p:cxnSp>
        <p:nvCxnSpPr>
          <p:cNvPr id="10" name="Łącznik prosty 9">
            <a:extLst>
              <a:ext uri="{FF2B5EF4-FFF2-40B4-BE49-F238E27FC236}">
                <a16:creationId xmlns:a16="http://schemas.microsoft.com/office/drawing/2014/main" id="{66988B2D-0240-4256-8268-4B9FF1E72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Łącznik prosty 11">
            <a:extLst>
              <a:ext uri="{FF2B5EF4-FFF2-40B4-BE49-F238E27FC236}">
                <a16:creationId xmlns:a16="http://schemas.microsoft.com/office/drawing/2014/main" id="{D8EEAAE1-3D04-41C3-B2D2-B3BEF34C3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Numer slajdu — symbol zastępczy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ajd zespołu — 4 osob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11" name="Obraz — symbol zastępczy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3" name="Tekst — symbol zastępczy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11558" y="5084524"/>
            <a:ext cx="2196619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</a:t>
            </a:r>
          </a:p>
        </p:txBody>
      </p:sp>
      <p:sp>
        <p:nvSpPr>
          <p:cNvPr id="26" name="Tekst — symbol zastępczy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</a:t>
            </a:r>
          </a:p>
        </p:txBody>
      </p:sp>
      <p:sp>
        <p:nvSpPr>
          <p:cNvPr id="17" name="Obraz — symbol zastępczy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23" name="Tekst — symbol zastępczy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707607" y="5099206"/>
            <a:ext cx="2145049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</a:t>
            </a:r>
          </a:p>
        </p:txBody>
      </p:sp>
      <p:sp>
        <p:nvSpPr>
          <p:cNvPr id="27" name="Tekst — symbol zastępczy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</a:t>
            </a:r>
          </a:p>
        </p:txBody>
      </p:sp>
      <p:sp>
        <p:nvSpPr>
          <p:cNvPr id="18" name="Obraz — symbol zastępczy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lvl="1" rtl="0"/>
            <a:r>
              <a:rPr lang="pl-PL" noProof="0"/>
              <a:t>Kliknij ikonę, aby dodać obraz</a:t>
            </a:r>
          </a:p>
        </p:txBody>
      </p:sp>
      <p:sp>
        <p:nvSpPr>
          <p:cNvPr id="24" name="Tekst — symbol zastępczy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271" y="5099206"/>
            <a:ext cx="2132985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</a:t>
            </a:r>
          </a:p>
        </p:txBody>
      </p:sp>
      <p:sp>
        <p:nvSpPr>
          <p:cNvPr id="28" name="Tekst — symbol zastępczy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</a:t>
            </a:r>
          </a:p>
        </p:txBody>
      </p:sp>
      <p:sp>
        <p:nvSpPr>
          <p:cNvPr id="19" name="Obraz — symbol zastępczy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25" name="Tekst — symbol zastępczy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18152" y="5084524"/>
            <a:ext cx="2132984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</a:t>
            </a:r>
          </a:p>
        </p:txBody>
      </p:sp>
      <p:sp>
        <p:nvSpPr>
          <p:cNvPr id="29" name="Tekst — symbol zastępczy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</a:t>
            </a:r>
          </a:p>
        </p:txBody>
      </p:sp>
      <p:cxnSp>
        <p:nvCxnSpPr>
          <p:cNvPr id="10" name="Łącznik prosty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Łącznik prosty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a — symbol zastępczy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l-PL" noProof="0"/>
              <a:t>20XX</a:t>
            </a:r>
          </a:p>
        </p:txBody>
      </p:sp>
      <p:sp>
        <p:nvSpPr>
          <p:cNvPr id="8" name="Stopka — symbol zastępczy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l-PL" noProof="0"/>
              <a:t>Prezentacja</a:t>
            </a:r>
          </a:p>
        </p:txBody>
      </p:sp>
      <p:sp>
        <p:nvSpPr>
          <p:cNvPr id="9" name="Numer slajdu — symbol zastępczy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ajd zespołu — 8 osób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11" name="Obraz — symbol zastępczy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3" name="Tekst — symbol zastępczy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</a:t>
            </a:r>
          </a:p>
        </p:txBody>
      </p:sp>
      <p:sp>
        <p:nvSpPr>
          <p:cNvPr id="26" name="Tekst — symbol zastępczy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</a:t>
            </a:r>
          </a:p>
        </p:txBody>
      </p:sp>
      <p:sp>
        <p:nvSpPr>
          <p:cNvPr id="17" name="Obraz — symbol zastępczy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23" name="Tekst — symbol zastępczy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</a:t>
            </a:r>
          </a:p>
        </p:txBody>
      </p:sp>
      <p:sp>
        <p:nvSpPr>
          <p:cNvPr id="27" name="Tekst — symbol zastępczy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</a:t>
            </a:r>
          </a:p>
        </p:txBody>
      </p:sp>
      <p:sp>
        <p:nvSpPr>
          <p:cNvPr id="18" name="Obraz — symbol zastępczy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 rtl="0"/>
            <a:r>
              <a:rPr lang="pl-PL" noProof="0"/>
              <a:t>Kliknij ikonę, aby dodać obraz</a:t>
            </a:r>
          </a:p>
        </p:txBody>
      </p:sp>
      <p:sp>
        <p:nvSpPr>
          <p:cNvPr id="24" name="Tekst — symbol zastępczy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</a:t>
            </a:r>
          </a:p>
        </p:txBody>
      </p:sp>
      <p:sp>
        <p:nvSpPr>
          <p:cNvPr id="28" name="Tekst — symbol zastępczy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</a:t>
            </a:r>
          </a:p>
        </p:txBody>
      </p:sp>
      <p:sp>
        <p:nvSpPr>
          <p:cNvPr id="19" name="Obraz — symbol zastępczy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25" name="Tekst — symbol zastępczy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</a:t>
            </a:r>
          </a:p>
        </p:txBody>
      </p:sp>
      <p:sp>
        <p:nvSpPr>
          <p:cNvPr id="29" name="Tekst — symbol zastępczy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</a:t>
            </a:r>
          </a:p>
        </p:txBody>
      </p:sp>
      <p:sp>
        <p:nvSpPr>
          <p:cNvPr id="55" name="Obraz — symbol zastępczy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54" name="Tekst — symbol zastępczy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</a:t>
            </a:r>
          </a:p>
        </p:txBody>
      </p:sp>
      <p:sp>
        <p:nvSpPr>
          <p:cNvPr id="62" name="Tekst — symbol zastępczy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</a:t>
            </a:r>
          </a:p>
        </p:txBody>
      </p:sp>
      <p:sp>
        <p:nvSpPr>
          <p:cNvPr id="56" name="Obraz — symbol zastępczy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59" name="Tekst — symbol zastępczy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</a:t>
            </a:r>
          </a:p>
        </p:txBody>
      </p:sp>
      <p:sp>
        <p:nvSpPr>
          <p:cNvPr id="63" name="Tekst — symbol zastępczy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</a:t>
            </a:r>
          </a:p>
        </p:txBody>
      </p:sp>
      <p:sp>
        <p:nvSpPr>
          <p:cNvPr id="57" name="Obraz — symbol zastępczy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 rtl="0"/>
            <a:r>
              <a:rPr lang="pl-PL" noProof="0"/>
              <a:t>Kliknij ikonę, aby dodać obraz</a:t>
            </a:r>
          </a:p>
        </p:txBody>
      </p:sp>
      <p:sp>
        <p:nvSpPr>
          <p:cNvPr id="60" name="Tekst — symbol zastępczy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</a:t>
            </a:r>
          </a:p>
        </p:txBody>
      </p:sp>
      <p:sp>
        <p:nvSpPr>
          <p:cNvPr id="64" name="Tekst — symbol zastępczy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</a:t>
            </a:r>
          </a:p>
        </p:txBody>
      </p:sp>
      <p:sp>
        <p:nvSpPr>
          <p:cNvPr id="58" name="Obraz — symbol zastępczy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61" name="Tekst — symbol zastępczy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</a:t>
            </a:r>
          </a:p>
        </p:txBody>
      </p:sp>
      <p:sp>
        <p:nvSpPr>
          <p:cNvPr id="65" name="Tekst — symbol zastępczy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</a:t>
            </a:r>
          </a:p>
        </p:txBody>
      </p:sp>
      <p:sp>
        <p:nvSpPr>
          <p:cNvPr id="7" name="Data — symbol zastępczy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pl-PL" noProof="0"/>
              <a:t>20XX</a:t>
            </a:r>
          </a:p>
        </p:txBody>
      </p:sp>
      <p:sp>
        <p:nvSpPr>
          <p:cNvPr id="8" name="Stopka — symbol zastępczy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pl-PL" noProof="0"/>
              <a:t>Prezentacja</a:t>
            </a:r>
          </a:p>
        </p:txBody>
      </p:sp>
      <p:sp>
        <p:nvSpPr>
          <p:cNvPr id="9" name="Numer slajdu — symbol zastępczy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fld id="{B5CEABB6-07DC-46E8-9B57-56EC44A396E5}" type="slidenum">
              <a:rPr lang="pl-PL" noProof="0" smtClean="0"/>
              <a:t>‹#›</a:t>
            </a:fld>
            <a:endParaRPr lang="pl-PL" noProof="0"/>
          </a:p>
        </p:txBody>
      </p:sp>
      <p:pic>
        <p:nvPicPr>
          <p:cNvPr id="13" name="Grafika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fika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nsowani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Łącznik prosty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Łącznik prosty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ytuł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11" name="Zawartość — symbol zastępczy 10">
            <a:extLst>
              <a:ext uri="{FF2B5EF4-FFF2-40B4-BE49-F238E27FC236}">
                <a16:creationId xmlns:a16="http://schemas.microsoft.com/office/drawing/2014/main" id="{319EE98D-9541-4F21-8952-3026DEF75EC4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pl-PL" noProof="0"/>
              <a:t>Kliknij, aby dodać zawartość</a:t>
            </a:r>
          </a:p>
        </p:txBody>
      </p:sp>
      <p:sp>
        <p:nvSpPr>
          <p:cNvPr id="3" name="Tekst — symbol zastępczy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#</a:t>
            </a:r>
          </a:p>
        </p:txBody>
      </p:sp>
      <p:sp>
        <p:nvSpPr>
          <p:cNvPr id="17" name="Tekst — symbol zastępczy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</a:t>
            </a:r>
          </a:p>
        </p:txBody>
      </p:sp>
      <p:sp>
        <p:nvSpPr>
          <p:cNvPr id="4" name="Zawartość — symbol zastępczy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200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pl-PL" noProof="0"/>
              <a:t>Kliknij, aby edytować style wzorców tekstu</a:t>
            </a:r>
          </a:p>
        </p:txBody>
      </p:sp>
      <p:sp>
        <p:nvSpPr>
          <p:cNvPr id="24" name="Zawartość — symbol zastępczy 10">
            <a:extLst>
              <a:ext uri="{FF2B5EF4-FFF2-40B4-BE49-F238E27FC236}">
                <a16:creationId xmlns:a16="http://schemas.microsoft.com/office/drawing/2014/main" id="{AB843230-A4E3-4E21-AA93-998E28EB9018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11391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pl-PL" noProof="0"/>
              <a:t>Kliknij, aby dodać zawartość</a:t>
            </a:r>
          </a:p>
        </p:txBody>
      </p:sp>
      <p:sp>
        <p:nvSpPr>
          <p:cNvPr id="5" name="Tekst — symbol zastępczy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#</a:t>
            </a:r>
          </a:p>
        </p:txBody>
      </p:sp>
      <p:sp>
        <p:nvSpPr>
          <p:cNvPr id="18" name="Tekst — symbol zastępczy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l-PL" noProof="0"/>
              <a:t>KLIKNIJ, ABY EDYTOWAĆ</a:t>
            </a:r>
          </a:p>
        </p:txBody>
      </p:sp>
      <p:sp>
        <p:nvSpPr>
          <p:cNvPr id="6" name="Zawartość — symbol zastępczy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3562665" y="5120722"/>
            <a:ext cx="2342205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pl-PL" noProof="0"/>
              <a:t>Kliknij, aby edytować style wzorców tekstu</a:t>
            </a:r>
          </a:p>
        </p:txBody>
      </p:sp>
      <p:sp>
        <p:nvSpPr>
          <p:cNvPr id="25" name="Zawartość — symbol zastępczy 10">
            <a:extLst>
              <a:ext uri="{FF2B5EF4-FFF2-40B4-BE49-F238E27FC236}">
                <a16:creationId xmlns:a16="http://schemas.microsoft.com/office/drawing/2014/main" id="{3AE0369E-A275-4E5A-AE0F-B1F9A54DEDFC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24377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pl-PL" noProof="0"/>
              <a:t>Kliknij, aby dodać zawartość</a:t>
            </a:r>
          </a:p>
        </p:txBody>
      </p:sp>
      <p:sp>
        <p:nvSpPr>
          <p:cNvPr id="21" name="Tekst — symbol zastępczy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#</a:t>
            </a:r>
          </a:p>
        </p:txBody>
      </p:sp>
      <p:sp>
        <p:nvSpPr>
          <p:cNvPr id="19" name="Tekst — symbol zastępczy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</a:t>
            </a:r>
          </a:p>
        </p:txBody>
      </p:sp>
      <p:sp>
        <p:nvSpPr>
          <p:cNvPr id="22" name="Zawartość — symbol zastępczy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298609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pl-PL" noProof="0"/>
              <a:t>Kliknij, aby edytować style wzorców tekstu</a:t>
            </a:r>
          </a:p>
        </p:txBody>
      </p:sp>
      <p:sp>
        <p:nvSpPr>
          <p:cNvPr id="26" name="Zawartość — symbol zastępczy 10">
            <a:extLst>
              <a:ext uri="{FF2B5EF4-FFF2-40B4-BE49-F238E27FC236}">
                <a16:creationId xmlns:a16="http://schemas.microsoft.com/office/drawing/2014/main" id="{CCA3A81E-171B-4946-B8BA-B2F406CF093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pl-PL" noProof="0"/>
              <a:t>Kliknij, aby dodać zawartość</a:t>
            </a:r>
          </a:p>
        </p:txBody>
      </p:sp>
      <p:sp>
        <p:nvSpPr>
          <p:cNvPr id="14" name="Tekst — symbol zastępczy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#</a:t>
            </a:r>
          </a:p>
        </p:txBody>
      </p:sp>
      <p:sp>
        <p:nvSpPr>
          <p:cNvPr id="23" name="Tekst — symbol zastępczy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</a:t>
            </a:r>
          </a:p>
        </p:txBody>
      </p:sp>
      <p:sp>
        <p:nvSpPr>
          <p:cNvPr id="15" name="Zawartość — symbol zastępczy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9023074" y="5120366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pl-PL" noProof="0"/>
              <a:t>Kliknij, aby edytować style wzorców tekstu</a:t>
            </a:r>
          </a:p>
        </p:txBody>
      </p:sp>
      <p:sp>
        <p:nvSpPr>
          <p:cNvPr id="7" name="Data — symbol zastępczy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l-PL" noProof="0"/>
              <a:t>20XX</a:t>
            </a:r>
          </a:p>
        </p:txBody>
      </p:sp>
      <p:sp>
        <p:nvSpPr>
          <p:cNvPr id="8" name="Stopka — symbol zastępczy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l-PL" noProof="0"/>
              <a:t>Prezentacja</a:t>
            </a:r>
          </a:p>
        </p:txBody>
      </p:sp>
      <p:sp>
        <p:nvSpPr>
          <p:cNvPr id="9" name="Numer slajdu — symbol zastępczy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Podsumow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Tekst — symbol zastępczy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476875" y="3682546"/>
            <a:ext cx="5111750" cy="1525588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l-PL" noProof="0"/>
              <a:t>Kliknij, aby edytować style wzorców tekstu</a:t>
            </a:r>
          </a:p>
        </p:txBody>
      </p:sp>
      <p:cxnSp>
        <p:nvCxnSpPr>
          <p:cNvPr id="23" name="Łącznik prosty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Łącznik prosty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ata — symbol zastępczy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l-PL" noProof="0"/>
              <a:t>20XX</a:t>
            </a:r>
          </a:p>
        </p:txBody>
      </p:sp>
      <p:sp>
        <p:nvSpPr>
          <p:cNvPr id="22" name="Stopka — symbol zastępczy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l-PL" noProof="0"/>
              <a:t>Prezentacja</a:t>
            </a:r>
          </a:p>
        </p:txBody>
      </p:sp>
      <p:sp>
        <p:nvSpPr>
          <p:cNvPr id="24" name="Numer slajdu — symbol zastępczy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lan spotkani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a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rtlCol="0"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Zawartość — symbol zastępczy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499" y="2924175"/>
            <a:ext cx="3171825" cy="2519363"/>
          </a:xfrm>
        </p:spPr>
        <p:txBody>
          <a:bodyPr rtlCol="0"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l-PL" noProof="0"/>
              <a:t>Kliknij, aby edytować style wzorców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4" name="Data — symbol zastępczy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l-PL" noProof="0"/>
              <a:t>20XX</a:t>
            </a:r>
          </a:p>
        </p:txBody>
      </p:sp>
      <p:sp>
        <p:nvSpPr>
          <p:cNvPr id="5" name="Stopka — symbol zastępczy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l-PL" noProof="0"/>
              <a:t>Prezentacja</a:t>
            </a:r>
          </a:p>
        </p:txBody>
      </p:sp>
      <p:sp>
        <p:nvSpPr>
          <p:cNvPr id="6" name="Numer slajdu — symbol zastępczy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Zakończeni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rtlCol="0" anchor="b">
            <a:noAutofit/>
          </a:bodyPr>
          <a:lstStyle>
            <a:lvl1pPr algn="l">
              <a:defRPr sz="32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l-PL" noProof="0"/>
              <a:t>Kliknij, aby edytować styl wzorca podtytułu</a:t>
            </a:r>
          </a:p>
        </p:txBody>
      </p:sp>
      <p:pic>
        <p:nvPicPr>
          <p:cNvPr id="6" name="Grafika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a — symbol zastępczy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l-PL" noProof="0"/>
              <a:t>20XX</a:t>
            </a:r>
          </a:p>
        </p:txBody>
      </p:sp>
      <p:sp>
        <p:nvSpPr>
          <p:cNvPr id="10" name="Stopka — symbol zastępczy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l-PL" noProof="0"/>
              <a:t>Prezentacja</a:t>
            </a:r>
          </a:p>
        </p:txBody>
      </p:sp>
      <p:sp>
        <p:nvSpPr>
          <p:cNvPr id="11" name="Numer slajdu — symbol zastępczy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ś cza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fika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l-PL" noProof="0">
              <a:latin typeface="Calibri" panose="020F0502020204030204" pitchFamily="34" charset="0"/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 rtlCol="0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pl-PL" noProof="0"/>
              <a:t>KLIKNIJ, ABY EDYTOWAĆ TYTUŁ</a:t>
            </a:r>
          </a:p>
        </p:txBody>
      </p:sp>
      <p:sp>
        <p:nvSpPr>
          <p:cNvPr id="16" name="Tekst — symbol zastępczy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17" name="Tekst — symbol zastępczy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18" name="Tekst — symbol zastępczy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19" name="Tekst — symbol zastępczy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34" name="Tekst — symbol zastępczy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pl-PL" noProof="0"/>
              <a:t>Kliknij, aby edytować styl wzorca tekstu</a:t>
            </a:r>
          </a:p>
        </p:txBody>
      </p:sp>
      <p:sp>
        <p:nvSpPr>
          <p:cNvPr id="35" name="Tekst — symbol zastępczy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7332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pl-PL" noProof="0"/>
              <a:t>Kliknij, aby edytować styl wzorca tekstu</a:t>
            </a:r>
          </a:p>
        </p:txBody>
      </p:sp>
      <p:sp>
        <p:nvSpPr>
          <p:cNvPr id="36" name="Tekst — symbol zastępczy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pl-PL" noProof="0"/>
              <a:t>Kliknij, aby edytować styl wzorca tekstu</a:t>
            </a:r>
          </a:p>
        </p:txBody>
      </p:sp>
      <p:sp>
        <p:nvSpPr>
          <p:cNvPr id="37" name="Tekst — symbol zastępczy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pl-PL" noProof="0"/>
              <a:t>Kliknij, aby edytować styl wzorca tekstu</a:t>
            </a:r>
          </a:p>
        </p:txBody>
      </p:sp>
      <p:cxnSp>
        <p:nvCxnSpPr>
          <p:cNvPr id="3" name="Łącznik prosty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Łącznik prosty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Łącznik prosty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Łącznik prosty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Data — symbol zastępczy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pl-PL" noProof="0"/>
              <a:t>20XX</a:t>
            </a:r>
          </a:p>
        </p:txBody>
      </p:sp>
      <p:sp>
        <p:nvSpPr>
          <p:cNvPr id="6" name="Stopka — symbol zastępczy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75279" y="6356350"/>
            <a:ext cx="1808712" cy="365125"/>
          </a:xfrm>
        </p:spPr>
        <p:txBody>
          <a:bodyPr rtlCol="0"/>
          <a:lstStyle>
            <a:lvl1pPr>
              <a:defRPr sz="900"/>
            </a:lvl1pPr>
          </a:lstStyle>
          <a:p>
            <a:pPr algn="l" rtl="0"/>
            <a:r>
              <a:rPr lang="pl-PL" noProof="0"/>
              <a:t>Prezentacja</a:t>
            </a:r>
          </a:p>
        </p:txBody>
      </p:sp>
      <p:sp>
        <p:nvSpPr>
          <p:cNvPr id="7" name="Numer slajdu — symbol zastępczy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lumna zawartości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ytuł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15" name="Tekst — symbol zastępczy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pl-PL" noProof="0"/>
              <a:t>KLIKNIJ, ABY DODAĆ PODTYTUŁ</a:t>
            </a:r>
          </a:p>
        </p:txBody>
      </p:sp>
      <p:sp>
        <p:nvSpPr>
          <p:cNvPr id="17" name="Tekst — symbol zastępczy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l-PL" noProof="0"/>
              <a:t>Kliknij, aby dodać tekst</a:t>
            </a:r>
          </a:p>
        </p:txBody>
      </p:sp>
      <p:sp>
        <p:nvSpPr>
          <p:cNvPr id="31" name="Tekst — symbol zastępczy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l-PL" noProof="0"/>
              <a:t>KLIKNIJ, ABY DODAĆ PODTYTUŁ</a:t>
            </a:r>
          </a:p>
        </p:txBody>
      </p:sp>
      <p:sp>
        <p:nvSpPr>
          <p:cNvPr id="32" name="Tekst — symbol zastępczy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l-PL" noProof="0"/>
              <a:t>Kliknij, aby dodać tekst</a:t>
            </a:r>
          </a:p>
        </p:txBody>
      </p:sp>
      <p:sp>
        <p:nvSpPr>
          <p:cNvPr id="33" name="Tekst — symbol zastępczy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l-PL" noProof="0"/>
              <a:t>KLIKNIJ, ABY DODAĆ PODTYTUŁ</a:t>
            </a:r>
          </a:p>
        </p:txBody>
      </p:sp>
      <p:sp>
        <p:nvSpPr>
          <p:cNvPr id="34" name="Tekst — symbol zastępczy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l-PL" noProof="0"/>
              <a:t>Kliknij, aby dodać tekst</a:t>
            </a:r>
          </a:p>
        </p:txBody>
      </p:sp>
      <p:sp>
        <p:nvSpPr>
          <p:cNvPr id="12" name="Tekst — symbol zastępczy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l-PL" noProof="0"/>
              <a:t>KLIKNIJ, ABY DODAĆ PODTYTUŁ</a:t>
            </a:r>
          </a:p>
        </p:txBody>
      </p:sp>
      <p:sp>
        <p:nvSpPr>
          <p:cNvPr id="13" name="Tekst — symbol zastępczy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l-PL" noProof="0"/>
              <a:t>Kliknij, aby dodać tekst</a:t>
            </a:r>
          </a:p>
        </p:txBody>
      </p:sp>
      <p:sp>
        <p:nvSpPr>
          <p:cNvPr id="3" name="Data — symbol zastępczy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pPr rtl="0"/>
            <a:r>
              <a:rPr lang="pl-PL" noProof="0"/>
              <a:t>20XX</a:t>
            </a:r>
          </a:p>
        </p:txBody>
      </p:sp>
      <p:sp>
        <p:nvSpPr>
          <p:cNvPr id="4" name="Stopka — symbol zastępczy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pl-PL" noProof="0"/>
              <a:t>Prezentacja</a:t>
            </a:r>
          </a:p>
        </p:txBody>
      </p:sp>
      <p:sp>
        <p:nvSpPr>
          <p:cNvPr id="5" name="Numer slajdu — symbol zastępczy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pl-PL" noProof="0" smtClean="0"/>
              <a:t>‹#›</a:t>
            </a:fld>
            <a:endParaRPr lang="pl-PL" noProof="0"/>
          </a:p>
        </p:txBody>
      </p:sp>
      <p:cxnSp>
        <p:nvCxnSpPr>
          <p:cNvPr id="2" name="Łącznik prosty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Łącznik prosty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lumna zawartości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ytuł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rtlCol="0"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15" name="Tekst — symbol zastępczy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pl-PL" noProof="0"/>
              <a:t>KLIKNIJ, ABY DODAĆ PODTYTUŁ</a:t>
            </a:r>
          </a:p>
        </p:txBody>
      </p:sp>
      <p:sp>
        <p:nvSpPr>
          <p:cNvPr id="17" name="Tekst — symbol zastępczy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l-PL" noProof="0"/>
              <a:t>Kliknij, aby dodać tekst</a:t>
            </a:r>
          </a:p>
        </p:txBody>
      </p:sp>
      <p:sp>
        <p:nvSpPr>
          <p:cNvPr id="16" name="Tekst — symbol zastępczy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pl-PL" noProof="0"/>
              <a:t>KLIKNIJ, ABY DODAĆ PODTYTUŁ</a:t>
            </a:r>
          </a:p>
        </p:txBody>
      </p:sp>
      <p:sp>
        <p:nvSpPr>
          <p:cNvPr id="18" name="Tekst — symbol zastępczy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l-PL" noProof="0"/>
              <a:t>Kliknij, aby dodać tekst</a:t>
            </a:r>
          </a:p>
        </p:txBody>
      </p:sp>
      <p:sp>
        <p:nvSpPr>
          <p:cNvPr id="19" name="Tekst — symbol zastępczy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pl-PL" noProof="0"/>
              <a:t>KLIKNIJ, ABY DODAĆ PODTYTUŁ</a:t>
            </a:r>
          </a:p>
        </p:txBody>
      </p:sp>
      <p:sp>
        <p:nvSpPr>
          <p:cNvPr id="20" name="Tekst — symbol zastępczy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l-PL" noProof="0"/>
              <a:t>Kliknij, aby dodać tekst</a:t>
            </a:r>
          </a:p>
        </p:txBody>
      </p:sp>
      <p:sp>
        <p:nvSpPr>
          <p:cNvPr id="23" name="Tekst — symbol zastępczy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pl-PL" noProof="0"/>
              <a:t>KLIKNIJ, ABY DODAĆ PODTYTUŁ</a:t>
            </a:r>
          </a:p>
        </p:txBody>
      </p:sp>
      <p:sp>
        <p:nvSpPr>
          <p:cNvPr id="24" name="Tekst — symbol zastępczy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l-PL" noProof="0"/>
              <a:t>Kliknij, aby dodać tekst</a:t>
            </a:r>
          </a:p>
        </p:txBody>
      </p:sp>
      <p:sp>
        <p:nvSpPr>
          <p:cNvPr id="3" name="Data — symbol zastępczy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l-PL" noProof="0"/>
              <a:t>20XX</a:t>
            </a:r>
          </a:p>
        </p:txBody>
      </p:sp>
      <p:sp>
        <p:nvSpPr>
          <p:cNvPr id="4" name="Stopka — symbol zastępczy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l-PL" noProof="0"/>
              <a:t>Prezentacja</a:t>
            </a:r>
          </a:p>
        </p:txBody>
      </p:sp>
      <p:sp>
        <p:nvSpPr>
          <p:cNvPr id="5" name="Numer slajdu — symbol zastępczy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l-PL" noProof="0" smtClean="0"/>
              <a:pPr/>
              <a:t>‹#›</a:t>
            </a:fld>
            <a:endParaRPr lang="pl-PL" noProof="0"/>
          </a:p>
        </p:txBody>
      </p:sp>
      <p:pic>
        <p:nvPicPr>
          <p:cNvPr id="2" name="Grafika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Wstęp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Tekst — symbol zastępczy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62075" y="3660774"/>
            <a:ext cx="5111750" cy="152558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l-PL" noProof="0"/>
              <a:t>Kliknij, aby edytować style wzorców tekstu</a:t>
            </a:r>
          </a:p>
        </p:txBody>
      </p:sp>
      <p:cxnSp>
        <p:nvCxnSpPr>
          <p:cNvPr id="14" name="Łącznik prosty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Łącznik prosty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a — symbol zastępczy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l-PL" noProof="0"/>
              <a:t>20XX</a:t>
            </a:r>
          </a:p>
        </p:txBody>
      </p:sp>
      <p:sp>
        <p:nvSpPr>
          <p:cNvPr id="10" name="Stopka — symbol zastępczy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l-PL" noProof="0"/>
              <a:t>Prezentacja</a:t>
            </a:r>
          </a:p>
        </p:txBody>
      </p:sp>
      <p:sp>
        <p:nvSpPr>
          <p:cNvPr id="11" name="Numer slajdu — symbol zastępczy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dział sekcji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rtlCol="0" anchor="ctr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pic>
        <p:nvPicPr>
          <p:cNvPr id="5" name="Grafika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y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a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cxnSp>
        <p:nvCxnSpPr>
          <p:cNvPr id="9" name="Łącznik prosty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kst — symbol zastępczy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pl-PL" noProof="0"/>
              <a:t>KLIKNIJ, ABY DODAĆ PODTYTUŁ</a:t>
            </a:r>
          </a:p>
        </p:txBody>
      </p:sp>
      <p:sp>
        <p:nvSpPr>
          <p:cNvPr id="12" name="Tekst — symbol zastępczy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l-PL" noProof="0"/>
              <a:t>Kliknij, aby dodać tekst</a:t>
            </a:r>
          </a:p>
        </p:txBody>
      </p:sp>
      <p:sp>
        <p:nvSpPr>
          <p:cNvPr id="13" name="Tekst — symbol zastępczy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pl-PL" noProof="0"/>
              <a:t>KLIKNIJ, ABY DODAĆ PODTYTUŁ</a:t>
            </a:r>
          </a:p>
        </p:txBody>
      </p:sp>
      <p:sp>
        <p:nvSpPr>
          <p:cNvPr id="14" name="Tekst — symbol zastępczy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l-PL" noProof="0"/>
              <a:t>Kliknij, aby dodać tekst</a:t>
            </a:r>
          </a:p>
        </p:txBody>
      </p:sp>
      <p:sp>
        <p:nvSpPr>
          <p:cNvPr id="15" name="Tekst — symbol zastępczy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pl-PL" noProof="0"/>
              <a:t>KLIKNIJ, ABY DODAĆ PODTYTUŁ</a:t>
            </a:r>
          </a:p>
        </p:txBody>
      </p:sp>
      <p:sp>
        <p:nvSpPr>
          <p:cNvPr id="16" name="Tekst — symbol zastępczy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l-PL" noProof="0"/>
              <a:t>Kliknij, aby dodać tekst</a:t>
            </a:r>
          </a:p>
        </p:txBody>
      </p:sp>
      <p:sp>
        <p:nvSpPr>
          <p:cNvPr id="17" name="Data — symbol zastępczy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l-PL" noProof="0"/>
              <a:t>20XX</a:t>
            </a:r>
          </a:p>
        </p:txBody>
      </p:sp>
      <p:sp>
        <p:nvSpPr>
          <p:cNvPr id="18" name="Stopka — symbol zastępczy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l-PL" noProof="0"/>
              <a:t>Prezentacja</a:t>
            </a:r>
          </a:p>
        </p:txBody>
      </p:sp>
      <p:sp>
        <p:nvSpPr>
          <p:cNvPr id="19" name="Numer slajdu — symbol zastępczy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zy elementy zawartości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Tekst — symbol zastępczy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 WZORZEC TEKSTU</a:t>
            </a:r>
          </a:p>
        </p:txBody>
      </p:sp>
      <p:sp>
        <p:nvSpPr>
          <p:cNvPr id="4" name="Zawartość — symbol zastępczy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43104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pl-PL" noProof="0"/>
              <a:t>Kliknij, aby edytować style wzorców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5" name="Tekst — symbol zastępczy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l-PL" noProof="0"/>
              <a:t>KLIKNIJ, ABY EDYTOWAĆ WZORZEC TEKSTU</a:t>
            </a:r>
          </a:p>
        </p:txBody>
      </p:sp>
      <p:sp>
        <p:nvSpPr>
          <p:cNvPr id="6" name="Zawartość — symbol zastępczy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647665" y="3834606"/>
            <a:ext cx="2896671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pl-PL" noProof="0"/>
              <a:t>Kliknij, aby edytować style wzorców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cxnSp>
        <p:nvCxnSpPr>
          <p:cNvPr id="16" name="Łącznik prosty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Łącznik prosty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kst — symbol zastępczy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 WZORZEC TEKSTU</a:t>
            </a:r>
          </a:p>
        </p:txBody>
      </p:sp>
      <p:sp>
        <p:nvSpPr>
          <p:cNvPr id="22" name="Zawartość — symbol zastępczy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066421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pl-PL" noProof="0"/>
              <a:t>Kliknij, aby edytować style wzorców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7" name="Data — symbol zastępczy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l-PL" noProof="0"/>
              <a:t>20XX</a:t>
            </a:r>
          </a:p>
        </p:txBody>
      </p:sp>
      <p:sp>
        <p:nvSpPr>
          <p:cNvPr id="8" name="Stopka — symbol zastępczy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l-PL" noProof="0"/>
              <a:t>Prezentacja</a:t>
            </a:r>
          </a:p>
        </p:txBody>
      </p:sp>
      <p:sp>
        <p:nvSpPr>
          <p:cNvPr id="9" name="Numer slajdu — symbol zastępczy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— symbol zastępczy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Tekst — symbol zastępczy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l-PL" noProof="0"/>
              <a:t>Kliknij, aby edytować style wzorców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4" name="Data — symbol zastępczy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r>
              <a:rPr lang="pl-PL" noProof="0"/>
              <a:t>20XX</a:t>
            </a:r>
          </a:p>
        </p:txBody>
      </p:sp>
      <p:sp>
        <p:nvSpPr>
          <p:cNvPr id="5" name="Stopka — symbol zastępczy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r>
              <a:rPr lang="pl-PL" noProof="0"/>
              <a:t>Prezentacja</a:t>
            </a:r>
          </a:p>
        </p:txBody>
      </p:sp>
      <p:sp>
        <p:nvSpPr>
          <p:cNvPr id="6" name="Numer slajdu — symbol zastępczy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fld id="{B5CEABB6-07DC-46E8-9B57-56EC44A396E5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79" r:id="rId13"/>
    <p:sldLayoutId id="2147483692" r:id="rId14"/>
    <p:sldLayoutId id="2147483681" r:id="rId15"/>
    <p:sldLayoutId id="2147483674" r:id="rId16"/>
    <p:sldLayoutId id="2147483675" r:id="rId17"/>
    <p:sldLayoutId id="2147483696" r:id="rId18"/>
    <p:sldLayoutId id="2147483677" r:id="rId19"/>
    <p:sldLayoutId id="2147483678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Calibri" panose="020F050202020403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s://lab.wallarm.com/blind-ssrf-exploitation/10" TargetMode="External"/><Relationship Id="rId3" Type="http://schemas.openxmlformats.org/officeDocument/2006/relationships/hyperlink" Target="https://portswigger.net/web-security/xxe" TargetMode="External"/><Relationship Id="rId7" Type="http://schemas.openxmlformats.org/officeDocument/2006/relationships/hyperlink" Target="https://docs.google.com/document/d/1v1TkWZtrhzRLy0bYXBcdLUedXGb9njTNIJXa3u9akHM/edit?pli=1" TargetMode="External"/><Relationship Id="rId2" Type="http://schemas.openxmlformats.org/officeDocument/2006/relationships/hyperlink" Target="https://portswigger.net/websecurity/ssrf" TargetMode="External"/><Relationship Id="rId1" Type="http://schemas.openxmlformats.org/officeDocument/2006/relationships/slideLayout" Target="../slideLayouts/slideLayout19.xml"/><Relationship Id="rId6" Type="http://schemas.openxmlformats.org/officeDocument/2006/relationships/hyperlink" Target="https://cwe.mitre.org/top25/archive/2021/2021_cwe_top25.html" TargetMode="External"/><Relationship Id="rId5" Type="http://schemas.openxmlformats.org/officeDocument/2006/relationships/hyperlink" Target="https://owasp.org/Top10/A10_2021-Server-Side_Request_Forgery_%28SSRF%29/" TargetMode="External"/><Relationship Id="rId4" Type="http://schemas.openxmlformats.org/officeDocument/2006/relationships/hyperlink" Target="https://sekurak.pl/czym-jest-podatnosc-ssrf-server-side-request-forgery/" TargetMode="External"/><Relationship Id="rId9" Type="http://schemas.openxmlformats.org/officeDocument/2006/relationships/hyperlink" Target="https://www.youtube.com/watch?v=voTHFdL9S2k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3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3429000"/>
            <a:ext cx="5647623" cy="2128042"/>
          </a:xfrm>
        </p:spPr>
        <p:txBody>
          <a:bodyPr rtlCol="0"/>
          <a:lstStyle/>
          <a:p>
            <a:pPr algn="ctr" rtl="0"/>
            <a:r>
              <a:rPr lang="pl-PL" dirty="0"/>
              <a:t>Podatność Server </a:t>
            </a:r>
            <a:r>
              <a:rPr lang="pl-PL" dirty="0" err="1"/>
              <a:t>Side</a:t>
            </a:r>
            <a:r>
              <a:rPr lang="pl-PL" dirty="0"/>
              <a:t> </a:t>
            </a:r>
            <a:r>
              <a:rPr lang="pl-PL" dirty="0" err="1"/>
              <a:t>Request</a:t>
            </a:r>
            <a:r>
              <a:rPr lang="pl-PL" dirty="0"/>
              <a:t> </a:t>
            </a:r>
            <a:r>
              <a:rPr lang="pl-PL" dirty="0" err="1"/>
              <a:t>Forgery</a:t>
            </a:r>
            <a:r>
              <a:rPr lang="pl-PL" dirty="0"/>
              <a:t> z wykorzystaniem strony </a:t>
            </a:r>
            <a:r>
              <a:rPr lang="pl-PL" dirty="0" err="1"/>
              <a:t>PortSwigger</a:t>
            </a:r>
            <a:endParaRPr lang="pl-PL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68966" y="5557042"/>
            <a:ext cx="4941770" cy="396660"/>
          </a:xfrm>
        </p:spPr>
        <p:txBody>
          <a:bodyPr rtlCol="0"/>
          <a:lstStyle/>
          <a:p>
            <a:pPr algn="ctr" rtl="0"/>
            <a:r>
              <a:rPr lang="pl-PL" dirty="0"/>
              <a:t>Magdalena Ślusarczyk, Patryk Synowski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DE9CF0CE-1B9C-43A4-94D0-EDCC339FA4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7537" y="0"/>
            <a:ext cx="3096126" cy="3096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EDD3EBB-9CE5-4676-9BD1-8F1DB2AC0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6875" y="0"/>
            <a:ext cx="5111750" cy="1204912"/>
          </a:xfrm>
        </p:spPr>
        <p:txBody>
          <a:bodyPr/>
          <a:lstStyle/>
          <a:p>
            <a:r>
              <a:rPr lang="pl-PL" dirty="0"/>
              <a:t>Atak na serwer aplikacji</a:t>
            </a:r>
          </a:p>
        </p:txBody>
      </p:sp>
      <p:sp>
        <p:nvSpPr>
          <p:cNvPr id="7" name="Symbol zastępczy tekstu 3">
            <a:extLst>
              <a:ext uri="{FF2B5EF4-FFF2-40B4-BE49-F238E27FC236}">
                <a16:creationId xmlns:a16="http://schemas.microsoft.com/office/drawing/2014/main" id="{76E09A8C-8877-454C-9B2C-9E1CDECEC765}"/>
              </a:ext>
            </a:extLst>
          </p:cNvPr>
          <p:cNvSpPr txBox="1">
            <a:spLocks/>
          </p:cNvSpPr>
          <p:nvPr/>
        </p:nvSpPr>
        <p:spPr>
          <a:xfrm>
            <a:off x="5476875" y="1892263"/>
            <a:ext cx="5111750" cy="482937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2400" dirty="0"/>
              <a:t>Zadanie 1: </a:t>
            </a:r>
          </a:p>
          <a:p>
            <a:pPr marL="0" indent="0">
              <a:buNone/>
            </a:pPr>
            <a:r>
              <a:rPr lang="pl-PL" sz="2400" dirty="0"/>
              <a:t>Mamy daną aplikację sklepu, która umożliwia użytkownikowi sprawdzenie dostępności produktu na magazynie poprzez odwołanie się do </a:t>
            </a:r>
            <a:r>
              <a:rPr lang="pl-PL" sz="2400" dirty="0" err="1"/>
              <a:t>endpointu</a:t>
            </a:r>
            <a:r>
              <a:rPr lang="pl-PL" sz="2400" dirty="0"/>
              <a:t> API odpowiedzialnego za sprawdzanie statusu dostępności wybranej rzeczy.</a:t>
            </a:r>
          </a:p>
          <a:p>
            <a:pPr marL="0" indent="0">
              <a:buNone/>
            </a:pPr>
            <a:r>
              <a:rPr lang="pl-PL" sz="2400" dirty="0"/>
              <a:t>Aby rozwiązać zadanie, należy dostać się do interfejsu admina i usunąć użytkownika </a:t>
            </a:r>
            <a:r>
              <a:rPr lang="pl-PL" sz="2400" dirty="0" err="1">
                <a:latin typeface="Courier"/>
                <a:ea typeface="Source code Pro" panose="020B0509030403020204" pitchFamily="49" charset="0"/>
              </a:rPr>
              <a:t>carlos</a:t>
            </a:r>
            <a:endParaRPr lang="pl-PL" sz="2400" dirty="0">
              <a:latin typeface="Courier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7637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7FE80D5-C6DD-41DF-B24C-3A9AFCC66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Atak na inny </a:t>
            </a:r>
            <a:r>
              <a:rPr lang="pl-PL" dirty="0" err="1"/>
              <a:t>back</a:t>
            </a:r>
            <a:r>
              <a:rPr lang="pl-PL" dirty="0"/>
              <a:t>-end system</a:t>
            </a:r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57C415F0-BC3C-4380-BF6C-EA2DA93539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421" y="1934763"/>
            <a:ext cx="5474103" cy="3954730"/>
          </a:xfrm>
          <a:prstGeom prst="rect">
            <a:avLst/>
          </a:prstGeom>
        </p:spPr>
      </p:pic>
      <p:pic>
        <p:nvPicPr>
          <p:cNvPr id="4" name="Obraz 3">
            <a:extLst>
              <a:ext uri="{FF2B5EF4-FFF2-40B4-BE49-F238E27FC236}">
                <a16:creationId xmlns:a16="http://schemas.microsoft.com/office/drawing/2014/main" id="{AFAE69F2-E64D-4C0F-9FE8-6D0662F877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3524" y="3192890"/>
            <a:ext cx="5210902" cy="1438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8568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7FE80D5-C6DD-41DF-B24C-3A9AFCC66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Atak na inny </a:t>
            </a:r>
            <a:r>
              <a:rPr lang="pl-PL" dirty="0" err="1"/>
              <a:t>back</a:t>
            </a:r>
            <a:r>
              <a:rPr lang="pl-PL" dirty="0"/>
              <a:t>-end system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8E0E3432-6B15-4222-8C02-9C9AD4B994D5}"/>
              </a:ext>
            </a:extLst>
          </p:cNvPr>
          <p:cNvSpPr txBox="1">
            <a:spLocks/>
          </p:cNvSpPr>
          <p:nvPr/>
        </p:nvSpPr>
        <p:spPr>
          <a:xfrm>
            <a:off x="3322764" y="1857080"/>
            <a:ext cx="5848475" cy="42249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2400" dirty="0"/>
              <a:t>Zadanie 2: </a:t>
            </a:r>
          </a:p>
          <a:p>
            <a:pPr marL="0" indent="0">
              <a:buNone/>
            </a:pPr>
            <a:r>
              <a:rPr lang="pl-PL" sz="2400" dirty="0"/>
              <a:t>W tej samej aplikacji sklepu okazuje się, że urządzenia będące w tej samej sieci co serwer, całkowicie mu ufają. Wiemy, że adres to </a:t>
            </a:r>
            <a:r>
              <a:rPr lang="pl-PL" sz="2400" dirty="0">
                <a:latin typeface="Courier"/>
                <a:ea typeface="Source code Pro" panose="020B0509030403020204" pitchFamily="49" charset="0"/>
              </a:rPr>
              <a:t>192.168.0.X</a:t>
            </a:r>
            <a:r>
              <a:rPr lang="pl-PL" sz="2400" dirty="0">
                <a:latin typeface="+mn-lt"/>
              </a:rPr>
              <a:t>, </a:t>
            </a:r>
            <a:r>
              <a:rPr lang="pl-PL" sz="2400" dirty="0"/>
              <a:t>a dostęp możemy uzyskać na porcie 8080. Aby rozwiązać zadanie, należy dostać się do interfejsu admina i usunąć użytkownika</a:t>
            </a:r>
            <a:r>
              <a:rPr lang="pl-PL" sz="2400" dirty="0">
                <a:ea typeface="Source code Pro" panose="020B0509030403020204" pitchFamily="49" charset="0"/>
              </a:rPr>
              <a:t> </a:t>
            </a:r>
            <a:r>
              <a:rPr lang="pl-PL" sz="2400" dirty="0" err="1">
                <a:latin typeface="Courier"/>
                <a:ea typeface="Source code Pro" panose="020B0509030403020204" pitchFamily="49" charset="0"/>
              </a:rPr>
              <a:t>carlos</a:t>
            </a:r>
            <a:r>
              <a:rPr lang="pl-PL" sz="2400" dirty="0">
                <a:latin typeface="+mn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235033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E5E9575-7D3A-40CE-93CA-39C475FAD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246225"/>
            <a:ext cx="8421688" cy="1325563"/>
          </a:xfrm>
        </p:spPr>
        <p:txBody>
          <a:bodyPr/>
          <a:lstStyle/>
          <a:p>
            <a:r>
              <a:rPr lang="pl-PL" dirty="0"/>
              <a:t>Omijanie filtrów </a:t>
            </a:r>
            <a:r>
              <a:rPr lang="pl-PL" dirty="0" err="1"/>
              <a:t>blacklist</a:t>
            </a:r>
            <a:endParaRPr lang="pl-PL" dirty="0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5487C30D-79B8-4E1B-8590-FC08D058A6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33699" y="1325461"/>
            <a:ext cx="8643107" cy="477333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pl-PL" b="0" i="0" dirty="0">
              <a:effectLst/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dirty="0">
                <a:latin typeface="Courier"/>
              </a:rPr>
              <a:t>http://LocalHost/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b="0" i="0" dirty="0">
                <a:effectLst/>
                <a:latin typeface="Courier"/>
              </a:rPr>
              <a:t>http://127.0.0.1/ </a:t>
            </a:r>
            <a:r>
              <a:rPr lang="pl-PL" b="0" i="0" dirty="0">
                <a:effectLst/>
                <a:latin typeface="+mn-lt"/>
              </a:rPr>
              <a:t>- </a:t>
            </a:r>
            <a:r>
              <a:rPr lang="pl-PL" b="0" i="0" dirty="0">
                <a:effectLst/>
                <a:cs typeface="Calibri" panose="020F0502020204030204" pitchFamily="34" charset="0"/>
              </a:rPr>
              <a:t>zadziała tak samo jak </a:t>
            </a:r>
            <a:r>
              <a:rPr lang="pl-PL" b="0" i="0" dirty="0" err="1">
                <a:effectLst/>
                <a:cs typeface="Calibri" panose="020F0502020204030204" pitchFamily="34" charset="0"/>
              </a:rPr>
              <a:t>localhost</a:t>
            </a:r>
            <a:endParaRPr lang="pl-PL" b="0" i="0" dirty="0">
              <a:effectLst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dirty="0">
                <a:latin typeface="Courier"/>
              </a:rPr>
              <a:t>http://127.1/ </a:t>
            </a:r>
            <a:r>
              <a:rPr lang="pl-PL" dirty="0">
                <a:latin typeface="+mn-lt"/>
              </a:rPr>
              <a:t>- </a:t>
            </a:r>
            <a:r>
              <a:rPr lang="pl-PL" dirty="0">
                <a:cs typeface="Calibri" panose="020F0502020204030204" pitchFamily="34" charset="0"/>
              </a:rPr>
              <a:t>zera można pomijać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b="0" i="0" dirty="0">
                <a:effectLst/>
                <a:latin typeface="Courier"/>
              </a:rPr>
              <a:t>http://::1/ </a:t>
            </a:r>
            <a:r>
              <a:rPr lang="pl-PL" b="0" i="0" dirty="0">
                <a:effectLst/>
                <a:latin typeface="+mn-lt"/>
              </a:rPr>
              <a:t>- </a:t>
            </a:r>
            <a:r>
              <a:rPr lang="pl-PL" b="0" i="0" dirty="0">
                <a:effectLst/>
                <a:cs typeface="Calibri" panose="020F0502020204030204" pitchFamily="34" charset="0"/>
              </a:rPr>
              <a:t>IPv6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b="0" i="0" dirty="0">
                <a:effectLst/>
                <a:latin typeface="Courier"/>
              </a:rPr>
              <a:t>http://127.1.2.3/ </a:t>
            </a:r>
            <a:r>
              <a:rPr lang="pl-PL" b="0" i="0" dirty="0">
                <a:effectLst/>
                <a:latin typeface="+mn-lt"/>
              </a:rPr>
              <a:t>- </a:t>
            </a:r>
            <a:r>
              <a:rPr lang="pl-PL" b="0" i="0" dirty="0">
                <a:effectLst/>
                <a:cs typeface="Calibri" panose="020F0502020204030204" pitchFamily="34" charset="0"/>
              </a:rPr>
              <a:t>skoro </a:t>
            </a:r>
            <a:r>
              <a:rPr lang="pl-PL" b="0" i="0" dirty="0" err="1">
                <a:effectLst/>
                <a:cs typeface="Calibri" panose="020F0502020204030204" pitchFamily="34" charset="0"/>
              </a:rPr>
              <a:t>localhost</a:t>
            </a:r>
            <a:r>
              <a:rPr lang="pl-PL" b="0" i="0" dirty="0">
                <a:effectLst/>
                <a:cs typeface="Calibri" panose="020F0502020204030204" pitchFamily="34" charset="0"/>
              </a:rPr>
              <a:t> to sieć </a:t>
            </a:r>
            <a:r>
              <a:rPr lang="pl-PL" b="0" i="0" dirty="0">
                <a:effectLst/>
                <a:latin typeface="Courier"/>
              </a:rPr>
              <a:t>127.0.0.0/8 </a:t>
            </a:r>
            <a:r>
              <a:rPr lang="pl-PL" b="0" i="0" dirty="0">
                <a:effectLst/>
                <a:cs typeface="Calibri" panose="020F0502020204030204" pitchFamily="34" charset="0"/>
              </a:rPr>
              <a:t>to ten adres również da nam dostęp do </a:t>
            </a:r>
            <a:r>
              <a:rPr lang="pl-PL" b="0" i="0" dirty="0" err="1">
                <a:effectLst/>
                <a:cs typeface="Calibri" panose="020F0502020204030204" pitchFamily="34" charset="0"/>
              </a:rPr>
              <a:t>loopback</a:t>
            </a:r>
            <a:endParaRPr lang="pl-PL" b="0" i="0" dirty="0">
              <a:effectLst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dirty="0">
                <a:latin typeface="Courier"/>
              </a:rPr>
              <a:t>http://%6c%6f%63%61%6c%68%6f%73%74/ </a:t>
            </a:r>
            <a:r>
              <a:rPr lang="pl-PL" dirty="0">
                <a:latin typeface="+mn-lt"/>
              </a:rPr>
              <a:t>- </a:t>
            </a:r>
            <a:r>
              <a:rPr lang="pl-PL" dirty="0">
                <a:cs typeface="Calibri" panose="020F0502020204030204" pitchFamily="34" charset="0"/>
              </a:rPr>
              <a:t>URL </a:t>
            </a:r>
            <a:r>
              <a:rPr lang="pl-PL" dirty="0" err="1">
                <a:cs typeface="Calibri" panose="020F0502020204030204" pitchFamily="34" charset="0"/>
              </a:rPr>
              <a:t>percent-encoding</a:t>
            </a:r>
            <a:endParaRPr lang="pl-PL" dirty="0"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b="0" i="0" dirty="0">
                <a:effectLst/>
                <a:latin typeface="Courier"/>
              </a:rPr>
              <a:t>http://0x7F00001/ </a:t>
            </a:r>
            <a:r>
              <a:rPr lang="pl-PL" b="0" i="0" dirty="0">
                <a:effectLst/>
                <a:latin typeface="+mn-lt"/>
              </a:rPr>
              <a:t>- </a:t>
            </a:r>
            <a:r>
              <a:rPr lang="pl-PL" b="0" i="0" dirty="0" err="1">
                <a:effectLst/>
                <a:cs typeface="Calibri" panose="020F0502020204030204" pitchFamily="34" charset="0"/>
              </a:rPr>
              <a:t>hex</a:t>
            </a:r>
            <a:endParaRPr lang="pl-PL" dirty="0"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b="0" i="0" dirty="0">
                <a:effectLst/>
                <a:latin typeface="Courier"/>
              </a:rPr>
              <a:t>http://0177.0000.0000.0001/ </a:t>
            </a:r>
            <a:r>
              <a:rPr lang="pl-PL" b="0" i="0" dirty="0">
                <a:effectLst/>
                <a:latin typeface="+mn-lt"/>
              </a:rPr>
              <a:t>- </a:t>
            </a:r>
            <a:r>
              <a:rPr lang="pl-PL" b="0" i="0" dirty="0">
                <a:effectLst/>
                <a:cs typeface="Calibri" panose="020F0502020204030204" pitchFamily="34" charset="0"/>
              </a:rPr>
              <a:t>zapis ósemkowy</a:t>
            </a:r>
            <a:endParaRPr lang="pl-PL" dirty="0"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b="0" i="0" dirty="0">
                <a:effectLst/>
                <a:latin typeface="Courier"/>
              </a:rPr>
              <a:t>http://00000000177.0x1f.20/ </a:t>
            </a:r>
            <a:r>
              <a:rPr lang="pl-PL" b="0" i="0" dirty="0">
                <a:effectLst/>
                <a:latin typeface="+mn-lt"/>
              </a:rPr>
              <a:t>- </a:t>
            </a:r>
            <a:r>
              <a:rPr lang="pl-PL" b="0" i="0" dirty="0">
                <a:effectLst/>
                <a:cs typeface="Calibri" panose="020F0502020204030204" pitchFamily="34" charset="0"/>
              </a:rPr>
              <a:t>połączenie wielu wariantów</a:t>
            </a:r>
            <a:endParaRPr lang="pl-PL" dirty="0"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22754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E5E9575-7D3A-40CE-93CA-39C475FAD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Omijanie filtrów </a:t>
            </a:r>
            <a:r>
              <a:rPr lang="pl-PL" dirty="0" err="1"/>
              <a:t>blacklist</a:t>
            </a:r>
            <a:endParaRPr lang="pl-PL" dirty="0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5487C30D-79B8-4E1B-8590-FC08D058A6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33700" y="2080649"/>
            <a:ext cx="7141478" cy="3885174"/>
          </a:xfrm>
        </p:spPr>
        <p:txBody>
          <a:bodyPr/>
          <a:lstStyle/>
          <a:p>
            <a:r>
              <a:rPr lang="pl-PL" sz="2400" dirty="0">
                <a:cs typeface="Calibri" panose="020F0502020204030204" pitchFamily="34" charset="0"/>
              </a:rPr>
              <a:t>Zadanie 3:</a:t>
            </a:r>
          </a:p>
          <a:p>
            <a:r>
              <a:rPr lang="pl-PL" sz="2400" dirty="0">
                <a:cs typeface="Calibri" panose="020F0502020204030204" pitchFamily="34" charset="0"/>
              </a:rPr>
              <a:t>W aplikacji zastosowano filtrowanie typu </a:t>
            </a:r>
            <a:r>
              <a:rPr lang="pl-PL" sz="2400" dirty="0" err="1">
                <a:cs typeface="Calibri" panose="020F0502020204030204" pitchFamily="34" charset="0"/>
              </a:rPr>
              <a:t>blacklist</a:t>
            </a:r>
            <a:r>
              <a:rPr lang="pl-PL" sz="2400" dirty="0">
                <a:cs typeface="Calibri" panose="020F0502020204030204" pitchFamily="34" charset="0"/>
              </a:rPr>
              <a:t>: pewne elementy nie mogą pojawić się w adresie, do którego chcemy uzyskać dostęp.</a:t>
            </a:r>
          </a:p>
          <a:p>
            <a:r>
              <a:rPr lang="pl-PL" sz="2400" dirty="0">
                <a:cs typeface="Calibri" panose="020F0502020204030204" pitchFamily="34" charset="0"/>
              </a:rPr>
              <a:t>Aby rozwiązać zadanie zmień adres </a:t>
            </a:r>
            <a:r>
              <a:rPr lang="pl-PL" sz="2400" b="0" i="0" dirty="0">
                <a:solidFill>
                  <a:srgbClr val="333332"/>
                </a:solidFill>
                <a:effectLst/>
                <a:latin typeface="Courier"/>
              </a:rPr>
              <a:t>http://localhost/admin </a:t>
            </a:r>
            <a:r>
              <a:rPr lang="pl-PL" sz="2400" b="0" i="0" dirty="0">
                <a:solidFill>
                  <a:srgbClr val="333332"/>
                </a:solidFill>
                <a:effectLst/>
                <a:cs typeface="Calibri" panose="020F0502020204030204" pitchFamily="34" charset="0"/>
              </a:rPr>
              <a:t>tak, aby udało się do niego dostać, a następnie usuń użytkownika </a:t>
            </a:r>
            <a:r>
              <a:rPr lang="pl-PL" sz="2400" b="0" i="0" dirty="0" err="1">
                <a:solidFill>
                  <a:srgbClr val="333332"/>
                </a:solidFill>
                <a:effectLst/>
                <a:latin typeface="Courier"/>
              </a:rPr>
              <a:t>carlos</a:t>
            </a:r>
            <a:endParaRPr lang="pl-PL" sz="2400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9477519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63797A8-0AF4-4FC5-8194-ECB197EA8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0167" y="557152"/>
            <a:ext cx="5431971" cy="846301"/>
          </a:xfrm>
        </p:spPr>
        <p:txBody>
          <a:bodyPr/>
          <a:lstStyle/>
          <a:p>
            <a:r>
              <a:rPr lang="pl-PL" dirty="0"/>
              <a:t>Omijanie filtrów </a:t>
            </a:r>
            <a:r>
              <a:rPr lang="pl-PL" dirty="0" err="1"/>
              <a:t>whitelist</a:t>
            </a:r>
            <a:endParaRPr lang="pl-PL" dirty="0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2575E46F-004C-4C4A-8C87-CC8541DC9C8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20167" y="1185340"/>
            <a:ext cx="5256137" cy="524901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000" b="0" i="0" dirty="0">
                <a:effectLst/>
              </a:rPr>
              <a:t>Użycie znaku @, by expected-site.com została ukryta jako ’</a:t>
            </a:r>
            <a:r>
              <a:rPr lang="pl-PL" sz="2000" b="0" i="0" dirty="0" err="1">
                <a:effectLst/>
              </a:rPr>
              <a:t>embed</a:t>
            </a:r>
            <a:r>
              <a:rPr lang="pl-PL" sz="2000" b="0" i="0" dirty="0">
                <a:effectLst/>
              </a:rPr>
              <a:t> </a:t>
            </a:r>
            <a:r>
              <a:rPr lang="pl-PL" sz="2000" b="0" i="0" dirty="0" err="1">
                <a:effectLst/>
              </a:rPr>
              <a:t>credentials</a:t>
            </a:r>
            <a:r>
              <a:rPr lang="pl-PL" sz="2000" b="0" i="0" dirty="0">
                <a:effectLst/>
              </a:rPr>
              <a:t>’ </a:t>
            </a:r>
          </a:p>
          <a:p>
            <a:r>
              <a:rPr lang="pl-PL" sz="2000" b="0" i="0" dirty="0">
                <a:effectLst/>
                <a:latin typeface="Courier"/>
              </a:rPr>
              <a:t>http://expected-site.com@evil-site.com/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000" b="0" i="0" dirty="0">
                <a:effectLst/>
              </a:rPr>
              <a:t>Znak # do fragmentacji adresu URL:</a:t>
            </a:r>
          </a:p>
          <a:p>
            <a:r>
              <a:rPr lang="pl-PL" sz="2000" b="0" i="0" dirty="0">
                <a:effectLst/>
                <a:latin typeface="Courier"/>
              </a:rPr>
              <a:t>http://evil-site.com#expected-site.com/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000" dirty="0"/>
              <a:t>Z</a:t>
            </a:r>
            <a:r>
              <a:rPr lang="pl-PL" sz="2000" b="0" i="0" dirty="0">
                <a:effectLst/>
              </a:rPr>
              <a:t>ałączenie wymaganego </a:t>
            </a:r>
            <a:r>
              <a:rPr lang="pl-PL" sz="2000" b="0" i="0" dirty="0" err="1">
                <a:effectLst/>
              </a:rPr>
              <a:t>inputu</a:t>
            </a:r>
            <a:r>
              <a:rPr lang="pl-PL" sz="2000" b="0" i="0" dirty="0">
                <a:effectLst/>
              </a:rPr>
              <a:t> jako poddomena:</a:t>
            </a:r>
          </a:p>
          <a:p>
            <a:r>
              <a:rPr lang="pl-PL" sz="2000" dirty="0">
                <a:latin typeface="Courier"/>
              </a:rPr>
              <a:t>http://expected-site.evil-site.com/</a:t>
            </a:r>
            <a:endParaRPr lang="pl-PL" sz="2000" b="0" i="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000" dirty="0"/>
              <a:t>Łączenie tych metod np.:</a:t>
            </a:r>
          </a:p>
          <a:p>
            <a:r>
              <a:rPr lang="pl-PL" sz="2000" b="0" i="0" dirty="0">
                <a:effectLst/>
                <a:latin typeface="Courier"/>
              </a:rPr>
              <a:t>http://</a:t>
            </a:r>
            <a:r>
              <a:rPr lang="pl-PL" sz="2000" dirty="0">
                <a:latin typeface="Courier"/>
              </a:rPr>
              <a:t>evil-site.com#@expected-site.com/</a:t>
            </a:r>
            <a:endParaRPr lang="pl-PL" sz="2000" b="0" i="0" dirty="0">
              <a:effectLst/>
              <a:latin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2579717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63797A8-0AF4-4FC5-8194-ECB197EA8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Omijanie filtrów </a:t>
            </a:r>
            <a:r>
              <a:rPr lang="pl-PL" dirty="0" err="1"/>
              <a:t>whitelist</a:t>
            </a:r>
            <a:endParaRPr lang="pl-PL" dirty="0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2575E46F-004C-4C4A-8C87-CC8541DC9C8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20168" y="1999071"/>
            <a:ext cx="5431971" cy="4112971"/>
          </a:xfrm>
        </p:spPr>
        <p:txBody>
          <a:bodyPr>
            <a:normAutofit/>
          </a:bodyPr>
          <a:lstStyle/>
          <a:p>
            <a:r>
              <a:rPr lang="pl-PL" sz="2400" dirty="0"/>
              <a:t>Zadanie 4: </a:t>
            </a:r>
          </a:p>
          <a:p>
            <a:r>
              <a:rPr lang="pl-PL" sz="2400" dirty="0"/>
              <a:t>Strona sklepu łączy się z wewnętrzną usługą w określony sposób. Aby rozwiązać zadanie, dostań się do panelu admina </a:t>
            </a:r>
            <a:r>
              <a:rPr lang="pl-PL" sz="2400" dirty="0">
                <a:latin typeface="Courier"/>
              </a:rPr>
              <a:t>http://localhost:80/admin </a:t>
            </a:r>
            <a:r>
              <a:rPr lang="pl-PL" sz="2400" dirty="0"/>
              <a:t>omijając filtry, a następnie usuń użytkownika </a:t>
            </a:r>
            <a:r>
              <a:rPr lang="pl-PL" sz="2400" dirty="0" err="1">
                <a:latin typeface="Courier"/>
              </a:rPr>
              <a:t>carlos</a:t>
            </a:r>
            <a:r>
              <a:rPr lang="pl-PL" sz="2400" dirty="0">
                <a:latin typeface="+mn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496288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B16D4CA-6F1D-4E4B-94B9-1BDE0F17D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l-PL" dirty="0"/>
              <a:t>Omijanie filtrów poprzez open </a:t>
            </a:r>
            <a:r>
              <a:rPr lang="pl-PL" dirty="0" err="1"/>
              <a:t>redirection</a:t>
            </a:r>
            <a:endParaRPr lang="pl-PL" dirty="0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B0806DAB-E1B6-4F20-AAEF-FB706A12371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885155" y="2205627"/>
            <a:ext cx="8060949" cy="3760196"/>
          </a:xfrm>
        </p:spPr>
        <p:txBody>
          <a:bodyPr>
            <a:normAutofit/>
          </a:bodyPr>
          <a:lstStyle/>
          <a:p>
            <a:pPr algn="l"/>
            <a:r>
              <a:rPr lang="pl-PL" sz="2800" dirty="0"/>
              <a:t>Czasem pomimo wielu innych zabezpieczeń, możliwe jest wstawienie domeny, do której chcemy się odwołać w przekierowaniu, np.: </a:t>
            </a:r>
          </a:p>
          <a:p>
            <a:pPr algn="l"/>
            <a:r>
              <a:rPr lang="pl-PL" sz="2400" b="0" i="0" dirty="0" err="1">
                <a:effectLst/>
                <a:latin typeface="Courier"/>
              </a:rPr>
              <a:t>stockApi</a:t>
            </a:r>
            <a:r>
              <a:rPr lang="pl-PL" sz="2400" b="0" i="0" dirty="0">
                <a:effectLst/>
                <a:latin typeface="Courier"/>
              </a:rPr>
              <a:t>=/</a:t>
            </a:r>
            <a:r>
              <a:rPr lang="pl-PL" sz="2400" b="0" i="0" dirty="0" err="1">
                <a:effectLst/>
                <a:latin typeface="Courier"/>
              </a:rPr>
              <a:t>product</a:t>
            </a:r>
            <a:r>
              <a:rPr lang="pl-PL" sz="2400" b="0" i="0" dirty="0">
                <a:effectLst/>
                <a:latin typeface="Courier"/>
              </a:rPr>
              <a:t>/</a:t>
            </a:r>
            <a:r>
              <a:rPr lang="pl-PL" sz="2400" b="0" i="0" dirty="0" err="1">
                <a:effectLst/>
                <a:latin typeface="Courier"/>
              </a:rPr>
              <a:t>nextProduct?currentProductId</a:t>
            </a:r>
            <a:r>
              <a:rPr lang="pl-PL" sz="2400" b="0" i="0" dirty="0">
                <a:effectLst/>
                <a:latin typeface="Courier"/>
              </a:rPr>
              <a:t>=6&amp;path=http://evil-user.net</a:t>
            </a:r>
            <a:endParaRPr lang="pl-PL" sz="1800" dirty="0"/>
          </a:p>
        </p:txBody>
      </p:sp>
    </p:spTree>
    <p:extLst>
      <p:ext uri="{BB962C8B-B14F-4D97-AF65-F5344CB8AC3E}">
        <p14:creationId xmlns:p14="http://schemas.microsoft.com/office/powerpoint/2010/main" val="6424032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B16D4CA-6F1D-4E4B-94B9-1BDE0F17D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l-PL" dirty="0"/>
              <a:t>Omijanie filtrów poprzez open </a:t>
            </a:r>
            <a:r>
              <a:rPr lang="pl-PL" dirty="0" err="1"/>
              <a:t>redirection</a:t>
            </a:r>
            <a:endParaRPr lang="pl-PL" dirty="0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B0806DAB-E1B6-4F20-AAEF-FB706A12371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885155" y="2205627"/>
            <a:ext cx="8060949" cy="3760196"/>
          </a:xfrm>
        </p:spPr>
        <p:txBody>
          <a:bodyPr>
            <a:normAutofit/>
          </a:bodyPr>
          <a:lstStyle/>
          <a:p>
            <a:pPr algn="l"/>
            <a:r>
              <a:rPr lang="pl-PL" sz="2800" dirty="0"/>
              <a:t>Zadanie:</a:t>
            </a:r>
          </a:p>
          <a:p>
            <a:pPr algn="l"/>
            <a:r>
              <a:rPr lang="pl-PL" sz="2800" dirty="0"/>
              <a:t>Aby rozwiązać zadanie, dostań się do panelu admina, znajdującego się na interfejsie </a:t>
            </a:r>
            <a:r>
              <a:rPr lang="pl-PL" sz="2400" b="0" i="0" dirty="0">
                <a:effectLst/>
                <a:latin typeface="Courier"/>
              </a:rPr>
              <a:t>http://192.168.0.12:8080/admin </a:t>
            </a:r>
            <a:r>
              <a:rPr lang="pl-PL" sz="2800" b="0" i="0" dirty="0">
                <a:effectLst/>
              </a:rPr>
              <a:t>używając przekierowania oraz usuń użytkownika </a:t>
            </a:r>
            <a:r>
              <a:rPr lang="pl-PL" sz="2400" b="0" i="0" dirty="0" err="1">
                <a:effectLst/>
                <a:latin typeface="Courier"/>
              </a:rPr>
              <a:t>carlos</a:t>
            </a:r>
            <a:endParaRPr lang="pl-PL" sz="1800" dirty="0"/>
          </a:p>
        </p:txBody>
      </p:sp>
    </p:spTree>
    <p:extLst>
      <p:ext uri="{BB962C8B-B14F-4D97-AF65-F5344CB8AC3E}">
        <p14:creationId xmlns:p14="http://schemas.microsoft.com/office/powerpoint/2010/main" val="23548787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558725F-63B4-4238-9B78-2B7F28503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4434" y="3902233"/>
            <a:ext cx="3448251" cy="1325563"/>
          </a:xfrm>
        </p:spPr>
        <p:txBody>
          <a:bodyPr/>
          <a:lstStyle/>
          <a:p>
            <a:r>
              <a:rPr lang="pl-PL" dirty="0"/>
              <a:t>SSRF z wykorzystaniem XXE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DFD8E135-BE8E-43A8-8076-3004425DBDF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87454" y="561474"/>
            <a:ext cx="5466346" cy="5550568"/>
          </a:xfrm>
        </p:spPr>
        <p:txBody>
          <a:bodyPr>
            <a:normAutofit lnSpcReduction="10000"/>
          </a:bodyPr>
          <a:lstStyle/>
          <a:p>
            <a:r>
              <a:rPr lang="pl-PL" sz="2400" dirty="0"/>
              <a:t>XML – uniwersalny język znaczników, używany do przedstawiania danych</a:t>
            </a:r>
          </a:p>
          <a:p>
            <a:r>
              <a:rPr lang="pl-PL" sz="2400" dirty="0"/>
              <a:t>Encja – reprezentacja znaku np. dla &lt; jest to &amp;</a:t>
            </a:r>
            <a:r>
              <a:rPr lang="pl-PL" sz="2400" dirty="0" err="1"/>
              <a:t>lt</a:t>
            </a:r>
            <a:r>
              <a:rPr lang="pl-PL" sz="2400" dirty="0"/>
              <a:t>;</a:t>
            </a:r>
          </a:p>
          <a:p>
            <a:r>
              <a:rPr lang="pl-PL" sz="2400" dirty="0"/>
              <a:t>XXE – podatność pozwalająca na zmiany w przetwarzanych plikach XML, dzięki którym można np. przeprowadzić SSRF</a:t>
            </a:r>
          </a:p>
          <a:p>
            <a:endParaRPr lang="pl-PL" sz="1900" b="0" i="0" dirty="0">
              <a:effectLst/>
              <a:latin typeface="Courier New" panose="02070309020205020404" pitchFamily="49" charset="0"/>
            </a:endParaRPr>
          </a:p>
          <a:p>
            <a:r>
              <a:rPr lang="en-US" sz="1900" b="0" i="0" dirty="0">
                <a:effectLst/>
                <a:latin typeface="Courier New" panose="02070309020205020404" pitchFamily="49" charset="0"/>
              </a:rPr>
              <a:t>&lt;!DOCTYPE foo [ &lt;!ENTITY </a:t>
            </a:r>
            <a:r>
              <a:rPr lang="en-US" sz="1900" b="0" i="0" dirty="0" err="1">
                <a:effectLst/>
                <a:latin typeface="Courier New" panose="02070309020205020404" pitchFamily="49" charset="0"/>
              </a:rPr>
              <a:t>xxe</a:t>
            </a:r>
            <a:r>
              <a:rPr lang="en-US" sz="1900" b="0" i="0" dirty="0">
                <a:effectLst/>
                <a:latin typeface="Courier New" panose="02070309020205020404" pitchFamily="49" charset="0"/>
              </a:rPr>
              <a:t> SYSTEM</a:t>
            </a:r>
            <a:r>
              <a:rPr lang="pl-PL" sz="1900" b="0" i="0" dirty="0">
                <a:effectLst/>
                <a:latin typeface="Courier New" panose="02070309020205020404" pitchFamily="49" charset="0"/>
              </a:rPr>
              <a:t> </a:t>
            </a:r>
            <a:r>
              <a:rPr lang="en-US" sz="1900" b="0" i="0" dirty="0">
                <a:effectLst/>
                <a:latin typeface="Courier New" panose="02070309020205020404" pitchFamily="49" charset="0"/>
              </a:rPr>
              <a:t>”http://internal.vulnerable-website.com/”&gt; ]&gt;</a:t>
            </a:r>
            <a:endParaRPr lang="pl-PL" sz="1900" b="0" i="0" dirty="0">
              <a:effectLst/>
              <a:latin typeface="Courier New" panose="02070309020205020404" pitchFamily="49" charset="0"/>
            </a:endParaRPr>
          </a:p>
          <a:p>
            <a:r>
              <a:rPr lang="pl-PL" sz="1900" dirty="0">
                <a:latin typeface="Courier New" panose="02070309020205020404" pitchFamily="49" charset="0"/>
              </a:rPr>
              <a:t>&lt;</a:t>
            </a:r>
            <a:r>
              <a:rPr lang="pl-PL" sz="1900" dirty="0" err="1">
                <a:latin typeface="Courier New" panose="02070309020205020404" pitchFamily="49" charset="0"/>
              </a:rPr>
              <a:t>site</a:t>
            </a:r>
            <a:r>
              <a:rPr lang="pl-PL" sz="1900" dirty="0">
                <a:latin typeface="Courier New" panose="02070309020205020404" pitchFamily="49" charset="0"/>
              </a:rPr>
              <a:t>&gt;</a:t>
            </a:r>
          </a:p>
          <a:p>
            <a:r>
              <a:rPr lang="pl-PL" sz="1900" dirty="0">
                <a:latin typeface="Courier New" panose="02070309020205020404" pitchFamily="49" charset="0"/>
              </a:rPr>
              <a:t>	&amp;</a:t>
            </a:r>
            <a:r>
              <a:rPr lang="pl-PL" sz="1900" dirty="0" err="1">
                <a:latin typeface="Courier New" panose="02070309020205020404" pitchFamily="49" charset="0"/>
              </a:rPr>
              <a:t>xxe</a:t>
            </a:r>
            <a:r>
              <a:rPr lang="pl-PL" sz="1900" dirty="0">
                <a:latin typeface="Courier New" panose="02070309020205020404" pitchFamily="49" charset="0"/>
              </a:rPr>
              <a:t>;</a:t>
            </a:r>
          </a:p>
          <a:p>
            <a:r>
              <a:rPr lang="pl-PL" sz="1900" dirty="0">
                <a:latin typeface="Courier New" panose="02070309020205020404" pitchFamily="49" charset="0"/>
              </a:rPr>
              <a:t>&lt;/</a:t>
            </a:r>
            <a:r>
              <a:rPr lang="pl-PL" sz="1900" dirty="0" err="1">
                <a:latin typeface="Courier New" panose="02070309020205020404" pitchFamily="49" charset="0"/>
              </a:rPr>
              <a:t>site</a:t>
            </a:r>
            <a:r>
              <a:rPr lang="pl-PL" sz="1900" dirty="0">
                <a:latin typeface="Courier New" panose="02070309020205020404" pitchFamily="49" charset="0"/>
              </a:rPr>
              <a:t>&gt;</a:t>
            </a:r>
            <a:endParaRPr lang="pl-PL" sz="1500" dirty="0">
              <a:latin typeface="+mn-lt"/>
            </a:endParaRPr>
          </a:p>
          <a:p>
            <a:endParaRPr lang="pl-PL" sz="2400" dirty="0">
              <a:latin typeface="+mn-lt"/>
            </a:endParaRPr>
          </a:p>
          <a:p>
            <a:endParaRPr lang="pl-PL" sz="2400" dirty="0">
              <a:latin typeface="+mn-lt"/>
            </a:endParaRPr>
          </a:p>
          <a:p>
            <a:endParaRPr lang="pl-PL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92713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499" y="1020445"/>
            <a:ext cx="3171825" cy="1325563"/>
          </a:xfrm>
        </p:spPr>
        <p:txBody>
          <a:bodyPr rtlCol="0"/>
          <a:lstStyle/>
          <a:p>
            <a:pPr rtl="0"/>
            <a:r>
              <a:rPr lang="pl-PL" dirty="0" err="1"/>
              <a:t>CzyM</a:t>
            </a:r>
            <a:r>
              <a:rPr lang="pl-PL" dirty="0"/>
              <a:t> </a:t>
            </a:r>
            <a:r>
              <a:rPr lang="pl-PL" dirty="0" err="1"/>
              <a:t>jesT</a:t>
            </a:r>
            <a:r>
              <a:rPr lang="pl-PL" dirty="0"/>
              <a:t> SSRF?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35E3EA69-4E0E-41BD-8095-A124225A264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pl-PL" sz="1800" dirty="0"/>
              <a:t>Podatność Server-Site </a:t>
            </a:r>
            <a:r>
              <a:rPr lang="pl-PL" sz="1800" dirty="0" err="1"/>
              <a:t>Request</a:t>
            </a:r>
            <a:r>
              <a:rPr lang="pl-PL" sz="1800" dirty="0"/>
              <a:t> </a:t>
            </a:r>
            <a:r>
              <a:rPr lang="pl-PL" sz="1800" dirty="0" err="1"/>
              <a:t>Forgery</a:t>
            </a:r>
            <a:r>
              <a:rPr lang="pl-PL" sz="1800" dirty="0"/>
              <a:t> pojawia się, gdy możemy zmusić serwer do nawiązania połączenia z dowolną domeną zewnętrzną lub z wewnętrznymi systemami, do których tylko serwer ma dostęp.</a:t>
            </a:r>
          </a:p>
        </p:txBody>
      </p:sp>
      <p:sp>
        <p:nvSpPr>
          <p:cNvPr id="4" name="Numer slajdu — symbol zastępczy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pl-PL" smtClean="0"/>
              <a:pPr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558725F-63B4-4238-9B78-2B7F28503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1212" y="3906253"/>
            <a:ext cx="3448251" cy="1325563"/>
          </a:xfrm>
        </p:spPr>
        <p:txBody>
          <a:bodyPr/>
          <a:lstStyle/>
          <a:p>
            <a:r>
              <a:rPr lang="pl-PL" dirty="0"/>
              <a:t>SSRF z wykorzystaniem XXE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DFD8E135-BE8E-43A8-8076-3004425DBDF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87454" y="1700463"/>
            <a:ext cx="5466346" cy="4411580"/>
          </a:xfrm>
        </p:spPr>
        <p:txBody>
          <a:bodyPr>
            <a:normAutofit/>
          </a:bodyPr>
          <a:lstStyle/>
          <a:p>
            <a:r>
              <a:rPr lang="pl-PL" sz="2400" dirty="0"/>
              <a:t>Zadanie 6: </a:t>
            </a:r>
          </a:p>
          <a:p>
            <a:endParaRPr lang="pl-PL" sz="1500" dirty="0"/>
          </a:p>
          <a:p>
            <a:r>
              <a:rPr lang="pl-PL" sz="2400" dirty="0"/>
              <a:t>W aplikacji sklepu kliknięcie przycisku </a:t>
            </a:r>
            <a:r>
              <a:rPr lang="pl-PL" sz="2400" dirty="0" err="1"/>
              <a:t>Check</a:t>
            </a:r>
            <a:r>
              <a:rPr lang="pl-PL" sz="2400" dirty="0"/>
              <a:t> </a:t>
            </a:r>
            <a:r>
              <a:rPr lang="pl-PL" sz="2400" dirty="0" err="1"/>
              <a:t>stock</a:t>
            </a:r>
            <a:r>
              <a:rPr lang="pl-PL" sz="2400" dirty="0"/>
              <a:t> powoduje przetwarzanie pliku XML. Serwer posiada </a:t>
            </a:r>
            <a:r>
              <a:rPr lang="pl-PL" sz="2400" dirty="0" err="1"/>
              <a:t>endpoint</a:t>
            </a:r>
            <a:r>
              <a:rPr lang="pl-PL" sz="2400" dirty="0"/>
              <a:t> z metadanymi pod adresem </a:t>
            </a:r>
            <a:r>
              <a:rPr lang="pl-PL" sz="2400" dirty="0">
                <a:latin typeface="Courier"/>
              </a:rPr>
              <a:t>http://169.254.169.254/.</a:t>
            </a:r>
            <a:r>
              <a:rPr lang="pl-PL" sz="2400" dirty="0"/>
              <a:t>Aby rozwiązać zadanie, odnajdź</a:t>
            </a:r>
            <a:r>
              <a:rPr lang="pl-PL" sz="2400" dirty="0">
                <a:latin typeface="+mn-lt"/>
              </a:rPr>
              <a:t> </a:t>
            </a:r>
            <a:r>
              <a:rPr lang="pl-PL" sz="2400" dirty="0" err="1">
                <a:latin typeface="Courier"/>
              </a:rPr>
              <a:t>SecretAccessKey</a:t>
            </a:r>
            <a:r>
              <a:rPr lang="pl-PL" sz="2400" dirty="0">
                <a:latin typeface="+mn-lt"/>
              </a:rPr>
              <a:t> </a:t>
            </a:r>
            <a:r>
              <a:rPr lang="pl-PL" sz="2400" dirty="0"/>
              <a:t>serwera.</a:t>
            </a:r>
          </a:p>
          <a:p>
            <a:endParaRPr lang="pl-PL" sz="2400" dirty="0">
              <a:latin typeface="+mn-lt"/>
            </a:endParaRPr>
          </a:p>
          <a:p>
            <a:endParaRPr lang="pl-PL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828380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8272E5E-F321-43C0-B74E-C9B5EDCAF8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47082" y="121466"/>
            <a:ext cx="7267074" cy="710369"/>
          </a:xfrm>
        </p:spPr>
        <p:txBody>
          <a:bodyPr/>
          <a:lstStyle/>
          <a:p>
            <a:r>
              <a:rPr lang="pl-PL" dirty="0"/>
              <a:t>Inne elementy pliku </a:t>
            </a:r>
            <a:r>
              <a:rPr lang="pl-PL" dirty="0" err="1"/>
              <a:t>xml</a:t>
            </a:r>
            <a:endParaRPr lang="pl-PL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7F997FF4-D996-4839-B3E5-51E1E298D1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47082" y="980288"/>
            <a:ext cx="7846504" cy="5487624"/>
          </a:xfrm>
        </p:spPr>
        <p:txBody>
          <a:bodyPr>
            <a:normAutofit fontScale="925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400" dirty="0" err="1">
                <a:latin typeface="+mn-lt"/>
              </a:rPr>
              <a:t>Document</a:t>
            </a:r>
            <a:r>
              <a:rPr lang="pl-PL" sz="2400" dirty="0">
                <a:latin typeface="+mn-lt"/>
              </a:rPr>
              <a:t> </a:t>
            </a:r>
            <a:r>
              <a:rPr lang="pl-PL" sz="2400" dirty="0" err="1">
                <a:latin typeface="+mn-lt"/>
              </a:rPr>
              <a:t>type</a:t>
            </a:r>
            <a:r>
              <a:rPr lang="pl-PL" sz="2400" dirty="0">
                <a:latin typeface="+mn-lt"/>
              </a:rPr>
              <a:t> </a:t>
            </a:r>
            <a:r>
              <a:rPr lang="pl-PL" sz="2400" dirty="0" err="1">
                <a:latin typeface="+mn-lt"/>
              </a:rPr>
              <a:t>definition</a:t>
            </a:r>
            <a:r>
              <a:rPr lang="pl-PL" sz="2400" dirty="0">
                <a:latin typeface="+mn-lt"/>
              </a:rPr>
              <a:t>:</a:t>
            </a:r>
          </a:p>
          <a:p>
            <a:r>
              <a:rPr lang="pl-PL" sz="1800" dirty="0">
                <a:latin typeface="Courier"/>
              </a:rPr>
              <a:t>&lt;?</a:t>
            </a:r>
            <a:r>
              <a:rPr lang="pl-PL" sz="1800" dirty="0" err="1">
                <a:latin typeface="Courier"/>
              </a:rPr>
              <a:t>xml</a:t>
            </a:r>
            <a:r>
              <a:rPr lang="pl-PL" sz="1800" dirty="0">
                <a:latin typeface="Courier"/>
              </a:rPr>
              <a:t> version=”1.0” </a:t>
            </a:r>
            <a:r>
              <a:rPr lang="pl-PL" sz="1800" dirty="0" err="1">
                <a:latin typeface="Courier"/>
              </a:rPr>
              <a:t>encoding</a:t>
            </a:r>
            <a:r>
              <a:rPr lang="pl-PL" sz="1800" dirty="0">
                <a:latin typeface="Courier"/>
              </a:rPr>
              <a:t>=”utf-8”?&gt;</a:t>
            </a:r>
          </a:p>
          <a:p>
            <a:r>
              <a:rPr lang="pl-PL" sz="1800" dirty="0">
                <a:latin typeface="Courier"/>
              </a:rPr>
              <a:t>&lt;!DOCTYPE </a:t>
            </a:r>
            <a:r>
              <a:rPr lang="pl-PL" sz="1800" dirty="0" err="1">
                <a:latin typeface="Courier"/>
              </a:rPr>
              <a:t>tag</a:t>
            </a:r>
            <a:r>
              <a:rPr lang="pl-PL" sz="1800" dirty="0">
                <a:latin typeface="Courier"/>
              </a:rPr>
              <a:t> PUBLIC ”-//VSR//PENTEST//EN” ”http://internal-service”&gt; &lt;tag&gt; &lt;/</a:t>
            </a:r>
            <a:r>
              <a:rPr lang="pl-PL" sz="1800" dirty="0" err="1">
                <a:latin typeface="Courier"/>
              </a:rPr>
              <a:t>tag</a:t>
            </a:r>
            <a:r>
              <a:rPr lang="pl-PL" sz="1800" dirty="0">
                <a:latin typeface="Courier"/>
              </a:rPr>
              <a:t>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400" dirty="0" err="1">
                <a:latin typeface="+mn-lt"/>
              </a:rPr>
              <a:t>Xinclude</a:t>
            </a:r>
            <a:endParaRPr lang="pl-PL" sz="2400" dirty="0">
              <a:latin typeface="+mn-lt"/>
            </a:endParaRPr>
          </a:p>
          <a:p>
            <a:r>
              <a:rPr lang="pl-PL" sz="1800" dirty="0">
                <a:latin typeface="Courier"/>
              </a:rPr>
              <a:t>&lt;data </a:t>
            </a:r>
            <a:r>
              <a:rPr lang="pl-PL" sz="1800" dirty="0" err="1">
                <a:latin typeface="Courier"/>
              </a:rPr>
              <a:t>xmlns:xi</a:t>
            </a:r>
            <a:r>
              <a:rPr lang="pl-PL" sz="1800" dirty="0">
                <a:latin typeface="Courier"/>
              </a:rPr>
              <a:t>=”http://www.w3.org/2001/</a:t>
            </a:r>
            <a:r>
              <a:rPr lang="pl-PL" sz="1800" dirty="0" err="1">
                <a:latin typeface="Courier"/>
              </a:rPr>
              <a:t>XInclude</a:t>
            </a:r>
            <a:r>
              <a:rPr lang="pl-PL" sz="1800" dirty="0">
                <a:latin typeface="Courier"/>
              </a:rPr>
              <a:t>”&gt; &lt;</a:t>
            </a:r>
            <a:r>
              <a:rPr lang="pl-PL" sz="1800" dirty="0" err="1">
                <a:latin typeface="Courier"/>
              </a:rPr>
              <a:t>xi:include</a:t>
            </a:r>
            <a:r>
              <a:rPr lang="pl-PL" sz="1800" dirty="0">
                <a:latin typeface="Courier"/>
              </a:rPr>
              <a:t> </a:t>
            </a:r>
            <a:r>
              <a:rPr lang="pl-PL" sz="1800" dirty="0" err="1">
                <a:latin typeface="Courier"/>
              </a:rPr>
              <a:t>href</a:t>
            </a:r>
            <a:r>
              <a:rPr lang="pl-PL" sz="1800" dirty="0">
                <a:latin typeface="Courier"/>
              </a:rPr>
              <a:t>=”http://somepublicserver.com/file.xml”&gt;</a:t>
            </a:r>
          </a:p>
          <a:p>
            <a:r>
              <a:rPr lang="pl-PL" sz="1800" dirty="0">
                <a:latin typeface="Courier"/>
              </a:rPr>
              <a:t>&lt;/</a:t>
            </a:r>
            <a:r>
              <a:rPr lang="pl-PL" sz="1800" dirty="0" err="1">
                <a:latin typeface="Courier"/>
              </a:rPr>
              <a:t>xi:include</a:t>
            </a:r>
            <a:r>
              <a:rPr lang="pl-PL" sz="1800" dirty="0">
                <a:latin typeface="Courier"/>
              </a:rPr>
              <a:t>&gt;&lt;/data&gt;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400" dirty="0" err="1">
                <a:latin typeface="+mn-lt"/>
              </a:rPr>
              <a:t>Xlink</a:t>
            </a:r>
            <a:endParaRPr lang="pl-PL" sz="2400" dirty="0">
              <a:latin typeface="+mn-lt"/>
            </a:endParaRPr>
          </a:p>
          <a:p>
            <a:r>
              <a:rPr lang="pl-PL" sz="1800" dirty="0">
                <a:latin typeface="Courier"/>
              </a:rPr>
              <a:t>&lt;data </a:t>
            </a:r>
            <a:r>
              <a:rPr lang="pl-PL" sz="1800" dirty="0" err="1">
                <a:latin typeface="Courier"/>
              </a:rPr>
              <a:t>xlink:href</a:t>
            </a:r>
            <a:r>
              <a:rPr lang="pl-PL" sz="1800" dirty="0">
                <a:latin typeface="Courier"/>
              </a:rPr>
              <a:t>=”http://somelink.com” /&gt;</a:t>
            </a:r>
          </a:p>
        </p:txBody>
      </p:sp>
    </p:spTree>
    <p:extLst>
      <p:ext uri="{BB962C8B-B14F-4D97-AF65-F5344CB8AC3E}">
        <p14:creationId xmlns:p14="http://schemas.microsoft.com/office/powerpoint/2010/main" val="42740899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2F3200F-086C-4423-B2C9-64EEC9128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475" y="131596"/>
            <a:ext cx="6177712" cy="1649078"/>
          </a:xfrm>
        </p:spPr>
        <p:txBody>
          <a:bodyPr>
            <a:normAutofit/>
          </a:bodyPr>
          <a:lstStyle/>
          <a:p>
            <a:r>
              <a:rPr lang="pl-PL" dirty="0"/>
              <a:t>Blind </a:t>
            </a:r>
            <a:r>
              <a:rPr lang="pl-PL" dirty="0" err="1"/>
              <a:t>ssrf</a:t>
            </a:r>
            <a:r>
              <a:rPr lang="pl-PL" dirty="0"/>
              <a:t> – brak informacji zwrotnej od aplikacji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22BC7B9A-AF4A-4675-B218-4D638D3C33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2474" y="1946692"/>
            <a:ext cx="6177713" cy="4454107"/>
          </a:xfrm>
        </p:spPr>
        <p:txBody>
          <a:bodyPr>
            <a:normAutofit fontScale="700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3400" dirty="0"/>
              <a:t>Wykorzystanie zewnętrznej, kontrolowanej przez nas domeny i obserwowanie jej logów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3400" dirty="0"/>
              <a:t>Obserwowanie czasu odpowiedzi przy wysyłaniu wielu zapytań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l-PL" sz="2400" dirty="0">
              <a:latin typeface="+mn-lt"/>
            </a:endParaRPr>
          </a:p>
          <a:p>
            <a:r>
              <a:rPr lang="en-US" sz="3200" b="0" i="0" dirty="0">
                <a:effectLst/>
                <a:latin typeface="Courier New" panose="02070309020205020404" pitchFamily="49" charset="0"/>
              </a:rPr>
              <a:t>302 </a:t>
            </a:r>
            <a:r>
              <a:rPr lang="en-US" sz="3200" b="0" i="0" dirty="0" err="1">
                <a:effectLst/>
                <a:latin typeface="Courier New" panose="02070309020205020404" pitchFamily="49" charset="0"/>
              </a:rPr>
              <a:t>ms</a:t>
            </a:r>
            <a:r>
              <a:rPr lang="en-US" sz="3200" b="0" i="0" dirty="0">
                <a:effectLst/>
                <a:latin typeface="Courier New" panose="02070309020205020404" pitchFamily="49" charset="0"/>
              </a:rPr>
              <a:t> - http://localhost/test</a:t>
            </a:r>
            <a:endParaRPr lang="pl-PL" sz="3200" b="0" i="0" dirty="0">
              <a:effectLst/>
              <a:latin typeface="Courier New" panose="02070309020205020404" pitchFamily="49" charset="0"/>
            </a:endParaRPr>
          </a:p>
          <a:p>
            <a:r>
              <a:rPr lang="en-US" sz="3200" b="0" i="0" dirty="0">
                <a:effectLst/>
                <a:latin typeface="Courier New" panose="02070309020205020404" pitchFamily="49" charset="0"/>
              </a:rPr>
              <a:t>1307 </a:t>
            </a:r>
            <a:r>
              <a:rPr lang="en-US" sz="3200" b="0" i="0" dirty="0" err="1">
                <a:effectLst/>
                <a:latin typeface="Courier New" panose="02070309020205020404" pitchFamily="49" charset="0"/>
              </a:rPr>
              <a:t>ms</a:t>
            </a:r>
            <a:r>
              <a:rPr lang="en-US" sz="3200" b="0" i="0" dirty="0">
                <a:effectLst/>
                <a:latin typeface="Courier New" panose="02070309020205020404" pitchFamily="49" charset="0"/>
              </a:rPr>
              <a:t> - http://localhost/index</a:t>
            </a:r>
            <a:endParaRPr lang="pl-PL" sz="3200" b="0" i="0" dirty="0">
              <a:effectLst/>
              <a:latin typeface="Courier New" panose="02070309020205020404" pitchFamily="49" charset="0"/>
            </a:endParaRPr>
          </a:p>
          <a:p>
            <a:r>
              <a:rPr lang="en-US" sz="3200" b="0" i="0" dirty="0">
                <a:effectLst/>
                <a:latin typeface="Courier New" panose="02070309020205020404" pitchFamily="49" charset="0"/>
              </a:rPr>
              <a:t>5483 </a:t>
            </a:r>
            <a:r>
              <a:rPr lang="en-US" sz="3200" b="0" i="0" dirty="0" err="1">
                <a:effectLst/>
                <a:latin typeface="Courier New" panose="02070309020205020404" pitchFamily="49" charset="0"/>
              </a:rPr>
              <a:t>ms</a:t>
            </a:r>
            <a:r>
              <a:rPr lang="en-US" sz="3200" b="0" i="0" dirty="0">
                <a:effectLst/>
                <a:latin typeface="Courier New" panose="02070309020205020404" pitchFamily="49" charset="0"/>
              </a:rPr>
              <a:t> - http://localhost/admin</a:t>
            </a:r>
            <a:endParaRPr lang="pl-PL" sz="3200" b="0" i="0" dirty="0">
              <a:effectLst/>
              <a:latin typeface="Courier New" panose="02070309020205020404" pitchFamily="49" charset="0"/>
            </a:endParaRPr>
          </a:p>
          <a:p>
            <a:r>
              <a:rPr lang="en-US" sz="3200" b="0" i="0" dirty="0">
                <a:effectLst/>
                <a:latin typeface="Courier New" panose="02070309020205020404" pitchFamily="49" charset="0"/>
              </a:rPr>
              <a:t>1410 </a:t>
            </a:r>
            <a:r>
              <a:rPr lang="en-US" sz="3200" b="0" i="0" dirty="0" err="1">
                <a:effectLst/>
                <a:latin typeface="Courier New" panose="02070309020205020404" pitchFamily="49" charset="0"/>
              </a:rPr>
              <a:t>ms</a:t>
            </a:r>
            <a:r>
              <a:rPr lang="en-US" sz="3200" b="0" i="0" dirty="0">
                <a:effectLst/>
                <a:latin typeface="Courier New" panose="02070309020205020404" pitchFamily="49" charset="0"/>
              </a:rPr>
              <a:t> - http://localhost/docs</a:t>
            </a:r>
            <a:endParaRPr lang="pl-PL" sz="3200" b="0" i="0" dirty="0">
              <a:effectLst/>
              <a:latin typeface="Courier New" panose="02070309020205020404" pitchFamily="49" charset="0"/>
            </a:endParaRPr>
          </a:p>
          <a:p>
            <a:r>
              <a:rPr lang="en-US" sz="3200" b="0" i="0" dirty="0">
                <a:effectLst/>
                <a:latin typeface="Courier New" panose="02070309020205020404" pitchFamily="49" charset="0"/>
              </a:rPr>
              <a:t>1366 </a:t>
            </a:r>
            <a:r>
              <a:rPr lang="en-US" sz="3200" b="0" i="0" dirty="0" err="1">
                <a:effectLst/>
                <a:latin typeface="Courier New" panose="02070309020205020404" pitchFamily="49" charset="0"/>
              </a:rPr>
              <a:t>ms</a:t>
            </a:r>
            <a:r>
              <a:rPr lang="en-US" sz="3200" b="0" i="0" dirty="0">
                <a:effectLst/>
                <a:latin typeface="Courier New" panose="02070309020205020404" pitchFamily="49" charset="0"/>
              </a:rPr>
              <a:t> - http://localhost/latest</a:t>
            </a:r>
            <a:endParaRPr lang="pl-PL" sz="2400" dirty="0">
              <a:latin typeface="+mn-lt"/>
            </a:endParaRPr>
          </a:p>
          <a:p>
            <a:endParaRPr lang="pl-PL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579420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AC41F0D-7280-492D-A5E6-EBFD1FE1F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5150" y="202365"/>
            <a:ext cx="8421688" cy="1325563"/>
          </a:xfrm>
        </p:spPr>
        <p:txBody>
          <a:bodyPr/>
          <a:lstStyle/>
          <a:p>
            <a:r>
              <a:rPr lang="pl-PL" dirty="0"/>
              <a:t>Jak się zabezpieczać?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CFED48EE-ADB4-4332-BB2B-192DF6C40B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14177" y="1527928"/>
            <a:ext cx="8943634" cy="456807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400" cap="none" dirty="0">
                <a:cs typeface="Calibri" panose="020F0502020204030204" pitchFamily="34" charset="0"/>
              </a:rPr>
              <a:t>Filtry </a:t>
            </a:r>
            <a:r>
              <a:rPr lang="pl-PL" sz="2400" cap="none" dirty="0" err="1">
                <a:cs typeface="Calibri" panose="020F0502020204030204" pitchFamily="34" charset="0"/>
              </a:rPr>
              <a:t>blacklist</a:t>
            </a:r>
            <a:endParaRPr lang="pl-PL" sz="2400" cap="none" dirty="0"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400" cap="none" dirty="0">
                <a:cs typeface="Calibri" panose="020F0502020204030204" pitchFamily="34" charset="0"/>
              </a:rPr>
              <a:t>Filtry </a:t>
            </a:r>
            <a:r>
              <a:rPr lang="pl-PL" sz="2400" cap="none" dirty="0" err="1">
                <a:cs typeface="Calibri" panose="020F0502020204030204" pitchFamily="34" charset="0"/>
              </a:rPr>
              <a:t>whitelist</a:t>
            </a:r>
            <a:endParaRPr lang="pl-PL" sz="2400" cap="none" dirty="0"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400" cap="none" dirty="0">
                <a:cs typeface="Calibri" panose="020F0502020204030204" pitchFamily="34" charset="0"/>
              </a:rPr>
              <a:t>Wyłączenie niepotrzebnych protokołów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400" cap="none" dirty="0">
                <a:cs typeface="Calibri" panose="020F0502020204030204" pitchFamily="34" charset="0"/>
              </a:rPr>
              <a:t>Wyłączenie obsługi przekierowań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400" cap="none" dirty="0">
                <a:cs typeface="Calibri" panose="020F0502020204030204" pitchFamily="34" charset="0"/>
              </a:rPr>
              <a:t>Zablokowanie możliwości komunikacji do samej maszyny na której działała aplikacja i innych hostów w obrębie tej infrastruktury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400" cap="none" dirty="0">
                <a:cs typeface="Calibri" panose="020F0502020204030204" pitchFamily="34" charset="0"/>
              </a:rPr>
              <a:t>Wymuszenie możliwości połączenia tylko z danym portem (np. 80, 443)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400" cap="none" dirty="0">
                <a:cs typeface="Calibri" panose="020F0502020204030204" pitchFamily="34" charset="0"/>
              </a:rPr>
              <a:t>Wyłączenie wyświetlania szczegółowych informacji o błędzie</a:t>
            </a:r>
          </a:p>
        </p:txBody>
      </p:sp>
    </p:spTree>
    <p:extLst>
      <p:ext uri="{BB962C8B-B14F-4D97-AF65-F5344CB8AC3E}">
        <p14:creationId xmlns:p14="http://schemas.microsoft.com/office/powerpoint/2010/main" val="41433310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9181E7B-4B32-4DD3-A290-B8EB74D04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566" y="2756171"/>
            <a:ext cx="3215256" cy="1345657"/>
          </a:xfrm>
        </p:spPr>
        <p:txBody>
          <a:bodyPr/>
          <a:lstStyle/>
          <a:p>
            <a:pPr algn="ctr"/>
            <a:r>
              <a:rPr lang="pl-PL" dirty="0"/>
              <a:t>Dziękujemy za uwagę!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57BDA52D-E335-4F18-BD7C-29DC0B10C4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64833" y="146659"/>
            <a:ext cx="6442409" cy="6279308"/>
          </a:xfrm>
        </p:spPr>
        <p:txBody>
          <a:bodyPr>
            <a:normAutofit/>
          </a:bodyPr>
          <a:lstStyle/>
          <a:p>
            <a:pPr algn="l"/>
            <a:r>
              <a:rPr lang="pl-PL" dirty="0" err="1"/>
              <a:t>Źrodła</a:t>
            </a:r>
            <a:r>
              <a:rPr lang="pl-PL" dirty="0"/>
              <a:t>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l-PL" b="0" i="0" dirty="0">
                <a:solidFill>
                  <a:srgbClr val="000000"/>
                </a:solidFill>
                <a:effectLst/>
              </a:rPr>
              <a:t>Michał Sajdak </a:t>
            </a:r>
            <a:r>
              <a:rPr lang="pl-PL" b="0" i="1" dirty="0">
                <a:solidFill>
                  <a:srgbClr val="000000"/>
                </a:solidFill>
                <a:effectLst/>
              </a:rPr>
              <a:t>Podatność Server-</a:t>
            </a:r>
            <a:r>
              <a:rPr lang="pl-PL" b="0" i="1" dirty="0" err="1">
                <a:solidFill>
                  <a:srgbClr val="000000"/>
                </a:solidFill>
                <a:effectLst/>
              </a:rPr>
              <a:t>Side</a:t>
            </a:r>
            <a:r>
              <a:rPr lang="pl-PL" b="0" i="1" dirty="0">
                <a:solidFill>
                  <a:srgbClr val="000000"/>
                </a:solidFill>
                <a:effectLst/>
              </a:rPr>
              <a:t> </a:t>
            </a:r>
            <a:r>
              <a:rPr lang="pl-PL" b="0" i="1" dirty="0" err="1">
                <a:solidFill>
                  <a:srgbClr val="000000"/>
                </a:solidFill>
                <a:effectLst/>
              </a:rPr>
              <a:t>Request</a:t>
            </a:r>
            <a:r>
              <a:rPr lang="pl-PL" b="0" i="1" dirty="0">
                <a:solidFill>
                  <a:srgbClr val="000000"/>
                </a:solidFill>
                <a:effectLst/>
              </a:rPr>
              <a:t> </a:t>
            </a:r>
            <a:r>
              <a:rPr lang="pl-PL" b="0" i="1" dirty="0" err="1">
                <a:solidFill>
                  <a:srgbClr val="000000"/>
                </a:solidFill>
                <a:effectLst/>
              </a:rPr>
              <a:t>Forgery</a:t>
            </a:r>
            <a:r>
              <a:rPr lang="pl-PL" b="0" i="1" dirty="0">
                <a:solidFill>
                  <a:srgbClr val="000000"/>
                </a:solidFill>
                <a:effectLst/>
              </a:rPr>
              <a:t> (SSRF)</a:t>
            </a:r>
            <a:r>
              <a:rPr lang="pl-PL" b="0" i="0" dirty="0">
                <a:solidFill>
                  <a:srgbClr val="000000"/>
                </a:solidFill>
                <a:effectLst/>
              </a:rPr>
              <a:t>, </a:t>
            </a:r>
            <a:r>
              <a:rPr lang="pl-PL" b="0" i="1" dirty="0">
                <a:solidFill>
                  <a:srgbClr val="000000"/>
                </a:solidFill>
                <a:effectLst/>
              </a:rPr>
              <a:t>Bezpieczeństwo aplikacji webowych </a:t>
            </a:r>
            <a:r>
              <a:rPr lang="pl-PL" b="0" i="0" dirty="0">
                <a:solidFill>
                  <a:srgbClr val="000000"/>
                </a:solidFill>
                <a:effectLst/>
              </a:rPr>
              <a:t>(2019), </a:t>
            </a:r>
            <a:r>
              <a:rPr lang="pl-PL" b="0" i="0" dirty="0" err="1">
                <a:solidFill>
                  <a:srgbClr val="000000"/>
                </a:solidFill>
                <a:effectLst/>
              </a:rPr>
              <a:t>Securitum</a:t>
            </a:r>
            <a:r>
              <a:rPr lang="pl-PL" b="0" i="0" dirty="0">
                <a:solidFill>
                  <a:srgbClr val="000000"/>
                </a:solidFill>
                <a:effectLst/>
              </a:rPr>
              <a:t>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l-PL" b="0" i="0" dirty="0">
                <a:solidFill>
                  <a:srgbClr val="000000"/>
                </a:solidFill>
                <a:effectLst/>
              </a:rPr>
              <a:t>Web Security </a:t>
            </a:r>
            <a:r>
              <a:rPr lang="pl-PL" b="0" i="0" dirty="0" err="1">
                <a:solidFill>
                  <a:srgbClr val="000000"/>
                </a:solidFill>
                <a:effectLst/>
              </a:rPr>
              <a:t>Academy</a:t>
            </a:r>
            <a:r>
              <a:rPr lang="pl-PL" b="0" i="0" dirty="0">
                <a:solidFill>
                  <a:srgbClr val="000000"/>
                </a:solidFill>
                <a:effectLst/>
              </a:rPr>
              <a:t> </a:t>
            </a:r>
            <a:r>
              <a:rPr lang="pl-PL" b="0" i="0" dirty="0">
                <a:solidFill>
                  <a:srgbClr val="000000"/>
                </a:solidFill>
                <a:effectLst/>
                <a:hlinkClick r:id="rId2"/>
              </a:rPr>
              <a:t>https://portswigger.net/websecurity/ssrf</a:t>
            </a:r>
            <a:r>
              <a:rPr lang="pl-PL" b="0" i="0" dirty="0">
                <a:solidFill>
                  <a:srgbClr val="000000"/>
                </a:solidFill>
                <a:effectLst/>
              </a:rPr>
              <a:t> </a:t>
            </a:r>
            <a:r>
              <a:rPr lang="pl-PL" b="0" i="0" dirty="0">
                <a:solidFill>
                  <a:srgbClr val="000000"/>
                </a:solidFill>
                <a:effectLst/>
                <a:hlinkClick r:id="rId3"/>
              </a:rPr>
              <a:t>https://portswigger.net/web-security/xxe</a:t>
            </a:r>
            <a:r>
              <a:rPr lang="pl-PL" b="0" i="0" dirty="0">
                <a:solidFill>
                  <a:srgbClr val="000000"/>
                </a:solidFill>
                <a:effectLst/>
              </a:rPr>
              <a:t>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l-PL" b="0" i="0" dirty="0">
                <a:solidFill>
                  <a:srgbClr val="000000"/>
                </a:solidFill>
                <a:effectLst/>
              </a:rPr>
              <a:t>Michał Bentkowski </a:t>
            </a:r>
            <a:r>
              <a:rPr lang="pl-PL" b="0" i="1" dirty="0">
                <a:solidFill>
                  <a:srgbClr val="000000"/>
                </a:solidFill>
                <a:effectLst/>
              </a:rPr>
              <a:t>Czym jest podatność SSRF? (Server </a:t>
            </a:r>
            <a:r>
              <a:rPr lang="pl-PL" b="0" i="1" dirty="0" err="1">
                <a:solidFill>
                  <a:srgbClr val="000000"/>
                </a:solidFill>
                <a:effectLst/>
              </a:rPr>
              <a:t>Side</a:t>
            </a:r>
            <a:r>
              <a:rPr lang="pl-PL" b="0" i="1" dirty="0">
                <a:solidFill>
                  <a:srgbClr val="000000"/>
                </a:solidFill>
                <a:effectLst/>
              </a:rPr>
              <a:t> </a:t>
            </a:r>
            <a:r>
              <a:rPr lang="pl-PL" b="0" i="1" dirty="0" err="1">
                <a:solidFill>
                  <a:srgbClr val="000000"/>
                </a:solidFill>
                <a:effectLst/>
              </a:rPr>
              <a:t>Request</a:t>
            </a:r>
            <a:r>
              <a:rPr lang="pl-PL" b="0" i="1" dirty="0">
                <a:solidFill>
                  <a:srgbClr val="000000"/>
                </a:solidFill>
                <a:effectLst/>
              </a:rPr>
              <a:t> </a:t>
            </a:r>
            <a:r>
              <a:rPr lang="pl-PL" b="0" i="1" dirty="0" err="1">
                <a:solidFill>
                  <a:srgbClr val="000000"/>
                </a:solidFill>
                <a:effectLst/>
              </a:rPr>
              <a:t>Forgery</a:t>
            </a:r>
            <a:r>
              <a:rPr lang="pl-PL" b="0" i="1" dirty="0">
                <a:solidFill>
                  <a:srgbClr val="000000"/>
                </a:solidFill>
                <a:effectLst/>
              </a:rPr>
              <a:t>), </a:t>
            </a:r>
            <a:r>
              <a:rPr lang="pl-PL" b="0" i="0" dirty="0">
                <a:solidFill>
                  <a:srgbClr val="000000"/>
                </a:solidFill>
                <a:effectLst/>
                <a:hlinkClick r:id="rId4"/>
              </a:rPr>
              <a:t>https://sekurak.pl/czym-jest-podatnosc-ssrf-server-side-request-forgery/</a:t>
            </a:r>
            <a:r>
              <a:rPr lang="pl-PL" b="0" i="0" dirty="0">
                <a:solidFill>
                  <a:srgbClr val="000000"/>
                </a:solidFill>
                <a:effectLst/>
              </a:rPr>
              <a:t>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l-PL" b="0" i="0" dirty="0">
                <a:solidFill>
                  <a:srgbClr val="000000"/>
                </a:solidFill>
                <a:effectLst/>
              </a:rPr>
              <a:t>Michał Bentkowski </a:t>
            </a:r>
            <a:r>
              <a:rPr lang="pl-PL" b="0" i="1" dirty="0">
                <a:solidFill>
                  <a:srgbClr val="000000"/>
                </a:solidFill>
                <a:effectLst/>
              </a:rPr>
              <a:t>Pułapki w przetwarzaniu plików XML, Bezpieczeństwo aplikacji webowych </a:t>
            </a:r>
            <a:r>
              <a:rPr lang="pl-PL" b="0" i="0" dirty="0">
                <a:solidFill>
                  <a:srgbClr val="000000"/>
                </a:solidFill>
                <a:effectLst/>
              </a:rPr>
              <a:t>(2019), </a:t>
            </a:r>
            <a:r>
              <a:rPr lang="pl-PL" b="0" i="0" dirty="0" err="1">
                <a:solidFill>
                  <a:srgbClr val="000000"/>
                </a:solidFill>
                <a:effectLst/>
              </a:rPr>
              <a:t>Securitum</a:t>
            </a:r>
            <a:r>
              <a:rPr lang="pl-PL" b="0" i="0" dirty="0">
                <a:solidFill>
                  <a:srgbClr val="000000"/>
                </a:solidFill>
                <a:effectLst/>
              </a:rPr>
              <a:t>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l-PL" b="0" i="0" dirty="0">
                <a:solidFill>
                  <a:srgbClr val="000000"/>
                </a:solidFill>
                <a:effectLst/>
              </a:rPr>
              <a:t>OWASP Top 10 </a:t>
            </a:r>
            <a:r>
              <a:rPr lang="pl-PL" b="0" i="0" dirty="0">
                <a:solidFill>
                  <a:srgbClr val="000000"/>
                </a:solidFill>
                <a:effectLst/>
                <a:hlinkClick r:id="rId5"/>
              </a:rPr>
              <a:t>https://owasp.org/Top10/A10_2021-Server-Side_Request_Forgery_%28SSRF%29/</a:t>
            </a:r>
            <a:r>
              <a:rPr lang="pl-PL" b="0" i="0" dirty="0">
                <a:solidFill>
                  <a:srgbClr val="000000"/>
                </a:solidFill>
                <a:effectLst/>
              </a:rPr>
              <a:t>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l-PL" b="0" i="0" dirty="0">
                <a:solidFill>
                  <a:srgbClr val="000000"/>
                </a:solidFill>
                <a:effectLst/>
              </a:rPr>
              <a:t>2021 CWE Top 25 Most Dangerous Software </a:t>
            </a:r>
            <a:r>
              <a:rPr lang="pl-PL" b="0" i="0" dirty="0" err="1">
                <a:solidFill>
                  <a:srgbClr val="000000"/>
                </a:solidFill>
                <a:effectLst/>
              </a:rPr>
              <a:t>Weaknesses</a:t>
            </a:r>
            <a:r>
              <a:rPr lang="pl-PL" b="0" i="0" dirty="0">
                <a:solidFill>
                  <a:srgbClr val="000000"/>
                </a:solidFill>
                <a:effectLst/>
              </a:rPr>
              <a:t> </a:t>
            </a:r>
            <a:r>
              <a:rPr lang="pl-PL" b="0" i="0" dirty="0">
                <a:solidFill>
                  <a:srgbClr val="000000"/>
                </a:solidFill>
                <a:effectLst/>
                <a:hlinkClick r:id="rId6"/>
              </a:rPr>
              <a:t>https://cwe.mitre.org/top25/archive/2021/2021_cwe_top25.html</a:t>
            </a:r>
            <a:r>
              <a:rPr lang="pl-PL" b="0" i="0" dirty="0">
                <a:solidFill>
                  <a:srgbClr val="000000"/>
                </a:solidFill>
                <a:effectLst/>
              </a:rPr>
              <a:t>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l-PL" b="0" i="0" dirty="0">
                <a:solidFill>
                  <a:srgbClr val="000000"/>
                </a:solidFill>
                <a:effectLst/>
              </a:rPr>
              <a:t>SSRF </a:t>
            </a:r>
            <a:r>
              <a:rPr lang="pl-PL" b="0" i="0" dirty="0" err="1">
                <a:solidFill>
                  <a:srgbClr val="000000"/>
                </a:solidFill>
                <a:effectLst/>
              </a:rPr>
              <a:t>bible</a:t>
            </a:r>
            <a:r>
              <a:rPr lang="pl-PL" b="0" i="0" dirty="0">
                <a:solidFill>
                  <a:srgbClr val="000000"/>
                </a:solidFill>
                <a:effectLst/>
              </a:rPr>
              <a:t>. </a:t>
            </a:r>
            <a:r>
              <a:rPr lang="pl-PL" b="0" i="0" dirty="0" err="1">
                <a:solidFill>
                  <a:srgbClr val="000000"/>
                </a:solidFill>
                <a:effectLst/>
              </a:rPr>
              <a:t>Cheatsheet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b="0" i="0" dirty="0">
                <a:solidFill>
                  <a:srgbClr val="000000"/>
                </a:solidFill>
                <a:effectLst/>
                <a:hlinkClick r:id="rId7"/>
              </a:rPr>
              <a:t>https://docs.google.com/document/d/1v1TkWZtrhzRLy0bYXBcdLUedXGb9njTNIJXa3u9akHM/edit?pli=1#</a:t>
            </a:r>
            <a:r>
              <a:rPr lang="pl-PL" b="0" i="0" dirty="0">
                <a:solidFill>
                  <a:srgbClr val="000000"/>
                </a:solidFill>
                <a:effectLst/>
              </a:rPr>
              <a:t>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l-PL" b="0" i="0" dirty="0">
                <a:solidFill>
                  <a:srgbClr val="000000"/>
                </a:solidFill>
                <a:effectLst/>
              </a:rPr>
              <a:t>Blind SSRF </a:t>
            </a:r>
            <a:r>
              <a:rPr lang="pl-PL" b="0" i="0" dirty="0" err="1">
                <a:solidFill>
                  <a:srgbClr val="000000"/>
                </a:solidFill>
                <a:effectLst/>
              </a:rPr>
              <a:t>exploitation</a:t>
            </a:r>
            <a:r>
              <a:rPr lang="pl-PL" b="0" i="0" dirty="0">
                <a:solidFill>
                  <a:srgbClr val="000000"/>
                </a:solidFill>
                <a:effectLst/>
              </a:rPr>
              <a:t> </a:t>
            </a:r>
            <a:r>
              <a:rPr lang="pl-PL" b="0" i="0" dirty="0">
                <a:solidFill>
                  <a:srgbClr val="000000"/>
                </a:solidFill>
                <a:effectLst/>
                <a:hlinkClick r:id="rId8"/>
              </a:rPr>
              <a:t>https://lab.wallarm.com/blind-ssrf-exploitation/10</a:t>
            </a:r>
            <a:r>
              <a:rPr lang="pl-PL" b="0" i="0" dirty="0">
                <a:solidFill>
                  <a:srgbClr val="000000"/>
                </a:solidFill>
                <a:effectLst/>
              </a:rPr>
              <a:t> </a:t>
            </a:r>
            <a:endParaRPr lang="pl-PL" dirty="0">
              <a:solidFill>
                <a:srgbClr val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1" dirty="0">
                <a:effectLst/>
              </a:rPr>
              <a:t>A New Era of SSRF - Exploiting URL Parser in Trending Programming Languages!</a:t>
            </a:r>
            <a:r>
              <a:rPr lang="pl-PL" b="0" i="1" dirty="0">
                <a:effectLst/>
              </a:rPr>
              <a:t> </a:t>
            </a:r>
            <a:r>
              <a:rPr lang="pl-PL" i="1" dirty="0">
                <a:hlinkClick r:id="rId9"/>
              </a:rPr>
              <a:t> </a:t>
            </a:r>
            <a:r>
              <a:rPr lang="pl-PL" dirty="0">
                <a:hlinkClick r:id="rId9"/>
              </a:rPr>
              <a:t>https://www.youtube.com/watch?v=voTHFdL9S2k</a:t>
            </a:r>
            <a:r>
              <a:rPr lang="pl-PL" dirty="0">
                <a:solidFill>
                  <a:srgbClr val="000000"/>
                </a:solidFill>
              </a:rPr>
              <a:t> </a:t>
            </a:r>
            <a:br>
              <a:rPr lang="pl-PL" dirty="0"/>
            </a:b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904254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A48D906-8601-44E2-90E3-32124BC7C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4595" y="3812457"/>
            <a:ext cx="3139440" cy="1325563"/>
          </a:xfrm>
        </p:spPr>
        <p:txBody>
          <a:bodyPr/>
          <a:lstStyle/>
          <a:p>
            <a:r>
              <a:rPr lang="pl-PL" dirty="0"/>
              <a:t>Gdzie szukać?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764C9989-6C4D-4459-AA14-DA9F997551D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782093" y="919729"/>
            <a:ext cx="5429823" cy="5018541"/>
          </a:xfrm>
        </p:spPr>
        <p:txBody>
          <a:bodyPr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000" dirty="0"/>
              <a:t>Mechanizmy </a:t>
            </a:r>
            <a:r>
              <a:rPr lang="pl-PL" sz="2000" dirty="0" err="1"/>
              <a:t>uploadu</a:t>
            </a:r>
            <a:r>
              <a:rPr lang="pl-PL" sz="2000" dirty="0"/>
              <a:t> plików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000" dirty="0"/>
              <a:t>parametr zapytania HTTP/HTTPS, który zawiera nazwy plików lub adresy URL,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000" dirty="0"/>
              <a:t>parametr w strukturze JSON, przekazanej w ciele żądania,  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000" dirty="0"/>
              <a:t>fragment pliku XML, przetwarzanego przez serwer,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000" dirty="0"/>
              <a:t>fragment dowolnego pliku, z którego serwer automatycznie pobiera zasoby,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000" dirty="0"/>
              <a:t>podatna biblioteka wykorzystana w aplikacji,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000" dirty="0"/>
              <a:t>protokoły i usługi obsługiwane przez mechanizm pobierający pliki np.: </a:t>
            </a:r>
            <a:r>
              <a:rPr lang="pl-PL" sz="2000" dirty="0" err="1"/>
              <a:t>phar</a:t>
            </a:r>
            <a:r>
              <a:rPr lang="pl-PL" sz="2000" dirty="0"/>
              <a:t>, </a:t>
            </a:r>
            <a:r>
              <a:rPr lang="pl-PL" sz="2000" dirty="0" err="1"/>
              <a:t>gopher</a:t>
            </a:r>
            <a:r>
              <a:rPr lang="pl-PL" sz="2000" dirty="0"/>
              <a:t>, ftp, telnet, zip, </a:t>
            </a:r>
            <a:r>
              <a:rPr lang="pl-PL" sz="2000" dirty="0" err="1"/>
              <a:t>rar</a:t>
            </a:r>
            <a:r>
              <a:rPr lang="pl-PL" sz="2000" dirty="0"/>
              <a:t>, ssh2.exec</a:t>
            </a:r>
          </a:p>
        </p:txBody>
      </p:sp>
    </p:spTree>
    <p:extLst>
      <p:ext uri="{BB962C8B-B14F-4D97-AF65-F5344CB8AC3E}">
        <p14:creationId xmlns:p14="http://schemas.microsoft.com/office/powerpoint/2010/main" val="1994586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C8CB04A-7DF1-4A92-871E-0D1D1AB3B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709" y="511087"/>
            <a:ext cx="2560291" cy="2917913"/>
          </a:xfrm>
        </p:spPr>
        <p:txBody>
          <a:bodyPr/>
          <a:lstStyle/>
          <a:p>
            <a:r>
              <a:rPr lang="pl-PL" dirty="0"/>
              <a:t>Rankingi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7C8B6AC9-9E7D-4929-B89A-2180FB19591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533746" y="869866"/>
            <a:ext cx="5433204" cy="365125"/>
          </a:xfrm>
        </p:spPr>
        <p:txBody>
          <a:bodyPr>
            <a:normAutofit lnSpcReduction="10000"/>
          </a:bodyPr>
          <a:lstStyle/>
          <a:p>
            <a:r>
              <a:rPr lang="pl-PL" dirty="0"/>
              <a:t>OWASP Top 10 – miejsce 10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72D1A7C6-51F5-4DC1-9A24-9682C6CADDF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533746" y="1407830"/>
            <a:ext cx="4778828" cy="2261515"/>
          </a:xfrm>
        </p:spPr>
        <p:txBody>
          <a:bodyPr>
            <a:normAutofit/>
          </a:bodyPr>
          <a:lstStyle/>
          <a:p>
            <a:r>
              <a:rPr lang="en-US" sz="1800" i="1" dirty="0">
                <a:latin typeface="+mn-lt"/>
              </a:rPr>
              <a:t>As modern web applications provide end-users with convenient features, fetching a URL becomes a common scenario. As a result, the incidence of SSRF is increasing. Also, the severity of SSRF is becoming higher due to cloud services and the complexity of architectures.</a:t>
            </a:r>
            <a:endParaRPr lang="pl-PL" sz="1800" i="1" dirty="0">
              <a:latin typeface="+mn-lt"/>
            </a:endParaRPr>
          </a:p>
        </p:txBody>
      </p:sp>
      <p:pic>
        <p:nvPicPr>
          <p:cNvPr id="13" name="Obraz 12">
            <a:extLst>
              <a:ext uri="{FF2B5EF4-FFF2-40B4-BE49-F238E27FC236}">
                <a16:creationId xmlns:a16="http://schemas.microsoft.com/office/drawing/2014/main" id="{32255FB6-CCF6-451F-90EE-22835F3A3E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3746" y="3669345"/>
            <a:ext cx="6205072" cy="1285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185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C8CB04A-7DF1-4A92-871E-0D1D1AB3B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709" y="511087"/>
            <a:ext cx="2560291" cy="2917913"/>
          </a:xfrm>
        </p:spPr>
        <p:txBody>
          <a:bodyPr/>
          <a:lstStyle/>
          <a:p>
            <a:r>
              <a:rPr lang="pl-PL" dirty="0"/>
              <a:t>Rankingi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7C8B6AC9-9E7D-4929-B89A-2180FB19591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91886" y="832313"/>
            <a:ext cx="4616045" cy="800688"/>
          </a:xfrm>
        </p:spPr>
        <p:txBody>
          <a:bodyPr>
            <a:normAutofit fontScale="92500"/>
          </a:bodyPr>
          <a:lstStyle/>
          <a:p>
            <a:r>
              <a:rPr lang="en-US" dirty="0"/>
              <a:t>2021 CWE Top 25 Most Dangerous Software Weaknesses</a:t>
            </a:r>
            <a:r>
              <a:rPr lang="pl-PL" dirty="0"/>
              <a:t> – miejsce 24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8245A084-1B9D-440E-B7AF-9047C37D28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2322" y="1907194"/>
            <a:ext cx="7115175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787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B628726-6214-4791-9109-E46A3ECB4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-103009"/>
            <a:ext cx="8421688" cy="1325563"/>
          </a:xfrm>
        </p:spPr>
        <p:txBody>
          <a:bodyPr/>
          <a:lstStyle/>
          <a:p>
            <a:r>
              <a:rPr lang="pl-PL" dirty="0"/>
              <a:t>przykłady</a:t>
            </a:r>
          </a:p>
        </p:txBody>
      </p:sp>
      <p:pic>
        <p:nvPicPr>
          <p:cNvPr id="19" name="Obraz 18">
            <a:extLst>
              <a:ext uri="{FF2B5EF4-FFF2-40B4-BE49-F238E27FC236}">
                <a16:creationId xmlns:a16="http://schemas.microsoft.com/office/drawing/2014/main" id="{04138B5A-67A6-42AB-A5C3-5F63B0BB0E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0511" y="975974"/>
            <a:ext cx="6394078" cy="1730559"/>
          </a:xfrm>
          <a:prstGeom prst="rect">
            <a:avLst/>
          </a:prstGeom>
        </p:spPr>
      </p:pic>
      <p:pic>
        <p:nvPicPr>
          <p:cNvPr id="23" name="Obraz 22">
            <a:extLst>
              <a:ext uri="{FF2B5EF4-FFF2-40B4-BE49-F238E27FC236}">
                <a16:creationId xmlns:a16="http://schemas.microsoft.com/office/drawing/2014/main" id="{686255F4-8EF3-4450-9228-C429BF0C66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351" y="2887214"/>
            <a:ext cx="5817178" cy="3411849"/>
          </a:xfrm>
          <a:prstGeom prst="rect">
            <a:avLst/>
          </a:prstGeom>
        </p:spPr>
      </p:pic>
      <p:pic>
        <p:nvPicPr>
          <p:cNvPr id="25" name="Obraz 24">
            <a:extLst>
              <a:ext uri="{FF2B5EF4-FFF2-40B4-BE49-F238E27FC236}">
                <a16:creationId xmlns:a16="http://schemas.microsoft.com/office/drawing/2014/main" id="{3B421E0C-3B50-446F-AB27-62B7A0C2E3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3910" y="3765042"/>
            <a:ext cx="5663649" cy="1730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161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4EB834B-F644-4638-9D12-46E39B256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Zagrożenia związane z podatnością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C038F354-01A9-4AC1-B010-236E793DF1A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485663" y="3070347"/>
            <a:ext cx="4303373" cy="1714939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l-PL" sz="1800" dirty="0"/>
              <a:t>Wykonanie kodu po stronie serwera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l-PL" sz="1800" dirty="0" err="1"/>
              <a:t>DoS</a:t>
            </a:r>
            <a:endParaRPr lang="pl-PL" sz="18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l-PL" sz="1800" dirty="0"/>
              <a:t>Odczyt wrażliwych danych</a:t>
            </a:r>
          </a:p>
          <a:p>
            <a:endParaRPr lang="pl-PL" dirty="0"/>
          </a:p>
        </p:txBody>
      </p:sp>
      <p:sp>
        <p:nvSpPr>
          <p:cNvPr id="6" name="Symbol zastępczy tekstu 5">
            <a:extLst>
              <a:ext uri="{FF2B5EF4-FFF2-40B4-BE49-F238E27FC236}">
                <a16:creationId xmlns:a16="http://schemas.microsoft.com/office/drawing/2014/main" id="{33F5AA4F-FC86-4CC7-B92D-A30A3741A0E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400800" y="3095185"/>
            <a:ext cx="4303373" cy="1714940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l-PL" sz="1800" dirty="0"/>
              <a:t>Ominięcie zabezpieczeń bazujących na IP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l-PL" sz="1800" dirty="0"/>
              <a:t>Badanie struktury wewnętrznej sieci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l-PL" sz="1800" dirty="0"/>
              <a:t>Dostęp do usług wewnętrznych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44987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6DBC9D6-935F-4B97-A388-4008EF7FD2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19164" y="2571235"/>
            <a:ext cx="4551756" cy="1715531"/>
          </a:xfrm>
        </p:spPr>
        <p:txBody>
          <a:bodyPr/>
          <a:lstStyle/>
          <a:p>
            <a:r>
              <a:rPr lang="pl-PL" dirty="0"/>
              <a:t>Przeprowadzanie ataku</a:t>
            </a:r>
          </a:p>
        </p:txBody>
      </p:sp>
    </p:spTree>
    <p:extLst>
      <p:ext uri="{BB962C8B-B14F-4D97-AF65-F5344CB8AC3E}">
        <p14:creationId xmlns:p14="http://schemas.microsoft.com/office/powerpoint/2010/main" val="8116471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EDD3EBB-9CE5-4676-9BD1-8F1DB2AC0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6875" y="0"/>
            <a:ext cx="5111750" cy="1204912"/>
          </a:xfrm>
        </p:spPr>
        <p:txBody>
          <a:bodyPr/>
          <a:lstStyle/>
          <a:p>
            <a:r>
              <a:rPr lang="pl-PL" dirty="0"/>
              <a:t>Atak na serwer aplikacji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340A3238-32F5-4526-AF28-25076EEA84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2506603"/>
            <a:ext cx="5111750" cy="817812"/>
          </a:xfrm>
        </p:spPr>
        <p:txBody>
          <a:bodyPr>
            <a:normAutofit/>
          </a:bodyPr>
          <a:lstStyle/>
          <a:p>
            <a:r>
              <a:rPr lang="pl-PL" sz="1800" dirty="0">
                <a:latin typeface="Courier"/>
                <a:ea typeface="Source code Pro" panose="020B0604020202020204" pitchFamily="49" charset="0"/>
              </a:rPr>
              <a:t>http://localhost</a:t>
            </a:r>
          </a:p>
          <a:p>
            <a:r>
              <a:rPr lang="pl-PL" sz="1800" dirty="0">
                <a:latin typeface="Courier"/>
                <a:ea typeface="Source code Pro" panose="020B0604020202020204" pitchFamily="49" charset="0"/>
              </a:rPr>
              <a:t>http://127.0.0.1</a:t>
            </a: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2C49D999-38F5-4C4B-98F1-F360746153F8}"/>
              </a:ext>
            </a:extLst>
          </p:cNvPr>
          <p:cNvSpPr txBox="1"/>
          <p:nvPr/>
        </p:nvSpPr>
        <p:spPr>
          <a:xfrm>
            <a:off x="5476875" y="1347926"/>
            <a:ext cx="48919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>
                <a:latin typeface="Calibri" panose="020F0502020204030204" pitchFamily="34" charset="0"/>
                <a:cs typeface="Calibri" panose="020F0502020204030204" pitchFamily="34" charset="0"/>
              </a:rPr>
              <a:t>Atakując serwer, na którym działa aplikacja, odwołujemy się do interfejsu </a:t>
            </a:r>
            <a:r>
              <a:rPr lang="pl-PL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loopback</a:t>
            </a:r>
            <a:r>
              <a:rPr lang="pl-PL" sz="20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0EBE3779-8E8B-412C-BE93-418B4D6919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0764" y="3775206"/>
            <a:ext cx="5325218" cy="1362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213207"/>
      </p:ext>
    </p:extLst>
  </p:cSld>
  <p:clrMapOvr>
    <a:masterClrMapping/>
  </p:clrMapOvr>
</p:sld>
</file>

<file path=ppt/theme/theme1.xml><?xml version="1.0" encoding="utf-8"?>
<a:theme xmlns:a="http://schemas.openxmlformats.org/drawingml/2006/main" name="Monolin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3328874_TF22318419_Win32" id="{2245315F-D87A-4F04-B2E6-D4B8F848854B}" vid="{52001354-15AD-4DBE-A78D-2413E275432B}"/>
    </a:ext>
  </a:extLst>
</a:theme>
</file>

<file path=ppt/theme/theme2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D446390-8521-40A2-A462-EA068123BED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5BA3906-9696-4247-AC0D-DD5C26B2A70A}">
  <ds:schemaRefs>
    <ds:schemaRef ds:uri="http://purl.org/dc/dcmitype/"/>
    <ds:schemaRef ds:uri="http://schemas.microsoft.com/office/2006/documentManagement/types"/>
    <ds:schemaRef ds:uri="http://schemas.microsoft.com/sharepoint/v3"/>
    <ds:schemaRef ds:uri="http://schemas.microsoft.com/office/infopath/2007/PartnerControls"/>
    <ds:schemaRef ds:uri="16c05727-aa75-4e4a-9b5f-8a80a1165891"/>
    <ds:schemaRef ds:uri="http://schemas.openxmlformats.org/package/2006/metadata/core-properties"/>
    <ds:schemaRef ds:uri="71af3243-3dd4-4a8d-8c0d-dd76da1f02a5"/>
    <ds:schemaRef ds:uri="http://purl.org/dc/elements/1.1/"/>
    <ds:schemaRef ds:uri="http://www.w3.org/XML/1998/namespace"/>
    <ds:schemaRef ds:uri="230e9df3-be65-4c73-a93b-d1236ebd677e"/>
    <ds:schemaRef ds:uri="http://schemas.microsoft.com/office/2006/metadata/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01E84A1C-2814-43A7-9448-348326113A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Minimalistyczna prezentacja sprzedażowa</Template>
  <TotalTime>762</TotalTime>
  <Words>1214</Words>
  <Application>Microsoft Office PowerPoint</Application>
  <PresentationFormat>Panoramiczny</PresentationFormat>
  <Paragraphs>125</Paragraphs>
  <Slides>24</Slides>
  <Notes>2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24</vt:i4>
      </vt:variant>
    </vt:vector>
  </HeadingPairs>
  <TitlesOfParts>
    <vt:vector size="30" baseType="lpstr">
      <vt:lpstr>Arial</vt:lpstr>
      <vt:lpstr>Calibri</vt:lpstr>
      <vt:lpstr>Courier</vt:lpstr>
      <vt:lpstr>Courier New</vt:lpstr>
      <vt:lpstr>Tenorite</vt:lpstr>
      <vt:lpstr>Monoline</vt:lpstr>
      <vt:lpstr>Podatność Server Side Request Forgery z wykorzystaniem strony PortSwigger</vt:lpstr>
      <vt:lpstr>CzyM jesT SSRF?</vt:lpstr>
      <vt:lpstr>Gdzie szukać?</vt:lpstr>
      <vt:lpstr>Rankingi</vt:lpstr>
      <vt:lpstr>Rankingi</vt:lpstr>
      <vt:lpstr>przykłady</vt:lpstr>
      <vt:lpstr>Zagrożenia związane z podatnością</vt:lpstr>
      <vt:lpstr>Przeprowadzanie ataku</vt:lpstr>
      <vt:lpstr>Atak na serwer aplikacji</vt:lpstr>
      <vt:lpstr>Atak na serwer aplikacji</vt:lpstr>
      <vt:lpstr>Atak na inny back-end system</vt:lpstr>
      <vt:lpstr>Atak na inny back-end system</vt:lpstr>
      <vt:lpstr>Omijanie filtrów blacklist</vt:lpstr>
      <vt:lpstr>Omijanie filtrów blacklist</vt:lpstr>
      <vt:lpstr>Omijanie filtrów whitelist</vt:lpstr>
      <vt:lpstr>Omijanie filtrów whitelist</vt:lpstr>
      <vt:lpstr>Omijanie filtrów poprzez open redirection</vt:lpstr>
      <vt:lpstr>Omijanie filtrów poprzez open redirection</vt:lpstr>
      <vt:lpstr>SSRF z wykorzystaniem XXE</vt:lpstr>
      <vt:lpstr>SSRF z wykorzystaniem XXE</vt:lpstr>
      <vt:lpstr>Inne elementy pliku xml</vt:lpstr>
      <vt:lpstr>Blind ssrf – brak informacji zwrotnej od aplikacji</vt:lpstr>
      <vt:lpstr>Jak się zabezpieczać?</vt:lpstr>
      <vt:lpstr>Dziękujemy za uwagę!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Podatność Server Side Request Forgery z wykorzystaniem strony PortSwigger</dc:title>
  <dc:creator>Magda Ślusarczyk</dc:creator>
  <cp:lastModifiedBy>Magda Ślusarczyk</cp:lastModifiedBy>
  <cp:revision>8</cp:revision>
  <dcterms:created xsi:type="dcterms:W3CDTF">2021-11-25T18:48:43Z</dcterms:created>
  <dcterms:modified xsi:type="dcterms:W3CDTF">2021-12-02T16:43:30Z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