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3" r:id="rId5"/>
    <p:sldId id="265" r:id="rId6"/>
    <p:sldId id="258" r:id="rId7"/>
    <p:sldId id="259" r:id="rId8"/>
    <p:sldId id="264" r:id="rId9"/>
    <p:sldId id="260"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1"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9428"/>
            <a:ext cx="9144000" cy="23876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t>FINAL TERM PROJECT</a:t>
            </a:r>
            <a:b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br>
            <a: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t>OBJECT ORIENTED ANALYSIS AND DESIGN</a:t>
            </a:r>
            <a:endPar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endParaRPr>
          </a:p>
        </p:txBody>
      </p:sp>
      <p:sp>
        <p:nvSpPr>
          <p:cNvPr id="4" name="Subtitle 3"/>
          <p:cNvSpPr>
            <a:spLocks noGrp="1"/>
          </p:cNvSpPr>
          <p:nvPr>
            <p:ph type="subTitle" idx="1"/>
          </p:nvPr>
        </p:nvSpPr>
        <p:spPr>
          <a:xfrm>
            <a:off x="1524000" y="3602355"/>
            <a:ext cx="9144000" cy="2698750"/>
          </a:xfrm>
        </p:spPr>
        <p:style>
          <a:lnRef idx="1">
            <a:schemeClr val="accent2"/>
          </a:lnRef>
          <a:fillRef idx="3">
            <a:schemeClr val="accent2"/>
          </a:fillRef>
          <a:effectRef idx="2">
            <a:schemeClr val="accent2"/>
          </a:effectRef>
          <a:fontRef idx="minor">
            <a:schemeClr val="lt1"/>
          </a:fontRef>
        </p:style>
        <p:txBody>
          <a:bodyPr/>
          <a:lstStyle/>
          <a:p>
            <a:r>
              <a:rPr lang="en-US" dirty="0">
                <a:solidFill>
                  <a:schemeClr val="tx1"/>
                </a:solidFill>
                <a:effectLst>
                  <a:outerShdw blurRad="38100" dist="19050" dir="2700000" algn="tl" rotWithShape="0">
                    <a:schemeClr val="dk1">
                      <a:alpha val="40000"/>
                    </a:schemeClr>
                  </a:outerShdw>
                </a:effectLst>
              </a:rPr>
              <a:t>SUBMITTED BY:</a:t>
            </a:r>
            <a:endParaRPr lang="en-US" dirty="0">
              <a:solidFill>
                <a:schemeClr val="tx1"/>
              </a:solidFill>
              <a:effectLst>
                <a:outerShdw blurRad="38100" dist="19050" dir="2700000" algn="tl" rotWithShape="0">
                  <a:schemeClr val="dk1">
                    <a:alpha val="40000"/>
                  </a:schemeClr>
                </a:outerShdw>
              </a:effectLst>
            </a:endParaRPr>
          </a:p>
          <a:p>
            <a:pPr algn="l"/>
            <a:r>
              <a:rPr lang="en-US" sz="2000" dirty="0" smtClean="0">
                <a:solidFill>
                  <a:schemeClr val="tx1"/>
                </a:solidFill>
                <a:effectLst>
                  <a:outerShdw blurRad="38100" dist="19050" dir="2700000" algn="tl" rotWithShape="0">
                    <a:schemeClr val="dk1">
                      <a:alpha val="40000"/>
                    </a:schemeClr>
                  </a:outerShdw>
                </a:effectLst>
              </a:rPr>
              <a:t>NAME: Dola, Shionty Ghosh</a:t>
            </a:r>
            <a:endParaRPr lang="en-US" sz="2000" dirty="0" smtClean="0">
              <a:solidFill>
                <a:schemeClr val="tx1"/>
              </a:solidFill>
              <a:effectLst>
                <a:outerShdw blurRad="38100" dist="19050" dir="2700000" algn="tl" rotWithShape="0">
                  <a:schemeClr val="dk1">
                    <a:alpha val="40000"/>
                  </a:schemeClr>
                </a:outerShdw>
              </a:effectLst>
            </a:endParaRPr>
          </a:p>
          <a:p>
            <a:pPr algn="l"/>
            <a:r>
              <a:rPr lang="en-US" sz="2000" dirty="0" smtClean="0">
                <a:solidFill>
                  <a:schemeClr val="tx1"/>
                </a:solidFill>
                <a:effectLst>
                  <a:outerShdw blurRad="38100" dist="19050" dir="2700000" algn="tl" rotWithShape="0">
                    <a:schemeClr val="dk1">
                      <a:alpha val="40000"/>
                    </a:schemeClr>
                  </a:outerShdw>
                </a:effectLst>
              </a:rPr>
              <a:t>                  ID:18-38013-2</a:t>
            </a:r>
            <a:endParaRPr lang="en-US" sz="2000" dirty="0">
              <a:solidFill>
                <a:schemeClr val="tx1"/>
              </a:solidFill>
              <a:effectLst>
                <a:outerShdw blurRad="38100" dist="19050" dir="2700000" algn="tl" rotWithShape="0">
                  <a:schemeClr val="dk1">
                    <a:alpha val="40000"/>
                  </a:schemeClr>
                </a:outerShdw>
              </a:effectLst>
            </a:endParaRPr>
          </a:p>
          <a:p>
            <a:pPr algn="l"/>
            <a:endParaRPr lang="en-US" sz="2000" dirty="0">
              <a:solidFill>
                <a:schemeClr val="tx1"/>
              </a:solidFill>
              <a:effectLst>
                <a:outerShdw blurRad="38100" dist="19050" dir="2700000" algn="tl" rotWithShape="0">
                  <a:schemeClr val="dk1">
                    <a:alpha val="40000"/>
                  </a:schemeClr>
                </a:outerShdw>
              </a:effectLst>
            </a:endParaRPr>
          </a:p>
          <a:p>
            <a:pPr algn="l"/>
            <a:endParaRPr lang="en-US" sz="20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98830" y="1726565"/>
            <a:ext cx="10972800" cy="4525963"/>
          </a:xfrm>
        </p:spPr>
        <p:txBody>
          <a:bodyPr/>
          <a:lstStyle/>
          <a:p>
            <a:pPr lvl="8"/>
            <a:r>
              <a:rPr lang="en-US" sz="6600">
                <a:gradFill>
                  <a:gsLst>
                    <a:gs pos="0">
                      <a:srgbClr val="E30000"/>
                    </a:gs>
                    <a:gs pos="100000">
                      <a:srgbClr val="760303"/>
                    </a:gs>
                  </a:gsLst>
                  <a:lin scaled="0"/>
                </a:gradFill>
              </a:rPr>
              <a:t> THANK YOU</a:t>
            </a:r>
            <a:endParaRPr lang="en-US" sz="6600">
              <a:gradFill>
                <a:gsLst>
                  <a:gs pos="0">
                    <a:srgbClr val="E30000"/>
                  </a:gs>
                  <a:gs pos="100000">
                    <a:srgbClr val="760303"/>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0248"/>
            <a:ext cx="10972800" cy="1143000"/>
          </a:xfrm>
        </p:spPr>
        <p:style>
          <a:lnRef idx="1">
            <a:schemeClr val="accent1"/>
          </a:lnRef>
          <a:fillRef idx="3">
            <a:schemeClr val="accent1"/>
          </a:fillRef>
          <a:effectRef idx="2">
            <a:schemeClr val="accent1"/>
          </a:effectRef>
          <a:fontRef idx="minor">
            <a:schemeClr val="lt1"/>
          </a:fontRef>
        </p:style>
        <p:txBody>
          <a:bodyPr>
            <a:scene3d>
              <a:camera prst="orthographicFront"/>
              <a:lightRig rig="threePt" dir="t"/>
            </a:scene3d>
          </a:bodyPr>
          <a:lstStyle/>
          <a:p>
            <a:r>
              <a:rPr lang="en-US" sz="4000">
                <a:solidFill>
                  <a:schemeClr val="tx1"/>
                </a:solidFill>
                <a:effectLst>
                  <a:outerShdw blurRad="38100" dist="19050" dir="2700000" algn="tl" rotWithShape="0">
                    <a:schemeClr val="dk1">
                      <a:alpha val="40000"/>
                    </a:schemeClr>
                  </a:outerShdw>
                </a:effectLst>
              </a:rPr>
              <a:t>PROJECT NAME:</a:t>
            </a:r>
            <a:br>
              <a:rPr lang="en-US" sz="4000">
                <a:solidFill>
                  <a:schemeClr val="tx1"/>
                </a:solidFill>
                <a:effectLst>
                  <a:outerShdw blurRad="38100" dist="19050" dir="2700000" algn="tl" rotWithShape="0">
                    <a:schemeClr val="dk1">
                      <a:alpha val="40000"/>
                    </a:schemeClr>
                  </a:outerShdw>
                </a:effectLst>
              </a:rPr>
            </a:br>
            <a:r>
              <a:rPr lang="en-US" sz="4000">
                <a:solidFill>
                  <a:schemeClr val="tx1"/>
                </a:solidFill>
                <a:effectLst>
                  <a:outerShdw blurRad="38100" dist="19050" dir="2700000" algn="tl" rotWithShape="0">
                    <a:schemeClr val="dk1">
                      <a:alpha val="40000"/>
                    </a:schemeClr>
                  </a:outerShdw>
                </a:effectLst>
              </a:rPr>
              <a:t> AIUB ADMISSION MANAGEMENT SYSTEM</a:t>
            </a:r>
            <a:endParaRPr lang="en-US" sz="40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2066290"/>
            <a:ext cx="10972800" cy="3919220"/>
          </a:xfrm>
        </p:spPr>
        <p:txBody>
          <a:bodyPr/>
          <a:lstStyle/>
          <a:p>
            <a:r>
              <a:rPr lang="en-US">
                <a:gradFill>
                  <a:gsLst>
                    <a:gs pos="0">
                      <a:srgbClr val="E30000"/>
                    </a:gs>
                    <a:gs pos="100000">
                      <a:srgbClr val="760303"/>
                    </a:gs>
                  </a:gsLst>
                  <a:lin scaled="0"/>
                </a:gradFill>
              </a:rPr>
              <a:t>WE WILL SHOW OUR PROJEC WITH SOME UML DIAGRAM</a:t>
            </a:r>
            <a:endParaRPr lang="en-US">
              <a:gradFill>
                <a:gsLst>
                  <a:gs pos="0">
                    <a:srgbClr val="E30000"/>
                  </a:gs>
                  <a:gs pos="100000">
                    <a:srgbClr val="760303"/>
                  </a:gs>
                </a:gsLst>
                <a:lin scaled="0"/>
              </a:gradFill>
            </a:endParaRPr>
          </a:p>
          <a:p>
            <a:r>
              <a:rPr lang="en-US">
                <a:gradFill>
                  <a:gsLst>
                    <a:gs pos="0">
                      <a:srgbClr val="E30000"/>
                    </a:gs>
                    <a:gs pos="100000">
                      <a:srgbClr val="760303"/>
                    </a:gs>
                  </a:gsLst>
                  <a:lin scaled="0"/>
                </a:gradFill>
              </a:rPr>
              <a:t>USE CASE DIAGRAM</a:t>
            </a:r>
            <a:endParaRPr lang="en-US">
              <a:gradFill>
                <a:gsLst>
                  <a:gs pos="0">
                    <a:srgbClr val="E30000"/>
                  </a:gs>
                  <a:gs pos="100000">
                    <a:srgbClr val="760303"/>
                  </a:gs>
                </a:gsLst>
                <a:lin scaled="0"/>
              </a:gradFill>
            </a:endParaRPr>
          </a:p>
          <a:p>
            <a:r>
              <a:rPr lang="en-US">
                <a:gradFill>
                  <a:gsLst>
                    <a:gs pos="0">
                      <a:srgbClr val="E30000"/>
                    </a:gs>
                    <a:gs pos="100000">
                      <a:srgbClr val="760303"/>
                    </a:gs>
                  </a:gsLst>
                  <a:lin scaled="0"/>
                </a:gradFill>
              </a:rPr>
              <a:t>CLASS DIAGRAM</a:t>
            </a:r>
            <a:endParaRPr lang="en-US">
              <a:gradFill>
                <a:gsLst>
                  <a:gs pos="0">
                    <a:srgbClr val="E30000"/>
                  </a:gs>
                  <a:gs pos="100000">
                    <a:srgbClr val="760303"/>
                  </a:gs>
                </a:gsLst>
                <a:lin scaled="0"/>
              </a:gradFill>
            </a:endParaRPr>
          </a:p>
          <a:p>
            <a:r>
              <a:rPr lang="en-US">
                <a:gradFill>
                  <a:gsLst>
                    <a:gs pos="0">
                      <a:srgbClr val="E30000"/>
                    </a:gs>
                    <a:gs pos="100000">
                      <a:srgbClr val="760303"/>
                    </a:gs>
                  </a:gsLst>
                  <a:lin scaled="0"/>
                </a:gradFill>
              </a:rPr>
              <a:t>SEQUENCE DIAGRAM</a:t>
            </a:r>
            <a:endParaRPr lang="en-US">
              <a:gradFill>
                <a:gsLst>
                  <a:gs pos="0">
                    <a:srgbClr val="E30000"/>
                  </a:gs>
                  <a:gs pos="100000">
                    <a:srgbClr val="760303"/>
                  </a:gs>
                </a:gsLst>
                <a:lin scaled="0"/>
              </a:gradFill>
            </a:endParaRPr>
          </a:p>
          <a:p>
            <a:r>
              <a:rPr lang="en-US">
                <a:gradFill>
                  <a:gsLst>
                    <a:gs pos="0">
                      <a:srgbClr val="E30000"/>
                    </a:gs>
                    <a:gs pos="100000">
                      <a:srgbClr val="760303"/>
                    </a:gs>
                  </a:gsLst>
                  <a:lin scaled="0"/>
                </a:gradFill>
              </a:rPr>
              <a:t>STATE CHART DIAGRAM</a:t>
            </a:r>
            <a:endParaRPr lang="en-US">
              <a:gradFill>
                <a:gsLst>
                  <a:gs pos="0">
                    <a:srgbClr val="E30000"/>
                  </a:gs>
                  <a:gs pos="100000">
                    <a:srgbClr val="760303"/>
                  </a:gs>
                </a:gsLst>
                <a:lin scaled="0"/>
              </a:gradFill>
            </a:endParaRPr>
          </a:p>
          <a:p>
            <a:r>
              <a:rPr lang="en-US">
                <a:gradFill>
                  <a:gsLst>
                    <a:gs pos="0">
                      <a:srgbClr val="E30000"/>
                    </a:gs>
                    <a:gs pos="100000">
                      <a:srgbClr val="760303"/>
                    </a:gs>
                  </a:gsLst>
                  <a:lin scaled="0"/>
                </a:gradFill>
              </a:rPr>
              <a:t>ACTIVITY DIAGRAM</a:t>
            </a:r>
            <a:endParaRPr lang="en-US">
              <a:gradFill>
                <a:gsLst>
                  <a:gs pos="0">
                    <a:srgbClr val="E30000"/>
                  </a:gs>
                  <a:gs pos="100000">
                    <a:srgbClr val="760303"/>
                  </a:gs>
                </a:gsLst>
                <a:lin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765" y="400685"/>
            <a:ext cx="8276590" cy="1190625"/>
          </a:xfrm>
        </p:spPr>
        <p:txBody>
          <a:bodyPr/>
          <a:lstStyle/>
          <a:p>
            <a:r>
              <a:rPr lang="en-US"/>
              <a:t>use case Diagram</a:t>
            </a:r>
            <a:endParaRPr lang="en-US"/>
          </a:p>
        </p:txBody>
      </p:sp>
      <p:pic>
        <p:nvPicPr>
          <p:cNvPr id="4" name="Content Placeholder 3" descr="Use Case Diagram"/>
          <p:cNvPicPr>
            <a:picLocks noGrp="1" noChangeAspect="1"/>
          </p:cNvPicPr>
          <p:nvPr>
            <p:ph idx="1"/>
          </p:nvPr>
        </p:nvPicPr>
        <p:blipFill>
          <a:blip r:embed="rId1"/>
          <a:stretch>
            <a:fillRect/>
          </a:stretch>
        </p:blipFill>
        <p:spPr>
          <a:xfrm>
            <a:off x="0" y="1969497"/>
            <a:ext cx="12039600" cy="4526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4955"/>
            <a:ext cx="5453380" cy="1064895"/>
          </a:xfrm>
        </p:spPr>
        <p:txBody>
          <a:bodyPr/>
          <a:lstStyle/>
          <a:p>
            <a:br>
              <a:rPr lang="en-US" dirty="0" smtClean="0"/>
            </a:br>
            <a:r>
              <a:rPr lang="en-US" dirty="0" smtClean="0"/>
              <a:t>Class </a:t>
            </a:r>
            <a:r>
              <a:rPr lang="en-US" dirty="0"/>
              <a:t>Diagram</a:t>
            </a:r>
            <a:endParaRPr lang="en-US" dirty="0"/>
          </a:p>
        </p:txBody>
      </p:sp>
      <p:pic>
        <p:nvPicPr>
          <p:cNvPr id="4" name="Content Placeholder 3" descr="Class Diagram"/>
          <p:cNvPicPr>
            <a:picLocks noGrp="1" noChangeAspect="1"/>
          </p:cNvPicPr>
          <p:nvPr>
            <p:ph idx="1"/>
          </p:nvPr>
        </p:nvPicPr>
        <p:blipFill>
          <a:blip r:embed="rId1"/>
          <a:stretch>
            <a:fillRect/>
          </a:stretch>
        </p:blipFill>
        <p:spPr>
          <a:xfrm>
            <a:off x="5282474" y="286748"/>
            <a:ext cx="6712585" cy="6127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0000"/>
                <a:lumOff val="40000"/>
              </a:schemeClr>
            </a:gs>
            <a:gs pos="100000">
              <a:srgbClr val="846C21"/>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6020" y="206375"/>
            <a:ext cx="5641340" cy="1363345"/>
          </a:xfrm>
        </p:spPr>
        <p:txBody>
          <a:bodyPr/>
          <a:lstStyle/>
          <a:p>
            <a:r>
              <a:rPr lang="en-US"/>
              <a:t>1.sequence diagram</a:t>
            </a:r>
            <a:endParaRPr lang="en-US"/>
          </a:p>
        </p:txBody>
      </p:sp>
      <p:pic>
        <p:nvPicPr>
          <p:cNvPr id="4" name="Content Placeholder 3" descr="SD for AIUB admission management system"/>
          <p:cNvPicPr>
            <a:picLocks noGrp="1" noChangeAspect="1"/>
          </p:cNvPicPr>
          <p:nvPr>
            <p:ph idx="1"/>
          </p:nvPr>
        </p:nvPicPr>
        <p:blipFill>
          <a:blip r:embed="rId1"/>
          <a:stretch>
            <a:fillRect/>
          </a:stretch>
        </p:blipFill>
        <p:spPr>
          <a:xfrm>
            <a:off x="609600" y="206375"/>
            <a:ext cx="5453380" cy="6445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B32B2">
                <a:alpha val="0"/>
              </a:srgbClr>
            </a:gs>
            <a:gs pos="63000">
              <a:srgbClr val="401A5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5153660" cy="1315720"/>
          </a:xfrm>
        </p:spPr>
        <p:txBody>
          <a:bodyPr/>
          <a:lstStyle/>
          <a:p>
            <a:r>
              <a:rPr lang="en-US"/>
              <a:t>2.state chart diagram</a:t>
            </a:r>
            <a:endParaRPr lang="en-US"/>
          </a:p>
        </p:txBody>
      </p:sp>
      <p:pic>
        <p:nvPicPr>
          <p:cNvPr id="4" name="Content Placeholder 3" descr="StatechartDiagram1"/>
          <p:cNvPicPr>
            <a:picLocks noGrp="1" noChangeAspect="1"/>
          </p:cNvPicPr>
          <p:nvPr>
            <p:ph idx="1"/>
          </p:nvPr>
        </p:nvPicPr>
        <p:blipFill>
          <a:blip r:embed="rId1"/>
          <a:stretch>
            <a:fillRect/>
          </a:stretch>
        </p:blipFill>
        <p:spPr>
          <a:xfrm>
            <a:off x="5930900" y="559435"/>
            <a:ext cx="5651500" cy="6159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0140" y="274955"/>
            <a:ext cx="6652260" cy="1206500"/>
          </a:xfrm>
        </p:spPr>
        <p:txBody>
          <a:bodyPr/>
          <a:lstStyle/>
          <a:p>
            <a:r>
              <a:rPr lang="en-US"/>
              <a:t>Activity Diagram</a:t>
            </a:r>
            <a:endParaRPr lang="en-US"/>
          </a:p>
        </p:txBody>
      </p:sp>
      <p:pic>
        <p:nvPicPr>
          <p:cNvPr id="4" name="Content Placeholder 3" descr="Activity Diagram"/>
          <p:cNvPicPr>
            <a:picLocks noGrp="1" noChangeAspect="1"/>
          </p:cNvPicPr>
          <p:nvPr>
            <p:ph idx="1"/>
          </p:nvPr>
        </p:nvPicPr>
        <p:blipFill>
          <a:blip r:embed="rId1"/>
          <a:stretch>
            <a:fillRect/>
          </a:stretch>
        </p:blipFill>
        <p:spPr>
          <a:xfrm>
            <a:off x="814070" y="261620"/>
            <a:ext cx="4587875" cy="6412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br>
              <a:rPr lang="en-US"/>
            </a:br>
            <a:endParaRPr lang="en-US"/>
          </a:p>
        </p:txBody>
      </p:sp>
      <p:sp>
        <p:nvSpPr>
          <p:cNvPr id="3" name="Content Placeholder 2"/>
          <p:cNvSpPr>
            <a:spLocks noGrp="1"/>
          </p:cNvSpPr>
          <p:nvPr>
            <p:ph idx="1"/>
          </p:nvPr>
        </p:nvSpPr>
        <p:spPr>
          <a:xfrm>
            <a:off x="609600" y="274955"/>
            <a:ext cx="10972800" cy="5851525"/>
          </a:xfrm>
        </p:spPr>
        <p:txBody>
          <a:bodyPr/>
          <a:lstStyle/>
          <a:p>
            <a:r>
              <a:rPr lang="en-US" sz="2400" dirty="0"/>
              <a:t>we showed five types UML diagram in </a:t>
            </a:r>
            <a:r>
              <a:rPr lang="en-US" sz="2400" dirty="0" err="1"/>
              <a:t>ous</a:t>
            </a:r>
            <a:r>
              <a:rPr lang="en-US" sz="2400" dirty="0"/>
              <a:t> previous slides. </a:t>
            </a:r>
            <a:endParaRPr lang="en-US" sz="2400" dirty="0"/>
          </a:p>
          <a:p>
            <a:r>
              <a:rPr lang="en-US" sz="2400" dirty="0"/>
              <a:t>now we will discuss our over all design with use case diagram</a:t>
            </a:r>
            <a:endParaRPr lang="en-US" sz="2400" dirty="0"/>
          </a:p>
          <a:p>
            <a:pPr marL="0" indent="0">
              <a:buNone/>
            </a:pPr>
            <a:endParaRPr lang="en-US" sz="2400" b="1" dirty="0">
              <a:gradFill>
                <a:gsLst>
                  <a:gs pos="0">
                    <a:srgbClr val="E30000"/>
                  </a:gs>
                  <a:gs pos="100000">
                    <a:srgbClr val="760303"/>
                  </a:gs>
                </a:gsLst>
                <a:lin scaled="0"/>
              </a:gradFill>
            </a:endParaRPr>
          </a:p>
          <a:p>
            <a:pPr marL="0" indent="0">
              <a:buNone/>
            </a:pPr>
            <a:r>
              <a:rPr lang="en-US" sz="2400" b="1" dirty="0">
                <a:gradFill>
                  <a:gsLst>
                    <a:gs pos="0">
                      <a:srgbClr val="E30000"/>
                    </a:gs>
                    <a:gs pos="100000">
                      <a:srgbClr val="760303"/>
                    </a:gs>
                  </a:gsLst>
                  <a:lin scaled="0"/>
                </a:gradFill>
              </a:rPr>
              <a:t>USE Case Title</a:t>
            </a:r>
            <a:r>
              <a:rPr lang="en-US" sz="2400" b="1" dirty="0"/>
              <a:t> : </a:t>
            </a:r>
            <a:r>
              <a:rPr lang="en-US" sz="2400" b="1" dirty="0">
                <a:gradFill>
                  <a:gsLst>
                    <a:gs pos="0">
                      <a:srgbClr val="012D86"/>
                    </a:gs>
                    <a:gs pos="100000">
                      <a:srgbClr val="0E2557"/>
                    </a:gs>
                  </a:gsLst>
                  <a:lin scaled="0"/>
                </a:gradFill>
                <a:effectLst>
                  <a:outerShdw blurRad="38100" dist="19050" dir="2700000" algn="tl" rotWithShape="0">
                    <a:schemeClr val="dk1">
                      <a:alpha val="40000"/>
                    </a:schemeClr>
                  </a:outerShdw>
                </a:effectLst>
              </a:rPr>
              <a:t>AIUB Admission management system</a:t>
            </a:r>
            <a:endParaRPr lang="en-US" sz="2400" b="1" dirty="0">
              <a:gradFill>
                <a:gsLst>
                  <a:gs pos="0">
                    <a:srgbClr val="012D86"/>
                  </a:gs>
                  <a:gs pos="100000">
                    <a:srgbClr val="0E2557"/>
                  </a:gs>
                </a:gsLst>
                <a:lin scaled="0"/>
              </a:gradFill>
              <a:effectLst>
                <a:outerShdw blurRad="38100" dist="19050" dir="2700000" algn="tl" rotWithShape="0">
                  <a:schemeClr val="dk1">
                    <a:alpha val="40000"/>
                  </a:schemeClr>
                </a:outerShdw>
              </a:effectLst>
            </a:endParaRPr>
          </a:p>
          <a:p>
            <a:pPr marL="0" indent="0">
              <a:buNone/>
            </a:pPr>
            <a:endParaRPr lang="en-US" sz="2400" b="1" dirty="0">
              <a:solidFill>
                <a:schemeClr val="accent1"/>
              </a:solidFill>
              <a:effectLst>
                <a:outerShdw blurRad="38100" dist="25400" dir="5400000" algn="ctr" rotWithShape="0">
                  <a:srgbClr val="6E747A">
                    <a:alpha val="43000"/>
                  </a:srgbClr>
                </a:outerShdw>
              </a:effectLst>
            </a:endParaRPr>
          </a:p>
          <a:p>
            <a:pPr marL="0" indent="0">
              <a:buNone/>
            </a:pPr>
            <a:r>
              <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sym typeface="+mn-ea"/>
              </a:rPr>
              <a:t>Author: Dola</a:t>
            </a:r>
            <a:endPar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sym typeface="+mn-ea"/>
            </a:endParaRPr>
          </a:p>
          <a:p>
            <a:pPr marL="0" indent="0">
              <a:buNone/>
            </a:pPr>
            <a:r>
              <a:rPr lang="en-US" sz="2400" b="1" dirty="0" smtClean="0">
                <a:gradFill>
                  <a:gsLst>
                    <a:gs pos="0">
                      <a:srgbClr val="E30000"/>
                    </a:gs>
                    <a:gs pos="100000">
                      <a:srgbClr val="760303"/>
                    </a:gs>
                  </a:gsLst>
                  <a:lin scaled="0"/>
                </a:gradFill>
                <a:effectLst>
                  <a:outerShdw blurRad="38100" dist="25400" dir="5400000" algn="ctr" rotWithShape="0">
                    <a:srgbClr val="6E747A">
                      <a:alpha val="43000"/>
                    </a:srgbClr>
                  </a:outerShdw>
                </a:effectLst>
              </a:rPr>
              <a:t>Actor </a:t>
            </a:r>
            <a:r>
              <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rPr>
              <a:t>:</a:t>
            </a:r>
            <a:r>
              <a:rPr lang="en-US" sz="2400" b="1" dirty="0">
                <a:gradFill>
                  <a:gsLst>
                    <a:gs pos="0">
                      <a:srgbClr val="012D86"/>
                    </a:gs>
                    <a:gs pos="100000">
                      <a:srgbClr val="0E2557"/>
                    </a:gs>
                  </a:gsLst>
                  <a:lin scaled="0"/>
                </a:gradFill>
                <a:effectLst>
                  <a:outerShdw blurRad="38100" dist="25400" dir="5400000" algn="ctr" rotWithShape="0">
                    <a:srgbClr val="6E747A">
                      <a:alpha val="43000"/>
                    </a:srgbClr>
                  </a:outerShdw>
                </a:effectLst>
              </a:rPr>
              <a:t> AIUB Authority</a:t>
            </a:r>
            <a:endPar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endParaRPr>
          </a:p>
          <a:p>
            <a:pPr marL="0" indent="0">
              <a:buNone/>
            </a:pPr>
            <a:r>
              <a:rPr lang="en-US" sz="2400" b="1" dirty="0">
                <a:gradFill>
                  <a:gsLst>
                    <a:gs pos="0">
                      <a:srgbClr val="E30000"/>
                    </a:gs>
                    <a:gs pos="100000">
                      <a:srgbClr val="760303"/>
                    </a:gs>
                  </a:gsLst>
                  <a:lin scaled="0"/>
                </a:gradFill>
              </a:rPr>
              <a:t>Date:</a:t>
            </a:r>
            <a:r>
              <a:rPr lang="en-US" sz="2400" b="1" dirty="0"/>
              <a:t> </a:t>
            </a:r>
            <a:r>
              <a:rPr lang="en-US" sz="2400" b="1" dirty="0" smtClean="0">
                <a:gradFill>
                  <a:gsLst>
                    <a:gs pos="0">
                      <a:srgbClr val="012D86"/>
                    </a:gs>
                    <a:gs pos="100000">
                      <a:srgbClr val="0E2557"/>
                    </a:gs>
                  </a:gsLst>
                  <a:lin scaled="0"/>
                </a:gradFill>
              </a:rPr>
              <a:t>07</a:t>
            </a:r>
            <a:r>
              <a:rPr lang="en-US" sz="2400" b="1" dirty="0" smtClean="0">
                <a:gradFill>
                  <a:gsLst>
                    <a:gs pos="0">
                      <a:srgbClr val="012D86"/>
                    </a:gs>
                    <a:gs pos="100000">
                      <a:srgbClr val="0E2557"/>
                    </a:gs>
                  </a:gsLst>
                  <a:lin scaled="0"/>
                </a:gradFill>
              </a:rPr>
              <a:t>-04-2020</a:t>
            </a:r>
            <a:r>
              <a:rPr lang="en-US" sz="1835" b="1" dirty="0" smtClean="0"/>
              <a:t>  </a:t>
            </a:r>
            <a:endParaRPr lang="en-US" sz="1835" b="1" dirty="0"/>
          </a:p>
          <a:p>
            <a:pPr marL="0" indent="0">
              <a:buNone/>
            </a:pPr>
            <a:r>
              <a:rPr lang="en-US" sz="2400" b="1" dirty="0">
                <a:gradFill>
                  <a:gsLst>
                    <a:gs pos="0">
                      <a:srgbClr val="E30000"/>
                    </a:gs>
                    <a:gs pos="100000">
                      <a:srgbClr val="760303"/>
                    </a:gs>
                  </a:gsLst>
                  <a:lin scaled="0"/>
                </a:gradFill>
              </a:rPr>
              <a:t>Purpose</a:t>
            </a:r>
            <a:r>
              <a:rPr lang="en-US" sz="2100" b="1" dirty="0"/>
              <a:t>: </a:t>
            </a:r>
            <a:r>
              <a:rPr lang="en-US" sz="2100" b="1" dirty="0">
                <a:gradFill>
                  <a:gsLst>
                    <a:gs pos="0">
                      <a:srgbClr val="012D86"/>
                    </a:gs>
                    <a:gs pos="100000">
                      <a:srgbClr val="0E2557"/>
                    </a:gs>
                  </a:gsLst>
                  <a:lin scaled="0"/>
                </a:gradFill>
              </a:rPr>
              <a:t>TO admit AIUB.</a:t>
            </a:r>
            <a:endParaRPr lang="en-US" sz="2100" b="1" dirty="0"/>
          </a:p>
          <a:p>
            <a:pPr marL="0" indent="0" algn="l">
              <a:lnSpc>
                <a:spcPct val="100000"/>
              </a:lnSpc>
              <a:buNone/>
            </a:pPr>
            <a:r>
              <a:rPr lang="en-US" sz="2400" b="1" dirty="0">
                <a:gradFill>
                  <a:gsLst>
                    <a:gs pos="0">
                      <a:srgbClr val="E30000"/>
                    </a:gs>
                    <a:gs pos="100000">
                      <a:srgbClr val="760303"/>
                    </a:gs>
                  </a:gsLst>
                  <a:lin scaled="0"/>
                </a:gradFill>
              </a:rPr>
              <a:t>PRE Condition</a:t>
            </a:r>
            <a:r>
              <a:rPr lang="en-US" sz="2400" b="1" dirty="0"/>
              <a:t>: </a:t>
            </a:r>
            <a:r>
              <a:rPr lang="en-US" sz="2400" b="1" dirty="0">
                <a:gradFill>
                  <a:gsLst>
                    <a:gs pos="0">
                      <a:srgbClr val="012D86"/>
                    </a:gs>
                    <a:gs pos="100000">
                      <a:srgbClr val="0E2557"/>
                    </a:gs>
                  </a:gsLst>
                  <a:lin scaled="0"/>
                </a:gradFill>
              </a:rPr>
              <a:t>1. AIUB must have to give a circular for </a:t>
            </a:r>
            <a:r>
              <a:rPr lang="en-US" sz="2400" b="1" dirty="0" err="1">
                <a:gradFill>
                  <a:gsLst>
                    <a:gs pos="0">
                      <a:srgbClr val="012D86"/>
                    </a:gs>
                    <a:gs pos="100000">
                      <a:srgbClr val="0E2557"/>
                    </a:gs>
                  </a:gsLst>
                  <a:lin scaled="0"/>
                </a:gradFill>
              </a:rPr>
              <a:t>admissiob</a:t>
            </a:r>
            <a:r>
              <a:rPr lang="en-US" sz="2400" b="1" dirty="0">
                <a:gradFill>
                  <a:gsLst>
                    <a:gs pos="0">
                      <a:srgbClr val="012D86"/>
                    </a:gs>
                    <a:gs pos="100000">
                      <a:srgbClr val="0E2557"/>
                    </a:gs>
                  </a:gsLst>
                  <a:lin scaled="0"/>
                </a:gradFill>
              </a:rPr>
              <a:t> test.                        </a:t>
            </a:r>
            <a:endParaRPr lang="en-US" sz="2400" b="1" dirty="0">
              <a:gradFill>
                <a:gsLst>
                  <a:gs pos="0">
                    <a:srgbClr val="012D86"/>
                  </a:gs>
                  <a:gs pos="100000">
                    <a:srgbClr val="0E2557"/>
                  </a:gs>
                </a:gsLst>
                <a:lin scaled="0"/>
              </a:gradFill>
            </a:endParaRPr>
          </a:p>
          <a:p>
            <a:pPr marL="0" indent="0" algn="l">
              <a:lnSpc>
                <a:spcPct val="100000"/>
              </a:lnSpc>
              <a:buNone/>
            </a:pPr>
            <a:r>
              <a:rPr lang="en-US" sz="2400" b="1" dirty="0">
                <a:gradFill>
                  <a:gsLst>
                    <a:gs pos="0">
                      <a:srgbClr val="012D86"/>
                    </a:gs>
                    <a:gs pos="100000">
                      <a:srgbClr val="0E2557"/>
                    </a:gs>
                  </a:gsLst>
                  <a:lin scaled="0"/>
                </a:gradFill>
              </a:rPr>
              <a:t>2.There will have some requirement like SSC/HSC/ O-                                               Level/A-level </a:t>
            </a:r>
            <a:r>
              <a:rPr lang="en-US" sz="2400" b="1" dirty="0" err="1">
                <a:gradFill>
                  <a:gsLst>
                    <a:gs pos="0">
                      <a:srgbClr val="012D86"/>
                    </a:gs>
                    <a:gs pos="100000">
                      <a:srgbClr val="0E2557"/>
                    </a:gs>
                  </a:gsLst>
                  <a:lin scaled="0"/>
                </a:gradFill>
              </a:rPr>
              <a:t>minimun</a:t>
            </a:r>
            <a:r>
              <a:rPr lang="en-US" sz="2400" b="1" dirty="0">
                <a:gradFill>
                  <a:gsLst>
                    <a:gs pos="0">
                      <a:srgbClr val="012D86"/>
                    </a:gs>
                    <a:gs pos="100000">
                      <a:srgbClr val="0E2557"/>
                    </a:gs>
                  </a:gsLst>
                  <a:lin scaled="0"/>
                </a:gradFill>
              </a:rPr>
              <a:t> points, passing year of   SSC/HSC/O-level/A-level exam etc.  </a:t>
            </a:r>
            <a:endParaRPr lang="en-US" sz="2400" b="1" dirty="0">
              <a:gradFill>
                <a:gsLst>
                  <a:gs pos="0">
                    <a:srgbClr val="012D86"/>
                  </a:gs>
                  <a:gs pos="100000">
                    <a:srgbClr val="0E2557"/>
                  </a:gs>
                </a:gsLst>
                <a:lin scaled="0"/>
              </a:gradFill>
            </a:endParaRPr>
          </a:p>
          <a:p>
            <a:pPr marL="0" indent="0" algn="l">
              <a:lnSpc>
                <a:spcPct val="100000"/>
              </a:lnSpc>
              <a:buNone/>
            </a:pPr>
            <a:endParaRPr lang="en-US" sz="2400" b="1" dirty="0">
              <a:gradFill>
                <a:gsLst>
                  <a:gs pos="0">
                    <a:srgbClr val="012D86"/>
                  </a:gs>
                  <a:gs pos="100000">
                    <a:srgbClr val="0E2557"/>
                  </a:gs>
                </a:gsLst>
                <a:lin scaled="0"/>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685"/>
            <a:ext cx="10972800" cy="6047740"/>
          </a:xfrm>
        </p:spPr>
        <p:txBody>
          <a:bodyPr/>
          <a:lstStyle/>
          <a:p>
            <a:r>
              <a:rPr lang="en-US" sz="1800">
                <a:gradFill>
                  <a:gsLst>
                    <a:gs pos="0">
                      <a:srgbClr val="E30000"/>
                    </a:gs>
                    <a:gs pos="100000">
                      <a:srgbClr val="760303"/>
                    </a:gs>
                  </a:gsLst>
                  <a:lin scaled="0"/>
                </a:gradFill>
                <a:effectLst>
                  <a:outerShdw blurRad="38100" dist="19050" dir="2700000" algn="tl" rotWithShape="0">
                    <a:schemeClr val="dk1">
                      <a:alpha val="40000"/>
                    </a:schemeClr>
                  </a:outerShdw>
                </a:effectLst>
                <a:sym typeface="+mn-ea"/>
              </a:rPr>
              <a:t>OVER ALL VIEW:  </a:t>
            </a: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sym typeface="+mn-ea"/>
              </a:rPr>
              <a:t>This diagram is based on AIUB admission management system. Here author is student and actor is AIUB management authority .</a:t>
            </a: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sym typeface="+mn-ea"/>
              </a:rPr>
              <a:t>First of all a student have to collect a form. Then she wii submit the form will fee. then she will get a admit card with date of exam and venu of the admission test exam. after attending the exam she will get a result of exam test. If she passes at the exam then will call her university for viva exam. if she cannot pass at the written exam she will not abal to admit at AIUB. then afterviva if she can pass then she will perfectly able to admit the university. if she cannot pass in the viva exam, she will not be able to admit in the  university. then who is selected for viva she will registration for semester. then she will be pay semester fee. then she will be verified. then finally she will be student of AIUB.</a:t>
            </a: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br>
              <a:rPr lang="en-US" sz="1800"/>
            </a:b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endParaRPr lang="en-US" sz="1800">
              <a:sym typeface="+mn-ea"/>
            </a:endParaRPr>
          </a:p>
        </p:txBody>
      </p:sp>
      <p:sp>
        <p:nvSpPr>
          <p:cNvPr id="3" name="Content Placeholder 2"/>
          <p:cNvSpPr>
            <a:spLocks noGrp="1"/>
          </p:cNvSpPr>
          <p:nvPr>
            <p:ph idx="1"/>
          </p:nvPr>
        </p:nvSpPr>
        <p:spPr>
          <a:xfrm>
            <a:off x="609600" y="573405"/>
            <a:ext cx="10908665" cy="4448810"/>
          </a:xfrm>
        </p:spPr>
        <p:txBody>
          <a:bodyPr/>
          <a:lstStyle/>
          <a:p>
            <a:pPr marL="0" lvl="4" indent="0" algn="l">
              <a:buNone/>
            </a:pPr>
            <a:r>
              <a:rPr lang="en-US" sz="2400"/>
              <a:t>  </a:t>
            </a:r>
            <a:endParaRPr lang="en-US" sz="2400">
              <a:gradFill>
                <a:gsLst>
                  <a:gs pos="0">
                    <a:srgbClr val="012D86"/>
                  </a:gs>
                  <a:gs pos="100000">
                    <a:srgbClr val="0E2557"/>
                  </a:gs>
                </a:gsLst>
                <a:lin scaled="0"/>
              </a:gra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WPS Presentation</Application>
  <PresentationFormat>Custom</PresentationFormat>
  <Paragraphs>48</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Default Design</vt:lpstr>
      <vt:lpstr>FINAL TERM PROJECT OBJECT ORIENTED ANALYSIS AND DESIGN</vt:lpstr>
      <vt:lpstr>PROJECT NAME:  AIUB ADMISSION MANAGEMENT SYSTEM</vt:lpstr>
      <vt:lpstr>use case Diagram</vt:lpstr>
      <vt:lpstr> Class Diagram</vt:lpstr>
      <vt:lpstr>1.sequence diagram</vt:lpstr>
      <vt:lpstr>2.state chart diagram</vt:lpstr>
      <vt:lpstr>Activity Diagram</vt:lpstr>
      <vt:lpstr>  </vt:lpstr>
      <vt:lpstr>OVER ALL VIEW:  This diagram is based on AIUB admission management system. Here author is student and actor is AIUB management authority . First of all a student have to collect a form. Then she wii submit the form will fee. then she will get a admit card with date of exam and venu of the admission test exam. after attending the exam she will get a result of exam test. If she passes at the exam then will call her university for viva exam. if she cannot pass at the written exam she will not abal to admit at AIUB. then afterviva if she can pass then she will perfectly able to admit the university. if she cannot pass in the viva exam, she will not be able to admit in the  university. then who is selected for viva she will registration for semester. then she will be pay semester fee. then she will be verified. then finally she will be student of AIUB.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TERM PROJECT OBJECT ORIENTED ANALYSIS AND DESIGN</dc:title>
  <dc:creator>Mithu Bpi</dc:creator>
  <cp:lastModifiedBy>hp</cp:lastModifiedBy>
  <cp:revision>7</cp:revision>
  <dcterms:created xsi:type="dcterms:W3CDTF">2019-12-11T19:04:00Z</dcterms:created>
  <dcterms:modified xsi:type="dcterms:W3CDTF">2021-10-19T15:05:19Z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F1AA2E2B918F41EEBE70D8AD26621AA2</vt:lpwstr>
  </property>
</Properties>
</file>