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31"/>
  </p:notesMasterIdLst>
  <p:sldIdLst>
    <p:sldId id="440" r:id="rId2"/>
    <p:sldId id="508" r:id="rId3"/>
    <p:sldId id="503" r:id="rId4"/>
    <p:sldId id="504" r:id="rId5"/>
    <p:sldId id="518" r:id="rId6"/>
    <p:sldId id="505" r:id="rId7"/>
    <p:sldId id="512" r:id="rId8"/>
    <p:sldId id="519" r:id="rId9"/>
    <p:sldId id="506" r:id="rId10"/>
    <p:sldId id="509" r:id="rId11"/>
    <p:sldId id="510" r:id="rId12"/>
    <p:sldId id="511" r:id="rId13"/>
    <p:sldId id="520" r:id="rId14"/>
    <p:sldId id="452" r:id="rId15"/>
    <p:sldId id="448" r:id="rId16"/>
    <p:sldId id="450" r:id="rId17"/>
    <p:sldId id="521" r:id="rId18"/>
    <p:sldId id="507" r:id="rId19"/>
    <p:sldId id="517" r:id="rId20"/>
    <p:sldId id="456" r:id="rId21"/>
    <p:sldId id="457" r:id="rId22"/>
    <p:sldId id="474" r:id="rId23"/>
    <p:sldId id="458" r:id="rId24"/>
    <p:sldId id="513" r:id="rId25"/>
    <p:sldId id="522" r:id="rId26"/>
    <p:sldId id="479" r:id="rId27"/>
    <p:sldId id="481" r:id="rId28"/>
    <p:sldId id="482" r:id="rId29"/>
    <p:sldId id="483" r:id="rId3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73465A77-B51D-4F21-B04F-1D8E90BC29EE}">
          <p14:sldIdLst>
            <p14:sldId id="440"/>
            <p14:sldId id="508"/>
            <p14:sldId id="503"/>
            <p14:sldId id="504"/>
            <p14:sldId id="518"/>
            <p14:sldId id="505"/>
            <p14:sldId id="512"/>
            <p14:sldId id="519"/>
            <p14:sldId id="506"/>
            <p14:sldId id="509"/>
            <p14:sldId id="510"/>
            <p14:sldId id="511"/>
            <p14:sldId id="520"/>
            <p14:sldId id="452"/>
            <p14:sldId id="448"/>
            <p14:sldId id="450"/>
            <p14:sldId id="521"/>
            <p14:sldId id="507"/>
            <p14:sldId id="517"/>
            <p14:sldId id="456"/>
            <p14:sldId id="457"/>
            <p14:sldId id="474"/>
            <p14:sldId id="458"/>
            <p14:sldId id="513"/>
            <p14:sldId id="522"/>
            <p14:sldId id="479"/>
            <p14:sldId id="481"/>
            <p14:sldId id="482"/>
            <p14:sldId id="48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2A3CD"/>
    <a:srgbClr val="319DBF"/>
    <a:srgbClr val="9933FF"/>
    <a:srgbClr val="FF9900"/>
    <a:srgbClr val="009999"/>
    <a:srgbClr val="4E4EF6"/>
    <a:srgbClr val="006699"/>
    <a:srgbClr val="FFFFFF"/>
    <a:srgbClr val="31869D"/>
    <a:srgbClr val="4444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0" autoAdjust="0"/>
    <p:restoredTop sz="96302" autoAdjust="0"/>
  </p:normalViewPr>
  <p:slideViewPr>
    <p:cSldViewPr>
      <p:cViewPr varScale="1">
        <p:scale>
          <a:sx n="111" d="100"/>
          <a:sy n="111" d="100"/>
        </p:scale>
        <p:origin x="1372" y="88"/>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2024/4/25</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type="titleOnly">
  <p:cSld name="Title only 1">
    <p:spTree>
      <p:nvGrpSpPr>
        <p:cNvPr id="1" name="Shape 2501"/>
        <p:cNvGrpSpPr/>
        <p:nvPr/>
      </p:nvGrpSpPr>
      <p:grpSpPr>
        <a:xfrm>
          <a:off x="0" y="0"/>
          <a:ext cx="0" cy="0"/>
          <a:chOff x="0" y="0"/>
          <a:chExt cx="0" cy="0"/>
        </a:xfrm>
      </p:grpSpPr>
      <p:sp>
        <p:nvSpPr>
          <p:cNvPr id="2502" name="Google Shape;2502;p200"/>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l"/>
            <a:fld id="{00000000-1234-1234-1234-123412341234}" type="slidenum">
              <a:rPr lang="en-US" altLang="ja" smtClean="0"/>
              <a:pPr algn="l"/>
              <a:t>‹#›</a:t>
            </a:fld>
            <a:endParaRPr lang="ja" altLang="en-US"/>
          </a:p>
        </p:txBody>
      </p:sp>
      <p:sp>
        <p:nvSpPr>
          <p:cNvPr id="2503" name="Google Shape;2503;p200"/>
          <p:cNvSpPr txBox="1">
            <a:spLocks noGrp="1"/>
          </p:cNvSpPr>
          <p:nvPr>
            <p:ph type="title"/>
          </p:nvPr>
        </p:nvSpPr>
        <p:spPr>
          <a:xfrm>
            <a:off x="311700" y="796567"/>
            <a:ext cx="8520600" cy="763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2A3CD"/>
              </a:buClr>
              <a:buSzPts val="1400"/>
              <a:buChar char="●"/>
              <a:defRPr>
                <a:solidFill>
                  <a:srgbClr val="22A3CD"/>
                </a:solidFill>
              </a:defRPr>
            </a:lvl1pPr>
            <a:lvl2pPr lvl="1" rtl="0">
              <a:spcBef>
                <a:spcPts val="0"/>
              </a:spcBef>
              <a:spcAft>
                <a:spcPts val="0"/>
              </a:spcAft>
              <a:buClr>
                <a:srgbClr val="22A3CD"/>
              </a:buClr>
              <a:buSzPts val="1400"/>
              <a:buChar char="○"/>
              <a:defRPr>
                <a:solidFill>
                  <a:srgbClr val="22A3CD"/>
                </a:solidFill>
              </a:defRPr>
            </a:lvl2pPr>
            <a:lvl3pPr lvl="2" rtl="0">
              <a:spcBef>
                <a:spcPts val="0"/>
              </a:spcBef>
              <a:spcAft>
                <a:spcPts val="0"/>
              </a:spcAft>
              <a:buClr>
                <a:srgbClr val="22A3CD"/>
              </a:buClr>
              <a:buSzPts val="1400"/>
              <a:buChar char="■"/>
              <a:defRPr>
                <a:solidFill>
                  <a:srgbClr val="22A3CD"/>
                </a:solidFill>
              </a:defRPr>
            </a:lvl3pPr>
            <a:lvl4pPr lvl="3" rtl="0">
              <a:spcBef>
                <a:spcPts val="0"/>
              </a:spcBef>
              <a:spcAft>
                <a:spcPts val="0"/>
              </a:spcAft>
              <a:buClr>
                <a:srgbClr val="22A3CD"/>
              </a:buClr>
              <a:buSzPts val="1400"/>
              <a:buChar char="●"/>
              <a:defRPr>
                <a:solidFill>
                  <a:srgbClr val="22A3CD"/>
                </a:solidFill>
              </a:defRPr>
            </a:lvl4pPr>
            <a:lvl5pPr lvl="4" rtl="0">
              <a:spcBef>
                <a:spcPts val="0"/>
              </a:spcBef>
              <a:spcAft>
                <a:spcPts val="0"/>
              </a:spcAft>
              <a:buClr>
                <a:srgbClr val="22A3CD"/>
              </a:buClr>
              <a:buSzPts val="1400"/>
              <a:buChar char="○"/>
              <a:defRPr>
                <a:solidFill>
                  <a:srgbClr val="22A3CD"/>
                </a:solidFill>
              </a:defRPr>
            </a:lvl5pPr>
            <a:lvl6pPr lvl="5" rtl="0">
              <a:spcBef>
                <a:spcPts val="0"/>
              </a:spcBef>
              <a:spcAft>
                <a:spcPts val="0"/>
              </a:spcAft>
              <a:buClr>
                <a:srgbClr val="22A3CD"/>
              </a:buClr>
              <a:buSzPts val="1400"/>
              <a:buChar char="■"/>
              <a:defRPr>
                <a:solidFill>
                  <a:srgbClr val="22A3CD"/>
                </a:solidFill>
              </a:defRPr>
            </a:lvl6pPr>
            <a:lvl7pPr lvl="6" rtl="0">
              <a:spcBef>
                <a:spcPts val="0"/>
              </a:spcBef>
              <a:spcAft>
                <a:spcPts val="0"/>
              </a:spcAft>
              <a:buClr>
                <a:srgbClr val="22A3CD"/>
              </a:buClr>
              <a:buSzPts val="1400"/>
              <a:buChar char="●"/>
              <a:defRPr>
                <a:solidFill>
                  <a:srgbClr val="22A3CD"/>
                </a:solidFill>
              </a:defRPr>
            </a:lvl7pPr>
            <a:lvl8pPr lvl="7" rtl="0">
              <a:spcBef>
                <a:spcPts val="0"/>
              </a:spcBef>
              <a:spcAft>
                <a:spcPts val="0"/>
              </a:spcAft>
              <a:buClr>
                <a:srgbClr val="22A3CD"/>
              </a:buClr>
              <a:buSzPts val="1400"/>
              <a:buChar char="○"/>
              <a:defRPr>
                <a:solidFill>
                  <a:srgbClr val="22A3CD"/>
                </a:solidFill>
              </a:defRPr>
            </a:lvl8pPr>
            <a:lvl9pPr lvl="8" rtl="0">
              <a:spcBef>
                <a:spcPts val="0"/>
              </a:spcBef>
              <a:spcAft>
                <a:spcPts val="0"/>
              </a:spcAft>
              <a:buClr>
                <a:srgbClr val="22A3CD"/>
              </a:buClr>
              <a:buSzPts val="1400"/>
              <a:buChar char="■"/>
              <a:defRPr>
                <a:solidFill>
                  <a:srgbClr val="22A3CD"/>
                </a:solidFill>
              </a:defRPr>
            </a:lvl9pPr>
          </a:lstStyle>
          <a:p>
            <a:endParaRPr/>
          </a:p>
        </p:txBody>
      </p:sp>
      <p:sp>
        <p:nvSpPr>
          <p:cNvPr id="2504" name="Google Shape;2504;p200"/>
          <p:cNvSpPr txBox="1">
            <a:spLocks noGrp="1"/>
          </p:cNvSpPr>
          <p:nvPr>
            <p:ph type="subTitle" idx="1"/>
          </p:nvPr>
        </p:nvSpPr>
        <p:spPr>
          <a:xfrm>
            <a:off x="311700" y="339533"/>
            <a:ext cx="4368600" cy="51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2A3CD"/>
              </a:buClr>
              <a:buSzPts val="1600"/>
              <a:buNone/>
              <a:defRPr sz="1600">
                <a:solidFill>
                  <a:srgbClr val="22A3CD"/>
                </a:solidFill>
              </a:defRPr>
            </a:lvl1pPr>
            <a:lvl2pPr lvl="1" rtl="0">
              <a:spcBef>
                <a:spcPts val="0"/>
              </a:spcBef>
              <a:spcAft>
                <a:spcPts val="0"/>
              </a:spcAft>
              <a:buClr>
                <a:srgbClr val="22A3CD"/>
              </a:buClr>
              <a:buSzPts val="1200"/>
              <a:buNone/>
              <a:defRPr sz="1200">
                <a:solidFill>
                  <a:srgbClr val="22A3CD"/>
                </a:solidFill>
              </a:defRPr>
            </a:lvl2pPr>
            <a:lvl3pPr lvl="2" rtl="0">
              <a:spcBef>
                <a:spcPts val="0"/>
              </a:spcBef>
              <a:spcAft>
                <a:spcPts val="0"/>
              </a:spcAft>
              <a:buClr>
                <a:srgbClr val="22A3CD"/>
              </a:buClr>
              <a:buSzPts val="1200"/>
              <a:buNone/>
              <a:defRPr sz="1200">
                <a:solidFill>
                  <a:srgbClr val="22A3CD"/>
                </a:solidFill>
              </a:defRPr>
            </a:lvl3pPr>
            <a:lvl4pPr lvl="3" rtl="0">
              <a:spcBef>
                <a:spcPts val="0"/>
              </a:spcBef>
              <a:spcAft>
                <a:spcPts val="0"/>
              </a:spcAft>
              <a:buClr>
                <a:srgbClr val="22A3CD"/>
              </a:buClr>
              <a:buSzPts val="1200"/>
              <a:buNone/>
              <a:defRPr sz="1200">
                <a:solidFill>
                  <a:srgbClr val="22A3CD"/>
                </a:solidFill>
              </a:defRPr>
            </a:lvl4pPr>
            <a:lvl5pPr lvl="4" rtl="0">
              <a:spcBef>
                <a:spcPts val="0"/>
              </a:spcBef>
              <a:spcAft>
                <a:spcPts val="0"/>
              </a:spcAft>
              <a:buClr>
                <a:srgbClr val="22A3CD"/>
              </a:buClr>
              <a:buSzPts val="1200"/>
              <a:buNone/>
              <a:defRPr sz="1200">
                <a:solidFill>
                  <a:srgbClr val="22A3CD"/>
                </a:solidFill>
              </a:defRPr>
            </a:lvl5pPr>
            <a:lvl6pPr lvl="5" rtl="0">
              <a:spcBef>
                <a:spcPts val="0"/>
              </a:spcBef>
              <a:spcAft>
                <a:spcPts val="0"/>
              </a:spcAft>
              <a:buClr>
                <a:srgbClr val="22A3CD"/>
              </a:buClr>
              <a:buSzPts val="1200"/>
              <a:buNone/>
              <a:defRPr sz="1200">
                <a:solidFill>
                  <a:srgbClr val="22A3CD"/>
                </a:solidFill>
              </a:defRPr>
            </a:lvl6pPr>
            <a:lvl7pPr lvl="6" rtl="0">
              <a:spcBef>
                <a:spcPts val="0"/>
              </a:spcBef>
              <a:spcAft>
                <a:spcPts val="0"/>
              </a:spcAft>
              <a:buClr>
                <a:srgbClr val="22A3CD"/>
              </a:buClr>
              <a:buSzPts val="1200"/>
              <a:buNone/>
              <a:defRPr sz="1200">
                <a:solidFill>
                  <a:srgbClr val="22A3CD"/>
                </a:solidFill>
              </a:defRPr>
            </a:lvl7pPr>
            <a:lvl8pPr lvl="7" rtl="0">
              <a:spcBef>
                <a:spcPts val="0"/>
              </a:spcBef>
              <a:spcAft>
                <a:spcPts val="0"/>
              </a:spcAft>
              <a:buClr>
                <a:srgbClr val="22A3CD"/>
              </a:buClr>
              <a:buSzPts val="1200"/>
              <a:buNone/>
              <a:defRPr sz="1200">
                <a:solidFill>
                  <a:srgbClr val="22A3CD"/>
                </a:solidFill>
              </a:defRPr>
            </a:lvl8pPr>
            <a:lvl9pPr lvl="8" rtl="0">
              <a:spcBef>
                <a:spcPts val="0"/>
              </a:spcBef>
              <a:spcAft>
                <a:spcPts val="0"/>
              </a:spcAft>
              <a:buClr>
                <a:srgbClr val="22A3CD"/>
              </a:buClr>
              <a:buSzPts val="1200"/>
              <a:buNone/>
              <a:defRPr sz="1200">
                <a:solidFill>
                  <a:srgbClr val="22A3CD"/>
                </a:solidFill>
              </a:defRPr>
            </a:lvl9pPr>
          </a:lstStyle>
          <a:p>
            <a:endParaRPr/>
          </a:p>
        </p:txBody>
      </p:sp>
    </p:spTree>
    <p:extLst>
      <p:ext uri="{BB962C8B-B14F-4D97-AF65-F5344CB8AC3E}">
        <p14:creationId xmlns:p14="http://schemas.microsoft.com/office/powerpoint/2010/main" val="10983415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80" r:id="rId6"/>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lang="ja-JP" altLang="en-US" sz="2800" dirty="0"/>
              <a:t>文章の書き方 </a:t>
            </a:r>
            <a:r>
              <a:rPr lang="en-US" altLang="ja-JP" sz="2800"/>
              <a:t>v1</a:t>
            </a:r>
            <a:endParaRPr kumimoji="1" lang="ja-JP" altLang="en-US" sz="2800" dirty="0"/>
          </a:p>
        </p:txBody>
      </p:sp>
      <p:sp>
        <p:nvSpPr>
          <p:cNvPr id="6" name="サブタイトル 2"/>
          <p:cNvSpPr txBox="1">
            <a:spLocks/>
          </p:cNvSpPr>
          <p:nvPr/>
        </p:nvSpPr>
        <p:spPr bwMode="auto">
          <a:xfrm>
            <a:off x="791958"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塩谷 亮太 </a:t>
            </a:r>
            <a:endParaRPr lang="en-US" altLang="ja-JP"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895AA1-C3F6-5137-D327-90AEE8D8717F}"/>
              </a:ext>
            </a:extLst>
          </p:cNvPr>
          <p:cNvSpPr>
            <a:spLocks noGrp="1"/>
          </p:cNvSpPr>
          <p:nvPr>
            <p:ph type="title"/>
          </p:nvPr>
        </p:nvSpPr>
        <p:spPr/>
        <p:txBody>
          <a:bodyPr/>
          <a:lstStyle/>
          <a:p>
            <a:r>
              <a:rPr kumimoji="1" lang="ja-JP" altLang="en-US" dirty="0"/>
              <a:t>トピック・センテンス</a:t>
            </a:r>
          </a:p>
        </p:txBody>
      </p:sp>
      <p:sp>
        <p:nvSpPr>
          <p:cNvPr id="3" name="テキスト プレースホルダー 2">
            <a:extLst>
              <a:ext uri="{FF2B5EF4-FFF2-40B4-BE49-F238E27FC236}">
                <a16:creationId xmlns:a16="http://schemas.microsoft.com/office/drawing/2014/main" id="{AF7DC518-51F8-FA2A-0A74-B2DB18D49FC7}"/>
              </a:ext>
            </a:extLst>
          </p:cNvPr>
          <p:cNvSpPr>
            <a:spLocks noGrp="1"/>
          </p:cNvSpPr>
          <p:nvPr>
            <p:ph type="body" sz="quarter" idx="10"/>
          </p:nvPr>
        </p:nvSpPr>
        <p:spPr/>
        <p:txBody>
          <a:bodyPr/>
          <a:lstStyle/>
          <a:p>
            <a:r>
              <a:rPr lang="ja-JP" altLang="en-US" dirty="0"/>
              <a:t>そのパラグラフ全体で述べたい主張をまとめた文</a:t>
            </a:r>
            <a:endParaRPr lang="en-US" altLang="ja-JP" dirty="0"/>
          </a:p>
          <a:p>
            <a:pPr lvl="1"/>
            <a:r>
              <a:rPr lang="ja-JP" altLang="en-US" dirty="0"/>
              <a:t>トピック・センテンスは各パラグラフに１つある</a:t>
            </a:r>
            <a:endParaRPr lang="en-US" altLang="ja-JP" dirty="0"/>
          </a:p>
          <a:p>
            <a:pPr lvl="1"/>
            <a:r>
              <a:rPr lang="ja-JP" altLang="en-US" dirty="0"/>
              <a:t>基本的にはそのパラグラフの先頭にある</a:t>
            </a:r>
            <a:endParaRPr lang="en-US" altLang="ja-JP" dirty="0"/>
          </a:p>
          <a:p>
            <a:pPr lvl="2"/>
            <a:r>
              <a:rPr lang="ja-JP" altLang="en-US" dirty="0"/>
              <a:t>前のパラグラフとの接続の関係で２文目等にくることもある</a:t>
            </a:r>
            <a:endParaRPr lang="en-US" altLang="ja-JP" dirty="0"/>
          </a:p>
          <a:p>
            <a:r>
              <a:rPr lang="ja-JP" altLang="en-US" dirty="0">
                <a:solidFill>
                  <a:schemeClr val="accent5"/>
                </a:solidFill>
              </a:rPr>
              <a:t>各パラグラフのトピック・センテンスだけを取り出して繋げて読んでもおおよそ意味が通るようにする</a:t>
            </a:r>
            <a:endParaRPr lang="en-US" altLang="ja-JP" dirty="0">
              <a:solidFill>
                <a:schemeClr val="accent5"/>
              </a:solidFill>
            </a:endParaRPr>
          </a:p>
          <a:p>
            <a:pPr lvl="1"/>
            <a:r>
              <a:rPr lang="ja-JP" altLang="en-US" dirty="0"/>
              <a:t>トピック・センテンスはパラグラフの主張をまとめたもの</a:t>
            </a:r>
            <a:endParaRPr lang="en-US" altLang="ja-JP" dirty="0"/>
          </a:p>
          <a:p>
            <a:pPr lvl="1"/>
            <a:r>
              <a:rPr lang="ja-JP" altLang="en-US" dirty="0"/>
              <a:t>そこだけを取り出せば，おおまかな全体の主張がわかる</a:t>
            </a:r>
            <a:endParaRPr lang="en-US" altLang="ja-JP" dirty="0"/>
          </a:p>
        </p:txBody>
      </p:sp>
    </p:spTree>
    <p:extLst>
      <p:ext uri="{BB962C8B-B14F-4D97-AF65-F5344CB8AC3E}">
        <p14:creationId xmlns:p14="http://schemas.microsoft.com/office/powerpoint/2010/main" val="41635402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895AA1-C3F6-5137-D327-90AEE8D8717F}"/>
              </a:ext>
            </a:extLst>
          </p:cNvPr>
          <p:cNvSpPr>
            <a:spLocks noGrp="1"/>
          </p:cNvSpPr>
          <p:nvPr>
            <p:ph type="title"/>
          </p:nvPr>
        </p:nvSpPr>
        <p:spPr/>
        <p:txBody>
          <a:bodyPr/>
          <a:lstStyle/>
          <a:p>
            <a:r>
              <a:rPr kumimoji="1" lang="ja-JP" altLang="en-US" dirty="0"/>
              <a:t>サポーティング・センテンス</a:t>
            </a:r>
          </a:p>
        </p:txBody>
      </p:sp>
      <p:sp>
        <p:nvSpPr>
          <p:cNvPr id="3" name="テキスト プレースホルダー 2">
            <a:extLst>
              <a:ext uri="{FF2B5EF4-FFF2-40B4-BE49-F238E27FC236}">
                <a16:creationId xmlns:a16="http://schemas.microsoft.com/office/drawing/2014/main" id="{AF7DC518-51F8-FA2A-0A74-B2DB18D49FC7}"/>
              </a:ext>
            </a:extLst>
          </p:cNvPr>
          <p:cNvSpPr>
            <a:spLocks noGrp="1"/>
          </p:cNvSpPr>
          <p:nvPr>
            <p:ph type="body" sz="quarter" idx="10"/>
          </p:nvPr>
        </p:nvSpPr>
        <p:spPr/>
        <p:txBody>
          <a:bodyPr/>
          <a:lstStyle/>
          <a:p>
            <a:r>
              <a:rPr kumimoji="1" lang="ja-JP" altLang="en-US" dirty="0"/>
              <a:t>サポーティング・センテンス</a:t>
            </a:r>
            <a:endParaRPr kumimoji="1" lang="en-US" altLang="ja-JP" dirty="0"/>
          </a:p>
          <a:p>
            <a:pPr lvl="1"/>
            <a:r>
              <a:rPr lang="ja-JP" altLang="en-US" dirty="0"/>
              <a:t>トピック・センテンスの主張を補強するための文</a:t>
            </a:r>
            <a:endParaRPr lang="en-US" altLang="ja-JP" dirty="0"/>
          </a:p>
          <a:p>
            <a:pPr lvl="1"/>
            <a:r>
              <a:rPr kumimoji="1" lang="ja-JP" altLang="en-US" dirty="0"/>
              <a:t>各パラグラフはサポーティング・センテンスを１～複数含む</a:t>
            </a:r>
            <a:endParaRPr kumimoji="1" lang="en-US" altLang="ja-JP" dirty="0"/>
          </a:p>
          <a:p>
            <a:r>
              <a:rPr lang="ja-JP" altLang="en-US" dirty="0"/>
              <a:t>トピック・センテンスとの関係</a:t>
            </a:r>
            <a:endParaRPr lang="en-US" altLang="ja-JP" dirty="0"/>
          </a:p>
          <a:p>
            <a:pPr lvl="1"/>
            <a:r>
              <a:rPr kumimoji="1" lang="ja-JP" altLang="en-US" dirty="0"/>
              <a:t>サポーティング・センテンスはトピック・センテンスの詳細を述べる関係にある</a:t>
            </a:r>
            <a:endParaRPr kumimoji="1" lang="en-US" altLang="ja-JP" dirty="0"/>
          </a:p>
          <a:p>
            <a:pPr lvl="1"/>
            <a:r>
              <a:rPr kumimoji="1" lang="ja-JP" altLang="en-US" dirty="0"/>
              <a:t>トピック・センテンスはサポーティング・センテンス達をまとめたものとなる</a:t>
            </a:r>
            <a:endParaRPr kumimoji="1" lang="en-US" altLang="ja-JP" dirty="0"/>
          </a:p>
          <a:p>
            <a:pPr lvl="2"/>
            <a:endParaRPr kumimoji="1" lang="en-US" altLang="ja-JP" dirty="0"/>
          </a:p>
        </p:txBody>
      </p:sp>
    </p:spTree>
    <p:extLst>
      <p:ext uri="{BB962C8B-B14F-4D97-AF65-F5344CB8AC3E}">
        <p14:creationId xmlns:p14="http://schemas.microsoft.com/office/powerpoint/2010/main" val="13667937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895AA1-C3F6-5137-D327-90AEE8D8717F}"/>
              </a:ext>
            </a:extLst>
          </p:cNvPr>
          <p:cNvSpPr>
            <a:spLocks noGrp="1"/>
          </p:cNvSpPr>
          <p:nvPr>
            <p:ph type="title"/>
          </p:nvPr>
        </p:nvSpPr>
        <p:spPr/>
        <p:txBody>
          <a:bodyPr/>
          <a:lstStyle/>
          <a:p>
            <a:r>
              <a:rPr lang="ja-JP" altLang="en-US" dirty="0"/>
              <a:t>コンクルーディング</a:t>
            </a:r>
            <a:r>
              <a:rPr lang="ja-JP" altLang="en-US"/>
              <a:t>・センテンス</a:t>
            </a:r>
            <a:endParaRPr kumimoji="1" lang="ja-JP" altLang="en-US" dirty="0"/>
          </a:p>
        </p:txBody>
      </p:sp>
      <p:sp>
        <p:nvSpPr>
          <p:cNvPr id="3" name="テキスト プレースホルダー 2">
            <a:extLst>
              <a:ext uri="{FF2B5EF4-FFF2-40B4-BE49-F238E27FC236}">
                <a16:creationId xmlns:a16="http://schemas.microsoft.com/office/drawing/2014/main" id="{AF7DC518-51F8-FA2A-0A74-B2DB18D49FC7}"/>
              </a:ext>
            </a:extLst>
          </p:cNvPr>
          <p:cNvSpPr>
            <a:spLocks noGrp="1"/>
          </p:cNvSpPr>
          <p:nvPr>
            <p:ph type="body" sz="quarter" idx="10"/>
          </p:nvPr>
        </p:nvSpPr>
        <p:spPr/>
        <p:txBody>
          <a:bodyPr/>
          <a:lstStyle/>
          <a:p>
            <a:r>
              <a:rPr lang="ja-JP" altLang="en-US" dirty="0"/>
              <a:t>コンクルーディング・センテンス</a:t>
            </a:r>
            <a:endParaRPr lang="en-US" altLang="ja-JP" dirty="0"/>
          </a:p>
          <a:p>
            <a:pPr lvl="1"/>
            <a:r>
              <a:rPr kumimoji="1" lang="ja-JP" altLang="en-US" dirty="0"/>
              <a:t>トピック・センテンスの内容を別の言い方でまとめたもの</a:t>
            </a:r>
            <a:endParaRPr kumimoji="1" lang="en-US" altLang="ja-JP" dirty="0"/>
          </a:p>
          <a:p>
            <a:pPr lvl="1"/>
            <a:r>
              <a:rPr kumimoji="1" lang="ja-JP" altLang="en-US" dirty="0"/>
              <a:t>ない場合も結構ある</a:t>
            </a:r>
            <a:endParaRPr kumimoji="1" lang="en-US" altLang="ja-JP" dirty="0"/>
          </a:p>
        </p:txBody>
      </p:sp>
    </p:spTree>
    <p:extLst>
      <p:ext uri="{BB962C8B-B14F-4D97-AF65-F5344CB8AC3E}">
        <p14:creationId xmlns:p14="http://schemas.microsoft.com/office/powerpoint/2010/main" val="1274096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44FC4B2-BE5F-0B62-A30B-6488B98CA7F1}"/>
              </a:ext>
            </a:extLst>
          </p:cNvPr>
          <p:cNvSpPr>
            <a:spLocks noGrp="1"/>
          </p:cNvSpPr>
          <p:nvPr>
            <p:ph type="title"/>
          </p:nvPr>
        </p:nvSpPr>
        <p:spPr/>
        <p:txBody>
          <a:bodyPr/>
          <a:lstStyle/>
          <a:p>
            <a:r>
              <a:rPr lang="ja-JP" altLang="en-US" dirty="0"/>
              <a:t>文</a:t>
            </a:r>
            <a:endParaRPr lang="en-US" dirty="0"/>
          </a:p>
        </p:txBody>
      </p:sp>
    </p:spTree>
    <p:extLst>
      <p:ext uri="{BB962C8B-B14F-4D97-AF65-F5344CB8AC3E}">
        <p14:creationId xmlns:p14="http://schemas.microsoft.com/office/powerpoint/2010/main" val="2493814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3A85F1-1B35-5F84-85D9-55D1C6172E1E}"/>
              </a:ext>
            </a:extLst>
          </p:cNvPr>
          <p:cNvSpPr>
            <a:spLocks noGrp="1"/>
          </p:cNvSpPr>
          <p:nvPr>
            <p:ph type="title"/>
          </p:nvPr>
        </p:nvSpPr>
        <p:spPr/>
        <p:txBody>
          <a:bodyPr/>
          <a:lstStyle/>
          <a:p>
            <a:r>
              <a:rPr kumimoji="1" lang="ja-JP" altLang="en-US" dirty="0"/>
              <a:t>「文」の書き方のポイント</a:t>
            </a:r>
          </a:p>
        </p:txBody>
      </p:sp>
      <p:sp>
        <p:nvSpPr>
          <p:cNvPr id="3" name="テキスト プレースホルダー 2">
            <a:extLst>
              <a:ext uri="{FF2B5EF4-FFF2-40B4-BE49-F238E27FC236}">
                <a16:creationId xmlns:a16="http://schemas.microsoft.com/office/drawing/2014/main" id="{B4414A41-3B92-4E38-46C4-3166C73733E8}"/>
              </a:ext>
            </a:extLst>
          </p:cNvPr>
          <p:cNvSpPr>
            <a:spLocks noGrp="1"/>
          </p:cNvSpPr>
          <p:nvPr>
            <p:ph type="body" sz="quarter" idx="10"/>
          </p:nvPr>
        </p:nvSpPr>
        <p:spPr/>
        <p:txBody>
          <a:bodyPr/>
          <a:lstStyle/>
          <a:p>
            <a:pPr marL="457200" indent="-457200">
              <a:buFont typeface="+mj-lt"/>
              <a:buAutoNum type="arabicPeriod"/>
            </a:pPr>
            <a:r>
              <a:rPr kumimoji="1" lang="ja-JP" altLang="en-US" dirty="0"/>
              <a:t>各文を短く簡潔にする</a:t>
            </a:r>
            <a:endParaRPr kumimoji="1" lang="en-US" altLang="ja-JP" dirty="0"/>
          </a:p>
          <a:p>
            <a:pPr marL="457200" indent="-457200">
              <a:buFont typeface="+mj-lt"/>
              <a:buAutoNum type="arabicPeriod"/>
            </a:pPr>
            <a:r>
              <a:rPr kumimoji="1" lang="ja-JP" altLang="en-US" dirty="0"/>
              <a:t>各文の主語や動詞，述語を明確にする</a:t>
            </a:r>
            <a:endParaRPr kumimoji="1" lang="en-US" altLang="ja-JP" dirty="0"/>
          </a:p>
        </p:txBody>
      </p:sp>
    </p:spTree>
    <p:extLst>
      <p:ext uri="{BB962C8B-B14F-4D97-AF65-F5344CB8AC3E}">
        <p14:creationId xmlns:p14="http://schemas.microsoft.com/office/powerpoint/2010/main" val="30575992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60BB84-DBA8-6642-6C09-5A4CA1B7E113}"/>
              </a:ext>
            </a:extLst>
          </p:cNvPr>
          <p:cNvSpPr>
            <a:spLocks noGrp="1"/>
          </p:cNvSpPr>
          <p:nvPr>
            <p:ph type="title"/>
          </p:nvPr>
        </p:nvSpPr>
        <p:spPr/>
        <p:txBody>
          <a:bodyPr/>
          <a:lstStyle/>
          <a:p>
            <a:r>
              <a:rPr kumimoji="1" lang="en-US" altLang="ja-JP" dirty="0"/>
              <a:t>1. </a:t>
            </a:r>
            <a:r>
              <a:rPr kumimoji="1" lang="ja-JP" altLang="en-US" dirty="0"/>
              <a:t>各文を短く簡潔にする</a:t>
            </a:r>
          </a:p>
        </p:txBody>
      </p:sp>
      <p:sp>
        <p:nvSpPr>
          <p:cNvPr id="3" name="テキスト プレースホルダー 2">
            <a:extLst>
              <a:ext uri="{FF2B5EF4-FFF2-40B4-BE49-F238E27FC236}">
                <a16:creationId xmlns:a16="http://schemas.microsoft.com/office/drawing/2014/main" id="{7FC8FB9F-70D9-3B50-054F-E1E6CF721F79}"/>
              </a:ext>
            </a:extLst>
          </p:cNvPr>
          <p:cNvSpPr>
            <a:spLocks noGrp="1"/>
          </p:cNvSpPr>
          <p:nvPr>
            <p:ph type="body" sz="quarter" idx="10"/>
          </p:nvPr>
        </p:nvSpPr>
        <p:spPr/>
        <p:txBody>
          <a:bodyPr/>
          <a:lstStyle/>
          <a:p>
            <a:r>
              <a:rPr kumimoji="1" lang="ja-JP" altLang="en-US" b="1" dirty="0">
                <a:solidFill>
                  <a:schemeClr val="accent5"/>
                </a:solidFill>
              </a:rPr>
              <a:t>短い文は全てを解決する</a:t>
            </a:r>
            <a:endParaRPr kumimoji="1" lang="en-US" altLang="ja-JP" dirty="0"/>
          </a:p>
          <a:p>
            <a:r>
              <a:rPr kumimoji="1" lang="ja-JP" altLang="en-US" dirty="0"/>
              <a:t>短く簡潔な文は，</a:t>
            </a:r>
            <a:endParaRPr kumimoji="1" lang="en-US" altLang="ja-JP" dirty="0"/>
          </a:p>
          <a:p>
            <a:pPr lvl="1"/>
            <a:r>
              <a:rPr kumimoji="1" lang="ja-JP" altLang="en-US" dirty="0"/>
              <a:t>誰が読んでも明確に意味が理解できる</a:t>
            </a:r>
            <a:endParaRPr kumimoji="1" lang="en-US" altLang="ja-JP" dirty="0"/>
          </a:p>
        </p:txBody>
      </p:sp>
    </p:spTree>
    <p:extLst>
      <p:ext uri="{BB962C8B-B14F-4D97-AF65-F5344CB8AC3E}">
        <p14:creationId xmlns:p14="http://schemas.microsoft.com/office/powerpoint/2010/main" val="18220191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15080F-9E79-6A62-8922-464CD13B906F}"/>
              </a:ext>
            </a:extLst>
          </p:cNvPr>
          <p:cNvSpPr>
            <a:spLocks noGrp="1"/>
          </p:cNvSpPr>
          <p:nvPr>
            <p:ph type="title"/>
          </p:nvPr>
        </p:nvSpPr>
        <p:spPr/>
        <p:txBody>
          <a:bodyPr/>
          <a:lstStyle/>
          <a:p>
            <a:r>
              <a:rPr kumimoji="1" lang="en-US" altLang="ja-JP" dirty="0"/>
              <a:t>2. </a:t>
            </a:r>
            <a:r>
              <a:rPr kumimoji="1" lang="ja-JP" altLang="en-US" dirty="0"/>
              <a:t>各文の主語や動詞，述語を明確にする</a:t>
            </a:r>
          </a:p>
        </p:txBody>
      </p:sp>
      <p:sp>
        <p:nvSpPr>
          <p:cNvPr id="3" name="テキスト プレースホルダー 2">
            <a:extLst>
              <a:ext uri="{FF2B5EF4-FFF2-40B4-BE49-F238E27FC236}">
                <a16:creationId xmlns:a16="http://schemas.microsoft.com/office/drawing/2014/main" id="{CFBEEDD7-1ABB-B544-39E1-C52AB828F23A}"/>
              </a:ext>
            </a:extLst>
          </p:cNvPr>
          <p:cNvSpPr>
            <a:spLocks noGrp="1"/>
          </p:cNvSpPr>
          <p:nvPr>
            <p:ph type="body" sz="quarter" idx="10"/>
          </p:nvPr>
        </p:nvSpPr>
        <p:spPr/>
        <p:txBody>
          <a:bodyPr/>
          <a:lstStyle/>
          <a:p>
            <a:r>
              <a:rPr kumimoji="1" lang="ja-JP" altLang="en-US" dirty="0"/>
              <a:t>日本語は主語や述語（目的語）を省略して書けてしまう</a:t>
            </a:r>
            <a:endParaRPr kumimoji="1" lang="en-US" altLang="ja-JP" dirty="0"/>
          </a:p>
          <a:p>
            <a:pPr lvl="1"/>
            <a:r>
              <a:rPr kumimoji="1" lang="ja-JP" altLang="en-US" dirty="0"/>
              <a:t>日本語論文であっても，本来そのような曖昧さは排除すべき</a:t>
            </a:r>
            <a:endParaRPr kumimoji="1" lang="en-US" altLang="ja-JP" dirty="0"/>
          </a:p>
          <a:p>
            <a:pPr lvl="1"/>
            <a:r>
              <a:rPr kumimoji="1" lang="ja-JP" altLang="en-US" dirty="0"/>
              <a:t>多少冗長であっても，意味に紛れがないよう略さずにきちんと書くべき</a:t>
            </a:r>
            <a:endParaRPr kumimoji="1" lang="en-US" altLang="ja-JP" dirty="0"/>
          </a:p>
          <a:p>
            <a:r>
              <a:rPr kumimoji="1" lang="ja-JP" altLang="en-US" dirty="0">
                <a:solidFill>
                  <a:schemeClr val="accent5"/>
                </a:solidFill>
              </a:rPr>
              <a:t>まず各文を確認して，主語や述語が欠けていないかを確認</a:t>
            </a:r>
            <a:endParaRPr kumimoji="1" lang="en-US" altLang="ja-JP" dirty="0">
              <a:solidFill>
                <a:schemeClr val="accent5"/>
              </a:solidFill>
            </a:endParaRPr>
          </a:p>
          <a:p>
            <a:pPr lvl="1"/>
            <a:r>
              <a:rPr kumimoji="1" lang="ja-JP" altLang="en-US" dirty="0"/>
              <a:t>自明な場合でも「それ」などを使った方がよい</a:t>
            </a:r>
          </a:p>
        </p:txBody>
      </p:sp>
    </p:spTree>
    <p:extLst>
      <p:ext uri="{BB962C8B-B14F-4D97-AF65-F5344CB8AC3E}">
        <p14:creationId xmlns:p14="http://schemas.microsoft.com/office/powerpoint/2010/main" val="9021047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44FC4B2-BE5F-0B62-A30B-6488B98CA7F1}"/>
              </a:ext>
            </a:extLst>
          </p:cNvPr>
          <p:cNvSpPr>
            <a:spLocks noGrp="1"/>
          </p:cNvSpPr>
          <p:nvPr>
            <p:ph type="title"/>
          </p:nvPr>
        </p:nvSpPr>
        <p:spPr/>
        <p:txBody>
          <a:bodyPr/>
          <a:lstStyle/>
          <a:p>
            <a:r>
              <a:rPr lang="ja-JP" altLang="en-US" dirty="0"/>
              <a:t>文の接続</a:t>
            </a:r>
            <a:endParaRPr lang="en-US" dirty="0"/>
          </a:p>
        </p:txBody>
      </p:sp>
    </p:spTree>
    <p:extLst>
      <p:ext uri="{BB962C8B-B14F-4D97-AF65-F5344CB8AC3E}">
        <p14:creationId xmlns:p14="http://schemas.microsoft.com/office/powerpoint/2010/main" val="1455509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EE214D-6E7A-0357-0756-680B63295B42}"/>
              </a:ext>
            </a:extLst>
          </p:cNvPr>
          <p:cNvSpPr>
            <a:spLocks noGrp="1"/>
          </p:cNvSpPr>
          <p:nvPr>
            <p:ph type="title"/>
          </p:nvPr>
        </p:nvSpPr>
        <p:spPr/>
        <p:txBody>
          <a:bodyPr/>
          <a:lstStyle/>
          <a:p>
            <a:r>
              <a:rPr lang="ja-JP" altLang="en-US" dirty="0"/>
              <a:t>文の接続の基本１：古い情報と新しい情報</a:t>
            </a:r>
            <a:endParaRPr kumimoji="1" lang="ja-JP" altLang="en-US" dirty="0"/>
          </a:p>
        </p:txBody>
      </p:sp>
      <p:sp>
        <p:nvSpPr>
          <p:cNvPr id="3" name="テキスト プレースホルダー 2">
            <a:extLst>
              <a:ext uri="{FF2B5EF4-FFF2-40B4-BE49-F238E27FC236}">
                <a16:creationId xmlns:a16="http://schemas.microsoft.com/office/drawing/2014/main" id="{73E7C1C9-4BB8-6905-4AC9-D99FB1224F57}"/>
              </a:ext>
            </a:extLst>
          </p:cNvPr>
          <p:cNvSpPr>
            <a:spLocks noGrp="1"/>
          </p:cNvSpPr>
          <p:nvPr>
            <p:ph type="body" sz="quarter" idx="10"/>
          </p:nvPr>
        </p:nvSpPr>
        <p:spPr/>
        <p:txBody>
          <a:bodyPr/>
          <a:lstStyle/>
          <a:p>
            <a:r>
              <a:rPr lang="ja-JP" altLang="en-US" dirty="0">
                <a:solidFill>
                  <a:schemeClr val="accent5"/>
                </a:solidFill>
              </a:rPr>
              <a:t>文や文章は「古い情報」に「新しい情報」を結びつける</a:t>
            </a:r>
            <a:endParaRPr lang="en-US" altLang="ja-JP" dirty="0">
              <a:solidFill>
                <a:schemeClr val="accent5"/>
              </a:solidFill>
            </a:endParaRPr>
          </a:p>
          <a:p>
            <a:pPr lvl="1"/>
            <a:r>
              <a:rPr kumimoji="1" lang="ja-JP" altLang="en-US" dirty="0"/>
              <a:t>古い情報：</a:t>
            </a:r>
            <a:endParaRPr kumimoji="1" lang="en-US" altLang="ja-JP" dirty="0"/>
          </a:p>
          <a:p>
            <a:pPr lvl="2"/>
            <a:r>
              <a:rPr kumimoji="1" lang="ja-JP" altLang="en-US" dirty="0"/>
              <a:t>その文までに文章中に出てきた情報</a:t>
            </a:r>
            <a:endParaRPr kumimoji="1" lang="en-US" altLang="ja-JP" dirty="0"/>
          </a:p>
          <a:p>
            <a:pPr lvl="2"/>
            <a:r>
              <a:rPr kumimoji="1" lang="ja-JP" altLang="en-US" dirty="0"/>
              <a:t>読者が元から知っている（と想定できる）情報</a:t>
            </a:r>
            <a:endParaRPr kumimoji="1" lang="en-US" altLang="ja-JP" dirty="0"/>
          </a:p>
          <a:p>
            <a:pPr lvl="1"/>
            <a:r>
              <a:rPr lang="ja-JP" altLang="en-US" dirty="0"/>
              <a:t>新しい情報：</a:t>
            </a:r>
            <a:endParaRPr lang="en-US" altLang="ja-JP" dirty="0"/>
          </a:p>
          <a:p>
            <a:pPr lvl="2"/>
            <a:r>
              <a:rPr lang="ja-JP" altLang="en-US" dirty="0"/>
              <a:t>まだ文章中に出てきていない情報</a:t>
            </a:r>
            <a:endParaRPr lang="en-US" altLang="ja-JP" dirty="0"/>
          </a:p>
          <a:p>
            <a:r>
              <a:rPr kumimoji="1" lang="ja-JP" altLang="en-US" dirty="0"/>
              <a:t>文章の構造：</a:t>
            </a:r>
            <a:endParaRPr kumimoji="1" lang="en-US" altLang="ja-JP" dirty="0"/>
          </a:p>
          <a:p>
            <a:pPr lvl="1"/>
            <a:r>
              <a:rPr lang="ja-JP" altLang="en-US" dirty="0"/>
              <a:t>個々の文によって新しい情報を少しずつ足す</a:t>
            </a:r>
            <a:endParaRPr lang="en-US" altLang="ja-JP" dirty="0"/>
          </a:p>
          <a:p>
            <a:pPr lvl="1"/>
            <a:r>
              <a:rPr lang="ja-JP" altLang="en-US" dirty="0"/>
              <a:t>文の集まりである文章により大きな新しい情報を表現する</a:t>
            </a:r>
            <a:endParaRPr kumimoji="1" lang="en-US" altLang="ja-JP" dirty="0"/>
          </a:p>
          <a:p>
            <a:r>
              <a:rPr lang="ja-JP" altLang="en-US" dirty="0">
                <a:solidFill>
                  <a:schemeClr val="accent5"/>
                </a:solidFill>
              </a:rPr>
              <a:t>「古い情報」を一切含まない文は基本的に文章中に現れない</a:t>
            </a:r>
            <a:endParaRPr kumimoji="1" lang="ja-JP" altLang="en-US" dirty="0">
              <a:solidFill>
                <a:schemeClr val="accent5"/>
              </a:solidFill>
            </a:endParaRPr>
          </a:p>
        </p:txBody>
      </p:sp>
    </p:spTree>
    <p:extLst>
      <p:ext uri="{BB962C8B-B14F-4D97-AF65-F5344CB8AC3E}">
        <p14:creationId xmlns:p14="http://schemas.microsoft.com/office/powerpoint/2010/main" val="21720658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EE214D-6E7A-0357-0756-680B63295B42}"/>
              </a:ext>
            </a:extLst>
          </p:cNvPr>
          <p:cNvSpPr>
            <a:spLocks noGrp="1"/>
          </p:cNvSpPr>
          <p:nvPr>
            <p:ph type="title"/>
          </p:nvPr>
        </p:nvSpPr>
        <p:spPr/>
        <p:txBody>
          <a:bodyPr/>
          <a:lstStyle/>
          <a:p>
            <a:r>
              <a:rPr lang="ja-JP" altLang="en-US" dirty="0"/>
              <a:t>文の接続の基本２：概観から詳細へ</a:t>
            </a:r>
            <a:endParaRPr kumimoji="1" lang="ja-JP" altLang="en-US" dirty="0"/>
          </a:p>
        </p:txBody>
      </p:sp>
      <p:sp>
        <p:nvSpPr>
          <p:cNvPr id="3" name="テキスト プレースホルダー 2">
            <a:extLst>
              <a:ext uri="{FF2B5EF4-FFF2-40B4-BE49-F238E27FC236}">
                <a16:creationId xmlns:a16="http://schemas.microsoft.com/office/drawing/2014/main" id="{73E7C1C9-4BB8-6905-4AC9-D99FB1224F57}"/>
              </a:ext>
            </a:extLst>
          </p:cNvPr>
          <p:cNvSpPr>
            <a:spLocks noGrp="1"/>
          </p:cNvSpPr>
          <p:nvPr>
            <p:ph type="body" sz="quarter" idx="10"/>
          </p:nvPr>
        </p:nvSpPr>
        <p:spPr/>
        <p:txBody>
          <a:bodyPr/>
          <a:lstStyle/>
          <a:p>
            <a:r>
              <a:rPr kumimoji="1" lang="ja-JP" altLang="en-US" dirty="0">
                <a:solidFill>
                  <a:schemeClr val="accent5"/>
                </a:solidFill>
              </a:rPr>
              <a:t>概観を先に話してから，その詳細を次に話すのが鉄則</a:t>
            </a:r>
            <a:endParaRPr kumimoji="1" lang="en-US" altLang="ja-JP" dirty="0">
              <a:solidFill>
                <a:schemeClr val="accent5"/>
              </a:solidFill>
            </a:endParaRPr>
          </a:p>
          <a:p>
            <a:pPr lvl="1"/>
            <a:r>
              <a:rPr kumimoji="1" lang="ja-JP" altLang="en-US" dirty="0"/>
              <a:t>概観の例</a:t>
            </a:r>
            <a:endParaRPr kumimoji="1" lang="en-US" altLang="ja-JP" dirty="0"/>
          </a:p>
          <a:p>
            <a:pPr lvl="2"/>
            <a:r>
              <a:rPr kumimoji="1" lang="ja-JP" altLang="en-US" dirty="0"/>
              <a:t>おおざっぱに一言で言うとどう言う事か</a:t>
            </a:r>
            <a:endParaRPr kumimoji="1" lang="en-US" altLang="ja-JP" dirty="0"/>
          </a:p>
          <a:p>
            <a:pPr lvl="2"/>
            <a:r>
              <a:rPr kumimoji="1" lang="ja-JP" altLang="en-US" dirty="0"/>
              <a:t>なんの話題についてか</a:t>
            </a:r>
            <a:endParaRPr kumimoji="1" lang="en-US" altLang="ja-JP" dirty="0"/>
          </a:p>
          <a:p>
            <a:pPr lvl="1"/>
            <a:r>
              <a:rPr kumimoji="1" lang="ja-JP" altLang="en-US" dirty="0"/>
              <a:t>詳細の例</a:t>
            </a:r>
            <a:endParaRPr kumimoji="1" lang="en-US" altLang="ja-JP" dirty="0"/>
          </a:p>
          <a:p>
            <a:pPr lvl="2"/>
            <a:r>
              <a:rPr kumimoji="1" lang="ja-JP" altLang="en-US" dirty="0"/>
              <a:t>一言で言った内容の理由や内訳など</a:t>
            </a:r>
            <a:endParaRPr kumimoji="1" lang="en-US" altLang="ja-JP" dirty="0"/>
          </a:p>
          <a:p>
            <a:r>
              <a:rPr kumimoji="1" lang="ja-JP" altLang="en-US" dirty="0"/>
              <a:t>逆にしてしまいがち</a:t>
            </a:r>
            <a:endParaRPr kumimoji="1" lang="en-US" altLang="ja-JP" dirty="0"/>
          </a:p>
          <a:p>
            <a:pPr lvl="1"/>
            <a:r>
              <a:rPr kumimoji="1" lang="ja-JP" altLang="en-US" dirty="0"/>
              <a:t>逆にすると，最後まで読むと意味が繋がって わかる文になる</a:t>
            </a:r>
            <a:endParaRPr kumimoji="1" lang="en-US" altLang="ja-JP" dirty="0"/>
          </a:p>
          <a:p>
            <a:pPr lvl="1"/>
            <a:r>
              <a:rPr kumimoji="1" lang="ja-JP" altLang="en-US" dirty="0"/>
              <a:t>これは脳内に情報を全部スタックしておく必要があり，非常にわかりにくい</a:t>
            </a:r>
            <a:endParaRPr kumimoji="1" lang="en-US" altLang="ja-JP" dirty="0"/>
          </a:p>
        </p:txBody>
      </p:sp>
    </p:spTree>
    <p:extLst>
      <p:ext uri="{BB962C8B-B14F-4D97-AF65-F5344CB8AC3E}">
        <p14:creationId xmlns:p14="http://schemas.microsoft.com/office/powerpoint/2010/main" val="36825357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61C188-5860-DCBE-4F54-3F8C103E2DAC}"/>
              </a:ext>
            </a:extLst>
          </p:cNvPr>
          <p:cNvSpPr>
            <a:spLocks noGrp="1"/>
          </p:cNvSpPr>
          <p:nvPr>
            <p:ph type="title"/>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16406EAA-6DD5-1103-E09E-A8675115D0B4}"/>
              </a:ext>
            </a:extLst>
          </p:cNvPr>
          <p:cNvSpPr>
            <a:spLocks noGrp="1"/>
          </p:cNvSpPr>
          <p:nvPr>
            <p:ph type="body" sz="quarter" idx="10"/>
          </p:nvPr>
        </p:nvSpPr>
        <p:spPr/>
        <p:txBody>
          <a:bodyPr/>
          <a:lstStyle/>
          <a:p>
            <a:r>
              <a:rPr lang="ja-JP" altLang="en-US" dirty="0"/>
              <a:t>まだ工事中</a:t>
            </a:r>
            <a:endParaRPr kumimoji="1" lang="ja-JP" altLang="en-US" dirty="0"/>
          </a:p>
        </p:txBody>
      </p:sp>
    </p:spTree>
    <p:extLst>
      <p:ext uri="{BB962C8B-B14F-4D97-AF65-F5344CB8AC3E}">
        <p14:creationId xmlns:p14="http://schemas.microsoft.com/office/powerpoint/2010/main" val="38602547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D89DC0-3FD1-AEAA-2E43-17FD95F7ABA3}"/>
              </a:ext>
            </a:extLst>
          </p:cNvPr>
          <p:cNvSpPr>
            <a:spLocks noGrp="1"/>
          </p:cNvSpPr>
          <p:nvPr>
            <p:ph type="title"/>
          </p:nvPr>
        </p:nvSpPr>
        <p:spPr/>
        <p:txBody>
          <a:bodyPr/>
          <a:lstStyle/>
          <a:p>
            <a:r>
              <a:rPr kumimoji="1" lang="ja-JP" altLang="en-US" dirty="0"/>
              <a:t>各文を適切に接続する</a:t>
            </a:r>
          </a:p>
        </p:txBody>
      </p:sp>
      <p:sp>
        <p:nvSpPr>
          <p:cNvPr id="3" name="テキスト プレースホルダー 2">
            <a:extLst>
              <a:ext uri="{FF2B5EF4-FFF2-40B4-BE49-F238E27FC236}">
                <a16:creationId xmlns:a16="http://schemas.microsoft.com/office/drawing/2014/main" id="{5BC3025A-7B01-BA2E-4B61-9B87B1743DAB}"/>
              </a:ext>
            </a:extLst>
          </p:cNvPr>
          <p:cNvSpPr>
            <a:spLocks noGrp="1"/>
          </p:cNvSpPr>
          <p:nvPr>
            <p:ph type="body" sz="quarter" idx="10"/>
          </p:nvPr>
        </p:nvSpPr>
        <p:spPr/>
        <p:txBody>
          <a:bodyPr/>
          <a:lstStyle/>
          <a:p>
            <a:r>
              <a:rPr kumimoji="1" lang="ja-JP" altLang="en-US" dirty="0"/>
              <a:t>なにも考えずに文を短くするとぶつ切れになる</a:t>
            </a:r>
            <a:endParaRPr kumimoji="1" lang="en-US" altLang="ja-JP" dirty="0"/>
          </a:p>
          <a:p>
            <a:pPr lvl="1"/>
            <a:r>
              <a:rPr kumimoji="1" lang="ja-JP" altLang="en-US" dirty="0"/>
              <a:t>元々なんとなく繋がっていた気がしていただけで，</a:t>
            </a:r>
            <a:br>
              <a:rPr kumimoji="1" lang="en-US" altLang="ja-JP" dirty="0"/>
            </a:br>
            <a:r>
              <a:rPr kumimoji="1" lang="ja-JP" altLang="en-US" dirty="0"/>
              <a:t>実は論理的に接続されていないとこうなりがち</a:t>
            </a:r>
            <a:endParaRPr kumimoji="1" lang="en-US" altLang="ja-JP" dirty="0"/>
          </a:p>
          <a:p>
            <a:r>
              <a:rPr kumimoji="1" lang="ja-JP" altLang="en-US" dirty="0"/>
              <a:t>文同士を接続する方法</a:t>
            </a:r>
            <a:endParaRPr kumimoji="1" lang="en-US" altLang="ja-JP" dirty="0"/>
          </a:p>
          <a:p>
            <a:pPr marL="817200" lvl="1" indent="-457200">
              <a:buFont typeface="+mj-lt"/>
              <a:buAutoNum type="arabicPeriod"/>
            </a:pPr>
            <a:r>
              <a:rPr kumimoji="1" lang="ja-JP" altLang="en-US" dirty="0"/>
              <a:t>接続詞を適切に入れる</a:t>
            </a:r>
            <a:endParaRPr kumimoji="1" lang="en-US" altLang="ja-JP" dirty="0"/>
          </a:p>
          <a:p>
            <a:pPr lvl="2"/>
            <a:r>
              <a:rPr kumimoji="1" lang="ja-JP" altLang="en-US" dirty="0"/>
              <a:t>「したがって」</a:t>
            </a:r>
            <a:endParaRPr kumimoji="1" lang="en-US" altLang="ja-JP" dirty="0"/>
          </a:p>
          <a:p>
            <a:pPr lvl="2"/>
            <a:r>
              <a:rPr kumimoji="1" lang="ja-JP" altLang="en-US" dirty="0"/>
              <a:t>「なぜなら」</a:t>
            </a:r>
            <a:endParaRPr kumimoji="1" lang="en-US" altLang="ja-JP" dirty="0"/>
          </a:p>
          <a:p>
            <a:pPr lvl="2"/>
            <a:r>
              <a:rPr kumimoji="1" lang="ja-JP" altLang="en-US" dirty="0"/>
              <a:t>「しかし」</a:t>
            </a:r>
            <a:endParaRPr kumimoji="1" lang="en-US" altLang="ja-JP" dirty="0"/>
          </a:p>
          <a:p>
            <a:pPr marL="817200" lvl="1" indent="-457200">
              <a:buFont typeface="+mj-lt"/>
              <a:buAutoNum type="arabicPeriod"/>
            </a:pPr>
            <a:r>
              <a:rPr kumimoji="1" lang="ja-JP" altLang="en-US" dirty="0"/>
              <a:t>文内の論理的な繋がりを使う</a:t>
            </a:r>
            <a:endParaRPr kumimoji="1" lang="en-US" altLang="ja-JP" dirty="0"/>
          </a:p>
        </p:txBody>
      </p:sp>
    </p:spTree>
    <p:extLst>
      <p:ext uri="{BB962C8B-B14F-4D97-AF65-F5344CB8AC3E}">
        <p14:creationId xmlns:p14="http://schemas.microsoft.com/office/powerpoint/2010/main" val="3086633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A3E805-C8B0-4B62-0EE7-64CFD041C187}"/>
              </a:ext>
            </a:extLst>
          </p:cNvPr>
          <p:cNvSpPr>
            <a:spLocks noGrp="1"/>
          </p:cNvSpPr>
          <p:nvPr>
            <p:ph type="title"/>
          </p:nvPr>
        </p:nvSpPr>
        <p:spPr/>
        <p:txBody>
          <a:bodyPr/>
          <a:lstStyle/>
          <a:p>
            <a:r>
              <a:rPr kumimoji="1" lang="ja-JP" altLang="en-US" dirty="0"/>
              <a:t>論理的な繋がりを使った文の接続１</a:t>
            </a:r>
          </a:p>
        </p:txBody>
      </p:sp>
      <p:sp>
        <p:nvSpPr>
          <p:cNvPr id="3" name="テキスト プレースホルダー 2">
            <a:extLst>
              <a:ext uri="{FF2B5EF4-FFF2-40B4-BE49-F238E27FC236}">
                <a16:creationId xmlns:a16="http://schemas.microsoft.com/office/drawing/2014/main" id="{60ADC020-2198-50F1-6F94-34B8CBB0F2D4}"/>
              </a:ext>
            </a:extLst>
          </p:cNvPr>
          <p:cNvSpPr>
            <a:spLocks noGrp="1"/>
          </p:cNvSpPr>
          <p:nvPr>
            <p:ph type="body" sz="quarter" idx="10"/>
          </p:nvPr>
        </p:nvSpPr>
        <p:spPr/>
        <p:txBody>
          <a:bodyPr/>
          <a:lstStyle/>
          <a:p>
            <a:r>
              <a:rPr kumimoji="1" lang="ja-JP" altLang="en-US" sz="1800" dirty="0">
                <a:solidFill>
                  <a:schemeClr val="accent5"/>
                </a:solidFill>
              </a:rPr>
              <a:t>そこより前の文に出てくる単語や事象を入れると自然に繋がる</a:t>
            </a:r>
            <a:endParaRPr kumimoji="1" lang="en-US" altLang="ja-JP" sz="1800" dirty="0">
              <a:solidFill>
                <a:schemeClr val="accent5"/>
              </a:solidFill>
            </a:endParaRPr>
          </a:p>
          <a:p>
            <a:pPr lvl="1"/>
            <a:r>
              <a:rPr kumimoji="1" lang="ja-JP" altLang="en-US" sz="1800" dirty="0"/>
              <a:t>そこまでの文の内容に新しい情報を付け足す形にする</a:t>
            </a:r>
            <a:endParaRPr kumimoji="1" lang="en-US" altLang="ja-JP" sz="1800" dirty="0"/>
          </a:p>
          <a:p>
            <a:r>
              <a:rPr kumimoji="1" lang="ja-JP" altLang="en-US" sz="1800" dirty="0"/>
              <a:t>「</a:t>
            </a:r>
            <a:r>
              <a:rPr kumimoji="1" lang="en-US" altLang="ja-JP" sz="1800" dirty="0"/>
              <a:t>A </a:t>
            </a:r>
            <a:r>
              <a:rPr kumimoji="1" lang="ja-JP" altLang="en-US" sz="1800" dirty="0"/>
              <a:t>は </a:t>
            </a:r>
            <a:r>
              <a:rPr kumimoji="1" lang="en-US" altLang="ja-JP" sz="1800" dirty="0"/>
              <a:t>B </a:t>
            </a:r>
            <a:r>
              <a:rPr kumimoji="1" lang="ja-JP" altLang="en-US" sz="1800" dirty="0"/>
              <a:t>である．なぜなら </a:t>
            </a:r>
            <a:r>
              <a:rPr lang="en-US" altLang="ja-JP" sz="1800" dirty="0"/>
              <a:t>B </a:t>
            </a:r>
            <a:r>
              <a:rPr lang="ja-JP" altLang="en-US" sz="1800" dirty="0"/>
              <a:t>は </a:t>
            </a:r>
            <a:r>
              <a:rPr lang="en-US" altLang="ja-JP" sz="1800" dirty="0"/>
              <a:t>C </a:t>
            </a:r>
            <a:r>
              <a:rPr lang="ja-JP" altLang="en-US" sz="1800" dirty="0"/>
              <a:t>だからだ</a:t>
            </a:r>
            <a:r>
              <a:rPr kumimoji="1" lang="ja-JP" altLang="en-US" sz="1800" dirty="0"/>
              <a:t>」の後に繋げる文を考える</a:t>
            </a:r>
            <a:endParaRPr kumimoji="1" lang="en-US" altLang="ja-JP" sz="1800" dirty="0"/>
          </a:p>
          <a:p>
            <a:pPr lvl="1"/>
            <a:r>
              <a:rPr kumimoji="1" lang="ja-JP" altLang="en-US" sz="1800" dirty="0"/>
              <a:t>良い例：</a:t>
            </a:r>
            <a:endParaRPr kumimoji="1" lang="en-US" altLang="ja-JP" sz="1800" dirty="0"/>
          </a:p>
          <a:p>
            <a:pPr lvl="2"/>
            <a:r>
              <a:rPr kumimoji="1" lang="ja-JP" altLang="en-US" sz="1800" dirty="0"/>
              <a:t>「この </a:t>
            </a:r>
            <a:r>
              <a:rPr kumimoji="1" lang="en-US" altLang="ja-JP" sz="1800" dirty="0"/>
              <a:t>B </a:t>
            </a:r>
            <a:r>
              <a:rPr kumimoji="1" lang="ja-JP" altLang="en-US" sz="1800" dirty="0"/>
              <a:t>は～という性質をもつ」</a:t>
            </a:r>
            <a:endParaRPr kumimoji="1" lang="en-US" altLang="ja-JP" sz="1800" dirty="0"/>
          </a:p>
          <a:p>
            <a:pPr lvl="2"/>
            <a:r>
              <a:rPr kumimoji="1" lang="ja-JP" altLang="en-US" sz="1800" dirty="0"/>
              <a:t>「この </a:t>
            </a:r>
            <a:r>
              <a:rPr kumimoji="1" lang="en-US" altLang="ja-JP" sz="1800" dirty="0"/>
              <a:t>C </a:t>
            </a:r>
            <a:r>
              <a:rPr kumimoji="1" lang="ja-JP" altLang="en-US" sz="1800" dirty="0"/>
              <a:t>は一般に </a:t>
            </a:r>
            <a:r>
              <a:rPr kumimoji="1" lang="en-US" altLang="ja-JP" sz="1800" dirty="0"/>
              <a:t>D </a:t>
            </a:r>
            <a:r>
              <a:rPr kumimoji="1" lang="ja-JP" altLang="en-US" sz="1800" dirty="0"/>
              <a:t>である」</a:t>
            </a:r>
            <a:endParaRPr kumimoji="1" lang="en-US" altLang="ja-JP" sz="1800" dirty="0"/>
          </a:p>
          <a:p>
            <a:pPr lvl="1"/>
            <a:r>
              <a:rPr kumimoji="1" lang="ja-JP" altLang="en-US" sz="1800" dirty="0"/>
              <a:t>だめな例：</a:t>
            </a:r>
            <a:endParaRPr kumimoji="1" lang="en-US" altLang="ja-JP" sz="1800" dirty="0"/>
          </a:p>
          <a:p>
            <a:pPr lvl="2"/>
            <a:r>
              <a:rPr kumimoji="1" lang="ja-JP" altLang="en-US" sz="1800" dirty="0"/>
              <a:t>「</a:t>
            </a:r>
            <a:r>
              <a:rPr kumimoji="1" lang="en-US" altLang="ja-JP" sz="1800" dirty="0"/>
              <a:t>E </a:t>
            </a:r>
            <a:r>
              <a:rPr kumimoji="1" lang="ja-JP" altLang="en-US" sz="1800" dirty="0"/>
              <a:t>は </a:t>
            </a:r>
            <a:r>
              <a:rPr kumimoji="1" lang="en-US" altLang="ja-JP" sz="1800" dirty="0"/>
              <a:t>F </a:t>
            </a:r>
            <a:r>
              <a:rPr kumimoji="1" lang="ja-JP" altLang="en-US" sz="1800" dirty="0"/>
              <a:t>である」（</a:t>
            </a:r>
            <a:r>
              <a:rPr kumimoji="1" lang="en-US" altLang="ja-JP" sz="1800" dirty="0"/>
              <a:t>E </a:t>
            </a:r>
            <a:r>
              <a:rPr kumimoji="1" lang="ja-JP" altLang="en-US" sz="1800" dirty="0"/>
              <a:t>も </a:t>
            </a:r>
            <a:r>
              <a:rPr kumimoji="1" lang="en-US" altLang="ja-JP" sz="1800" dirty="0"/>
              <a:t>F </a:t>
            </a:r>
            <a:r>
              <a:rPr kumimoji="1" lang="ja-JP" altLang="en-US" sz="1800" dirty="0"/>
              <a:t>も初登場なので繋がってない）</a:t>
            </a:r>
            <a:endParaRPr kumimoji="1" lang="en-US" altLang="ja-JP" sz="1800" dirty="0"/>
          </a:p>
        </p:txBody>
      </p:sp>
    </p:spTree>
    <p:extLst>
      <p:ext uri="{BB962C8B-B14F-4D97-AF65-F5344CB8AC3E}">
        <p14:creationId xmlns:p14="http://schemas.microsoft.com/office/powerpoint/2010/main" val="1530409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A3E805-C8B0-4B62-0EE7-64CFD041C187}"/>
              </a:ext>
            </a:extLst>
          </p:cNvPr>
          <p:cNvSpPr>
            <a:spLocks noGrp="1"/>
          </p:cNvSpPr>
          <p:nvPr>
            <p:ph type="title"/>
          </p:nvPr>
        </p:nvSpPr>
        <p:spPr/>
        <p:txBody>
          <a:bodyPr/>
          <a:lstStyle/>
          <a:p>
            <a:r>
              <a:rPr kumimoji="1" lang="ja-JP" altLang="en-US" dirty="0"/>
              <a:t>論理的な繋がりを使った文の接続２</a:t>
            </a:r>
          </a:p>
        </p:txBody>
      </p:sp>
      <p:sp>
        <p:nvSpPr>
          <p:cNvPr id="3" name="テキスト プレースホルダー 2">
            <a:extLst>
              <a:ext uri="{FF2B5EF4-FFF2-40B4-BE49-F238E27FC236}">
                <a16:creationId xmlns:a16="http://schemas.microsoft.com/office/drawing/2014/main" id="{60ADC020-2198-50F1-6F94-34B8CBB0F2D4}"/>
              </a:ext>
            </a:extLst>
          </p:cNvPr>
          <p:cNvSpPr>
            <a:spLocks noGrp="1"/>
          </p:cNvSpPr>
          <p:nvPr>
            <p:ph type="body" sz="quarter" idx="10"/>
          </p:nvPr>
        </p:nvSpPr>
        <p:spPr/>
        <p:txBody>
          <a:bodyPr/>
          <a:lstStyle/>
          <a:p>
            <a:r>
              <a:rPr kumimoji="1" lang="ja-JP" altLang="en-US" sz="1800" dirty="0">
                <a:solidFill>
                  <a:schemeClr val="accent5"/>
                </a:solidFill>
              </a:rPr>
              <a:t>各文内の前の方に，（なるべく近くの）既出の単語や事象を置く</a:t>
            </a:r>
            <a:endParaRPr kumimoji="1" lang="en-US" altLang="ja-JP" sz="1800" dirty="0"/>
          </a:p>
          <a:p>
            <a:pPr lvl="1"/>
            <a:r>
              <a:rPr kumimoji="1" lang="ja-JP" altLang="en-US" sz="1800" dirty="0"/>
              <a:t>既出の単語が，長い文の後半で初めて出てくるのは良くない</a:t>
            </a:r>
            <a:endParaRPr kumimoji="1" lang="en-US" altLang="ja-JP" sz="1800" dirty="0"/>
          </a:p>
          <a:p>
            <a:pPr lvl="1"/>
            <a:r>
              <a:rPr kumimoji="1" lang="ja-JP" altLang="en-US" sz="1800" dirty="0"/>
              <a:t>その文を最後まで読まないと，接続関係がわからない</a:t>
            </a:r>
            <a:endParaRPr kumimoji="1" lang="en-US" altLang="ja-JP" sz="1800" dirty="0"/>
          </a:p>
          <a:p>
            <a:r>
              <a:rPr kumimoji="1" lang="ja-JP" altLang="en-US" sz="1800" dirty="0"/>
              <a:t>また「</a:t>
            </a:r>
            <a:r>
              <a:rPr kumimoji="1" lang="en-US" altLang="ja-JP" sz="1800" dirty="0"/>
              <a:t>A </a:t>
            </a:r>
            <a:r>
              <a:rPr kumimoji="1" lang="ja-JP" altLang="en-US" sz="1800" dirty="0"/>
              <a:t>は </a:t>
            </a:r>
            <a:r>
              <a:rPr kumimoji="1" lang="en-US" altLang="ja-JP" sz="1800" dirty="0"/>
              <a:t>B </a:t>
            </a:r>
            <a:r>
              <a:rPr kumimoji="1" lang="ja-JP" altLang="en-US" sz="1800" dirty="0"/>
              <a:t>である．なぜなら </a:t>
            </a:r>
            <a:r>
              <a:rPr lang="en-US" altLang="ja-JP" sz="1800" dirty="0"/>
              <a:t>B </a:t>
            </a:r>
            <a:r>
              <a:rPr lang="ja-JP" altLang="en-US" sz="1800" dirty="0"/>
              <a:t>は </a:t>
            </a:r>
            <a:r>
              <a:rPr lang="en-US" altLang="ja-JP" sz="1800" b="1" dirty="0">
                <a:solidFill>
                  <a:schemeClr val="accent5"/>
                </a:solidFill>
              </a:rPr>
              <a:t>C</a:t>
            </a:r>
            <a:r>
              <a:rPr lang="en-US" altLang="ja-JP" sz="1800" dirty="0"/>
              <a:t> </a:t>
            </a:r>
            <a:r>
              <a:rPr lang="ja-JP" altLang="en-US" sz="1800" dirty="0"/>
              <a:t>だからだ</a:t>
            </a:r>
            <a:r>
              <a:rPr kumimoji="1" lang="ja-JP" altLang="en-US" sz="1800" dirty="0"/>
              <a:t>」の後に繋げる文を考える</a:t>
            </a:r>
            <a:endParaRPr kumimoji="1" lang="en-US" altLang="ja-JP" sz="1800" dirty="0"/>
          </a:p>
          <a:p>
            <a:pPr lvl="1"/>
            <a:r>
              <a:rPr kumimoji="1" lang="ja-JP" altLang="en-US" sz="1800" dirty="0"/>
              <a:t>だめな例：</a:t>
            </a:r>
            <a:endParaRPr kumimoji="1" lang="en-US" altLang="ja-JP" sz="1800" dirty="0"/>
          </a:p>
          <a:p>
            <a:pPr lvl="2"/>
            <a:r>
              <a:rPr kumimoji="1" lang="ja-JP" altLang="en-US" sz="1800" dirty="0"/>
              <a:t>「～は～であり，そのため～は </a:t>
            </a:r>
            <a:r>
              <a:rPr kumimoji="1" lang="en-US" altLang="ja-JP" sz="1800" b="1" dirty="0">
                <a:solidFill>
                  <a:schemeClr val="accent5"/>
                </a:solidFill>
              </a:rPr>
              <a:t>C</a:t>
            </a:r>
            <a:r>
              <a:rPr kumimoji="1" lang="en-US" altLang="ja-JP" sz="1800" dirty="0"/>
              <a:t> </a:t>
            </a:r>
            <a:r>
              <a:rPr kumimoji="1" lang="ja-JP" altLang="en-US" sz="1800" dirty="0"/>
              <a:t>である」</a:t>
            </a:r>
            <a:endParaRPr kumimoji="1" lang="en-US" altLang="ja-JP" sz="1800" dirty="0"/>
          </a:p>
          <a:p>
            <a:pPr lvl="2"/>
            <a:r>
              <a:rPr kumimoji="1" lang="en-US" altLang="ja-JP" sz="1800" dirty="0"/>
              <a:t>C </a:t>
            </a:r>
            <a:r>
              <a:rPr kumimoji="1" lang="ja-JP" altLang="en-US" sz="1800" dirty="0"/>
              <a:t>が最後に出てくるので，そこまで読まないと関係がわからない</a:t>
            </a:r>
            <a:endParaRPr kumimoji="1" lang="en-US" altLang="ja-JP" sz="1800" dirty="0"/>
          </a:p>
          <a:p>
            <a:pPr lvl="1"/>
            <a:r>
              <a:rPr kumimoji="1" lang="ja-JP" altLang="en-US" sz="1800" dirty="0"/>
              <a:t>良い例：</a:t>
            </a:r>
            <a:endParaRPr kumimoji="1" lang="en-US" altLang="ja-JP" sz="1800" dirty="0"/>
          </a:p>
          <a:p>
            <a:pPr lvl="2"/>
            <a:r>
              <a:rPr kumimoji="1" lang="ja-JP" altLang="en-US" sz="1800" dirty="0"/>
              <a:t>「～は </a:t>
            </a:r>
            <a:r>
              <a:rPr kumimoji="1" lang="en-US" altLang="ja-JP" sz="1800" b="1" dirty="0">
                <a:solidFill>
                  <a:schemeClr val="accent5"/>
                </a:solidFill>
              </a:rPr>
              <a:t>C</a:t>
            </a:r>
            <a:r>
              <a:rPr kumimoji="1" lang="en-US" altLang="ja-JP" sz="1800" dirty="0"/>
              <a:t> </a:t>
            </a:r>
            <a:r>
              <a:rPr kumimoji="1" lang="ja-JP" altLang="en-US" sz="1800" dirty="0"/>
              <a:t>である．なぜなら～は～であるためである」</a:t>
            </a:r>
            <a:endParaRPr kumimoji="1" lang="en-US" altLang="ja-JP" sz="1800" dirty="0"/>
          </a:p>
        </p:txBody>
      </p:sp>
    </p:spTree>
    <p:extLst>
      <p:ext uri="{BB962C8B-B14F-4D97-AF65-F5344CB8AC3E}">
        <p14:creationId xmlns:p14="http://schemas.microsoft.com/office/powerpoint/2010/main" val="34140390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F43A36-1241-4642-C35D-F2423024AF7E}"/>
              </a:ext>
            </a:extLst>
          </p:cNvPr>
          <p:cNvSpPr>
            <a:spLocks noGrp="1"/>
          </p:cNvSpPr>
          <p:nvPr>
            <p:ph type="title"/>
          </p:nvPr>
        </p:nvSpPr>
        <p:spPr/>
        <p:txBody>
          <a:bodyPr/>
          <a:lstStyle/>
          <a:p>
            <a:r>
              <a:rPr kumimoji="1" lang="ja-JP" altLang="en-US" dirty="0"/>
              <a:t>論理的な繋がりを使った文の接続３</a:t>
            </a:r>
          </a:p>
        </p:txBody>
      </p:sp>
      <p:sp>
        <p:nvSpPr>
          <p:cNvPr id="3" name="テキスト プレースホルダー 2">
            <a:extLst>
              <a:ext uri="{FF2B5EF4-FFF2-40B4-BE49-F238E27FC236}">
                <a16:creationId xmlns:a16="http://schemas.microsoft.com/office/drawing/2014/main" id="{0AE5F184-FC3A-2542-0079-3B39E1BBBD63}"/>
              </a:ext>
            </a:extLst>
          </p:cNvPr>
          <p:cNvSpPr>
            <a:spLocks noGrp="1"/>
          </p:cNvSpPr>
          <p:nvPr>
            <p:ph type="body" sz="quarter" idx="10"/>
          </p:nvPr>
        </p:nvSpPr>
        <p:spPr/>
        <p:txBody>
          <a:bodyPr/>
          <a:lstStyle/>
          <a:p>
            <a:r>
              <a:rPr kumimoji="1" lang="ja-JP" altLang="en-US" dirty="0"/>
              <a:t>最初に要素や単語を列挙してから，ぶらさげる</a:t>
            </a:r>
            <a:endParaRPr kumimoji="1" lang="en-US" altLang="ja-JP" dirty="0"/>
          </a:p>
          <a:p>
            <a:pPr lvl="1"/>
            <a:r>
              <a:rPr kumimoji="1" lang="ja-JP" altLang="en-US" dirty="0"/>
              <a:t>この後ろに列挙した要素の説明がくることが自然に伝わる</a:t>
            </a:r>
            <a:endParaRPr kumimoji="1" lang="en-US" altLang="ja-JP" dirty="0"/>
          </a:p>
          <a:p>
            <a:r>
              <a:rPr kumimoji="1" lang="ja-JP" altLang="en-US" dirty="0"/>
              <a:t>例：</a:t>
            </a:r>
            <a:endParaRPr kumimoji="1" lang="en-US" altLang="ja-JP" dirty="0"/>
          </a:p>
          <a:p>
            <a:pPr lvl="1"/>
            <a:r>
              <a:rPr kumimoji="1" lang="ja-JP" altLang="en-US" dirty="0"/>
              <a:t>「</a:t>
            </a:r>
            <a:r>
              <a:rPr kumimoji="1" lang="en-US" altLang="ja-JP" dirty="0"/>
              <a:t>A </a:t>
            </a:r>
            <a:r>
              <a:rPr kumimoji="1" lang="ja-JP" altLang="en-US" dirty="0"/>
              <a:t>には </a:t>
            </a:r>
            <a:r>
              <a:rPr kumimoji="1" lang="en-US" altLang="ja-JP" dirty="0"/>
              <a:t>B </a:t>
            </a:r>
            <a:r>
              <a:rPr kumimoji="1" lang="ja-JP" altLang="en-US" dirty="0"/>
              <a:t>と </a:t>
            </a:r>
            <a:r>
              <a:rPr kumimoji="1" lang="en-US" altLang="ja-JP" dirty="0"/>
              <a:t>C </a:t>
            </a:r>
            <a:r>
              <a:rPr kumimoji="1" lang="ja-JP" altLang="en-US" dirty="0"/>
              <a:t>がある」</a:t>
            </a:r>
            <a:endParaRPr kumimoji="1" lang="en-US" altLang="ja-JP" dirty="0"/>
          </a:p>
          <a:p>
            <a:pPr lvl="2"/>
            <a:r>
              <a:rPr kumimoji="1" lang="ja-JP" altLang="en-US" dirty="0"/>
              <a:t>「</a:t>
            </a:r>
            <a:r>
              <a:rPr kumimoji="1" lang="en-US" altLang="ja-JP" dirty="0"/>
              <a:t>B </a:t>
            </a:r>
            <a:r>
              <a:rPr kumimoji="1" lang="ja-JP" altLang="en-US" dirty="0"/>
              <a:t>は～である」</a:t>
            </a:r>
            <a:endParaRPr kumimoji="1" lang="en-US" altLang="ja-JP" dirty="0"/>
          </a:p>
          <a:p>
            <a:pPr lvl="2"/>
            <a:r>
              <a:rPr kumimoji="1" lang="ja-JP" altLang="en-US" dirty="0"/>
              <a:t>「一方で </a:t>
            </a:r>
            <a:r>
              <a:rPr kumimoji="1" lang="en-US" altLang="ja-JP" dirty="0"/>
              <a:t>C </a:t>
            </a:r>
            <a:r>
              <a:rPr kumimoji="1" lang="ja-JP" altLang="en-US" dirty="0"/>
              <a:t>は～である」</a:t>
            </a:r>
            <a:br>
              <a:rPr kumimoji="1" lang="en-US" altLang="ja-JP" dirty="0"/>
            </a:br>
            <a:endParaRPr kumimoji="1" lang="en-US" altLang="ja-JP" dirty="0"/>
          </a:p>
          <a:p>
            <a:pPr lvl="1"/>
            <a:r>
              <a:rPr kumimoji="1" lang="ja-JP" altLang="en-US" dirty="0"/>
              <a:t>「～は以下の手順で行われる」</a:t>
            </a:r>
            <a:endParaRPr kumimoji="1" lang="en-US" altLang="ja-JP" dirty="0"/>
          </a:p>
          <a:p>
            <a:pPr lvl="2"/>
            <a:r>
              <a:rPr kumimoji="1" lang="ja-JP" altLang="en-US" dirty="0"/>
              <a:t>「</a:t>
            </a:r>
            <a:r>
              <a:rPr kumimoji="1" lang="en-US" altLang="ja-JP" dirty="0"/>
              <a:t>1.</a:t>
            </a:r>
            <a:r>
              <a:rPr kumimoji="1" lang="ja-JP" altLang="en-US" dirty="0"/>
              <a:t>」「</a:t>
            </a:r>
            <a:r>
              <a:rPr kumimoji="1" lang="en-US" altLang="ja-JP" dirty="0"/>
              <a:t>2.</a:t>
            </a:r>
            <a:r>
              <a:rPr kumimoji="1" lang="ja-JP" altLang="en-US" dirty="0"/>
              <a:t>」「</a:t>
            </a:r>
            <a:r>
              <a:rPr kumimoji="1" lang="en-US" altLang="ja-JP" dirty="0"/>
              <a:t>3.</a:t>
            </a:r>
            <a:r>
              <a:rPr kumimoji="1" lang="ja-JP" altLang="en-US" dirty="0"/>
              <a:t>」</a:t>
            </a:r>
            <a:endParaRPr kumimoji="1" lang="en-US" altLang="ja-JP" dirty="0"/>
          </a:p>
          <a:p>
            <a:pPr lvl="1"/>
            <a:r>
              <a:rPr kumimoji="1" lang="ja-JP" altLang="en-US" dirty="0"/>
              <a:t>「～は以下の２つの理由からなる」</a:t>
            </a:r>
            <a:endParaRPr kumimoji="1" lang="en-US" altLang="ja-JP" dirty="0"/>
          </a:p>
          <a:p>
            <a:pPr lvl="2"/>
            <a:r>
              <a:rPr kumimoji="1" lang="ja-JP" altLang="en-US" dirty="0"/>
              <a:t>「</a:t>
            </a:r>
            <a:r>
              <a:rPr kumimoji="1" lang="en-US" altLang="ja-JP" dirty="0"/>
              <a:t>1.</a:t>
            </a:r>
            <a:r>
              <a:rPr kumimoji="1" lang="ja-JP" altLang="en-US" dirty="0"/>
              <a:t>」「</a:t>
            </a:r>
            <a:r>
              <a:rPr kumimoji="1" lang="en-US" altLang="ja-JP" dirty="0"/>
              <a:t>2.</a:t>
            </a:r>
            <a:r>
              <a:rPr kumimoji="1" lang="ja-JP" altLang="en-US" dirty="0"/>
              <a:t>」</a:t>
            </a:r>
            <a:endParaRPr kumimoji="1" lang="en-US" altLang="ja-JP" dirty="0"/>
          </a:p>
          <a:p>
            <a:pPr lvl="1"/>
            <a:endParaRPr kumimoji="1" lang="ja-JP" altLang="en-US" dirty="0"/>
          </a:p>
        </p:txBody>
      </p:sp>
    </p:spTree>
    <p:extLst>
      <p:ext uri="{BB962C8B-B14F-4D97-AF65-F5344CB8AC3E}">
        <p14:creationId xmlns:p14="http://schemas.microsoft.com/office/powerpoint/2010/main" val="22366283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EE214D-6E7A-0357-0756-680B63295B42}"/>
              </a:ext>
            </a:extLst>
          </p:cNvPr>
          <p:cNvSpPr>
            <a:spLocks noGrp="1"/>
          </p:cNvSpPr>
          <p:nvPr>
            <p:ph type="title"/>
          </p:nvPr>
        </p:nvSpPr>
        <p:spPr/>
        <p:txBody>
          <a:bodyPr/>
          <a:lstStyle/>
          <a:p>
            <a:r>
              <a:rPr lang="ja-JP" altLang="en-US" dirty="0"/>
              <a:t>パラグラフや文内の接続：古い情報と新しい情報</a:t>
            </a:r>
            <a:endParaRPr kumimoji="1" lang="ja-JP" altLang="en-US" dirty="0"/>
          </a:p>
        </p:txBody>
      </p:sp>
      <p:sp>
        <p:nvSpPr>
          <p:cNvPr id="3" name="テキスト プレースホルダー 2">
            <a:extLst>
              <a:ext uri="{FF2B5EF4-FFF2-40B4-BE49-F238E27FC236}">
                <a16:creationId xmlns:a16="http://schemas.microsoft.com/office/drawing/2014/main" id="{73E7C1C9-4BB8-6905-4AC9-D99FB1224F57}"/>
              </a:ext>
            </a:extLst>
          </p:cNvPr>
          <p:cNvSpPr>
            <a:spLocks noGrp="1"/>
          </p:cNvSpPr>
          <p:nvPr>
            <p:ph type="body" sz="quarter" idx="10"/>
          </p:nvPr>
        </p:nvSpPr>
        <p:spPr/>
        <p:txBody>
          <a:bodyPr/>
          <a:lstStyle/>
          <a:p>
            <a:r>
              <a:rPr lang="ja-JP" altLang="en-US" dirty="0"/>
              <a:t>パラグラフ内の各文</a:t>
            </a:r>
            <a:endParaRPr lang="en-US" altLang="ja-JP" dirty="0"/>
          </a:p>
          <a:p>
            <a:pPr lvl="1"/>
            <a:r>
              <a:rPr kumimoji="1" lang="ja-JP" altLang="en-US" dirty="0"/>
              <a:t>トピック・センテンス </a:t>
            </a:r>
            <a:r>
              <a:rPr kumimoji="1" lang="en-US" altLang="ja-JP" dirty="0"/>
              <a:t>or </a:t>
            </a:r>
            <a:r>
              <a:rPr kumimoji="1" lang="ja-JP" altLang="en-US" dirty="0"/>
              <a:t>それまでのサポーティング・センテンスで触れた内容に必ず繋がっている</a:t>
            </a:r>
            <a:endParaRPr kumimoji="1" lang="en-US" altLang="ja-JP" dirty="0"/>
          </a:p>
          <a:p>
            <a:pPr lvl="1"/>
            <a:r>
              <a:rPr kumimoji="1" lang="ja-JP" altLang="en-US" dirty="0"/>
              <a:t>そこまでに現れていない概念や単語だけで構成された文を入れてはいけない</a:t>
            </a:r>
            <a:endParaRPr kumimoji="1" lang="en-US" altLang="ja-JP" dirty="0"/>
          </a:p>
          <a:p>
            <a:pPr lvl="2"/>
            <a:r>
              <a:rPr kumimoji="1" lang="ja-JP" altLang="en-US" dirty="0"/>
              <a:t>その後まで読んではじめて意味がわかるようなものはだめ</a:t>
            </a:r>
          </a:p>
        </p:txBody>
      </p:sp>
    </p:spTree>
    <p:extLst>
      <p:ext uri="{BB962C8B-B14F-4D97-AF65-F5344CB8AC3E}">
        <p14:creationId xmlns:p14="http://schemas.microsoft.com/office/powerpoint/2010/main" val="19299436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44FC4B2-BE5F-0B62-A30B-6488B98CA7F1}"/>
              </a:ext>
            </a:extLst>
          </p:cNvPr>
          <p:cNvSpPr>
            <a:spLocks noGrp="1"/>
          </p:cNvSpPr>
          <p:nvPr>
            <p:ph type="title"/>
          </p:nvPr>
        </p:nvSpPr>
        <p:spPr/>
        <p:txBody>
          <a:bodyPr/>
          <a:lstStyle/>
          <a:p>
            <a:r>
              <a:rPr lang="ja-JP" altLang="en-US" dirty="0"/>
              <a:t>プロットから文章への展開</a:t>
            </a:r>
            <a:endParaRPr lang="en-US" altLang="ja-JP" dirty="0"/>
          </a:p>
        </p:txBody>
      </p:sp>
    </p:spTree>
    <p:extLst>
      <p:ext uri="{BB962C8B-B14F-4D97-AF65-F5344CB8AC3E}">
        <p14:creationId xmlns:p14="http://schemas.microsoft.com/office/powerpoint/2010/main" val="35903381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562E51A-24AB-589C-C10B-60BA2743CF86}"/>
              </a:ext>
            </a:extLst>
          </p:cNvPr>
          <p:cNvSpPr>
            <a:spLocks noGrp="1"/>
          </p:cNvSpPr>
          <p:nvPr>
            <p:ph type="title"/>
          </p:nvPr>
        </p:nvSpPr>
        <p:spPr/>
        <p:txBody>
          <a:bodyPr/>
          <a:lstStyle/>
          <a:p>
            <a:r>
              <a:rPr lang="ja-JP" altLang="en-US" dirty="0"/>
              <a:t>プロットから文章やスライドへ</a:t>
            </a:r>
          </a:p>
        </p:txBody>
      </p:sp>
      <p:sp>
        <p:nvSpPr>
          <p:cNvPr id="5" name="テキスト プレースホルダー 4">
            <a:extLst>
              <a:ext uri="{FF2B5EF4-FFF2-40B4-BE49-F238E27FC236}">
                <a16:creationId xmlns:a16="http://schemas.microsoft.com/office/drawing/2014/main" id="{24288186-ECCC-F136-8196-B4294566CB12}"/>
              </a:ext>
            </a:extLst>
          </p:cNvPr>
          <p:cNvSpPr>
            <a:spLocks noGrp="1"/>
          </p:cNvSpPr>
          <p:nvPr>
            <p:ph type="body" sz="quarter" idx="10"/>
          </p:nvPr>
        </p:nvSpPr>
        <p:spPr/>
        <p:txBody>
          <a:bodyPr/>
          <a:lstStyle/>
          <a:p>
            <a:r>
              <a:rPr lang="ja-JP" altLang="en-US" dirty="0"/>
              <a:t>プロットと文章の違い：</a:t>
            </a:r>
            <a:endParaRPr lang="en-US" altLang="ja-JP" dirty="0"/>
          </a:p>
          <a:p>
            <a:pPr lvl="1"/>
            <a:r>
              <a:rPr lang="ja-JP" altLang="en-US" dirty="0"/>
              <a:t>プロットは論理の階層構造を単に表せば良い</a:t>
            </a:r>
            <a:endParaRPr lang="en-US" altLang="ja-JP" dirty="0"/>
          </a:p>
          <a:p>
            <a:pPr lvl="2"/>
            <a:r>
              <a:rPr lang="ja-JP" altLang="en-US" dirty="0"/>
              <a:t>子は親にぶら下がっている事で視覚的に論理関係がわかる</a:t>
            </a:r>
            <a:endParaRPr lang="en-US" altLang="ja-JP" dirty="0"/>
          </a:p>
          <a:p>
            <a:pPr lvl="2"/>
            <a:r>
              <a:rPr lang="ja-JP" altLang="en-US" dirty="0"/>
              <a:t>つなぎの言葉は通常あまり書かない</a:t>
            </a:r>
            <a:endParaRPr lang="en-US" altLang="ja-JP" dirty="0"/>
          </a:p>
          <a:p>
            <a:pPr lvl="1"/>
            <a:r>
              <a:rPr lang="ja-JP" altLang="en-US" dirty="0"/>
              <a:t>しかし，文章（スライド）は基本的にシーケンシャル</a:t>
            </a:r>
            <a:endParaRPr lang="en-US" altLang="ja-JP" dirty="0"/>
          </a:p>
          <a:p>
            <a:pPr lvl="2"/>
            <a:r>
              <a:rPr lang="ja-JP" altLang="en-US" dirty="0"/>
              <a:t>文章は前から後ろにむかって順に読むもの</a:t>
            </a:r>
            <a:endParaRPr lang="en-US" altLang="ja-JP" dirty="0"/>
          </a:p>
          <a:p>
            <a:pPr lvl="2"/>
            <a:r>
              <a:rPr lang="ja-JP" altLang="en-US" dirty="0">
                <a:solidFill>
                  <a:schemeClr val="accent5"/>
                </a:solidFill>
              </a:rPr>
              <a:t>前から読んでわかる順序に論理を展開し，それぞれにつなぎを入れる必要がある</a:t>
            </a:r>
            <a:endParaRPr lang="en-US" altLang="ja-JP" dirty="0">
              <a:solidFill>
                <a:schemeClr val="accent5"/>
              </a:solidFill>
            </a:endParaRPr>
          </a:p>
          <a:p>
            <a:r>
              <a:rPr lang="ja-JP" altLang="en-US" dirty="0"/>
              <a:t>課題：</a:t>
            </a:r>
            <a:br>
              <a:rPr lang="en-US" altLang="ja-JP" dirty="0"/>
            </a:br>
            <a:r>
              <a:rPr lang="ja-JP" altLang="en-US" dirty="0"/>
              <a:t>プロットの論理をどのようにシーケンシャルな文章に展開するか？</a:t>
            </a:r>
            <a:endParaRPr lang="en-US" altLang="ja-JP" dirty="0"/>
          </a:p>
        </p:txBody>
      </p:sp>
      <p:sp>
        <p:nvSpPr>
          <p:cNvPr id="2" name="スライド番号プレースホルダー 1">
            <a:extLst>
              <a:ext uri="{FF2B5EF4-FFF2-40B4-BE49-F238E27FC236}">
                <a16:creationId xmlns:a16="http://schemas.microsoft.com/office/drawing/2014/main" id="{CFEF9DC9-89E4-71EE-05DF-89E205E66070}"/>
              </a:ext>
            </a:extLst>
          </p:cNvPr>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26</a:t>
            </a:fld>
            <a:endParaRPr kumimoji="1" lang="ja-JP" altLang="en-US"/>
          </a:p>
        </p:txBody>
      </p:sp>
    </p:spTree>
    <p:extLst>
      <p:ext uri="{BB962C8B-B14F-4D97-AF65-F5344CB8AC3E}">
        <p14:creationId xmlns:p14="http://schemas.microsoft.com/office/powerpoint/2010/main" val="40343958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60A38-7213-E877-786C-852C28C01C66}"/>
              </a:ext>
            </a:extLst>
          </p:cNvPr>
          <p:cNvSpPr>
            <a:spLocks noGrp="1"/>
          </p:cNvSpPr>
          <p:nvPr>
            <p:ph type="title"/>
          </p:nvPr>
        </p:nvSpPr>
        <p:spPr/>
        <p:txBody>
          <a:bodyPr/>
          <a:lstStyle/>
          <a:p>
            <a:r>
              <a:rPr lang="ja-JP" altLang="en-US" dirty="0"/>
              <a:t>階層構造の展開の仕方</a:t>
            </a:r>
          </a:p>
        </p:txBody>
      </p:sp>
      <p:sp>
        <p:nvSpPr>
          <p:cNvPr id="3" name="テキスト プレースホルダー 2">
            <a:extLst>
              <a:ext uri="{FF2B5EF4-FFF2-40B4-BE49-F238E27FC236}">
                <a16:creationId xmlns:a16="http://schemas.microsoft.com/office/drawing/2014/main" id="{4A2003D6-4613-30B4-79F2-1A98EFDA3166}"/>
              </a:ext>
            </a:extLst>
          </p:cNvPr>
          <p:cNvSpPr>
            <a:spLocks noGrp="1"/>
          </p:cNvSpPr>
          <p:nvPr>
            <p:ph type="body" sz="quarter" idx="10"/>
          </p:nvPr>
        </p:nvSpPr>
        <p:spPr>
          <a:xfrm>
            <a:off x="521955" y="1358977"/>
            <a:ext cx="8280092" cy="5219751"/>
          </a:xfrm>
        </p:spPr>
        <p:txBody>
          <a:bodyPr/>
          <a:lstStyle/>
          <a:p>
            <a:r>
              <a:rPr lang="ja-JP" altLang="en-US" dirty="0"/>
              <a:t>上から順に各階層にある話題を紹介したあと，１つずつ潜っていく</a:t>
            </a:r>
            <a:endParaRPr lang="en-US" altLang="ja-JP" dirty="0"/>
          </a:p>
          <a:p>
            <a:pPr lvl="1"/>
            <a:r>
              <a:rPr lang="ja-JP" altLang="en-US" dirty="0"/>
              <a:t>典型的なやりかた：以下を再帰的に繰り返す</a:t>
            </a:r>
            <a:endParaRPr lang="en-US" altLang="ja-JP" dirty="0"/>
          </a:p>
          <a:p>
            <a:pPr lvl="2"/>
            <a:r>
              <a:rPr lang="ja-JP" altLang="en-US" dirty="0"/>
              <a:t>登場人物（子）の紹介と，子同士の関係を説明</a:t>
            </a:r>
            <a:endParaRPr lang="en-US" altLang="ja-JP" dirty="0"/>
          </a:p>
          <a:p>
            <a:pPr lvl="2"/>
            <a:r>
              <a:rPr lang="ja-JP" altLang="en-US" dirty="0"/>
              <a:t>各子の詳細を順に説明</a:t>
            </a:r>
            <a:endParaRPr lang="en-US" altLang="ja-JP" dirty="0"/>
          </a:p>
          <a:p>
            <a:r>
              <a:rPr lang="ja-JP" altLang="en-US" dirty="0"/>
              <a:t>典型例：</a:t>
            </a:r>
            <a:endParaRPr lang="en-US" altLang="ja-JP" dirty="0"/>
          </a:p>
          <a:p>
            <a:pPr lvl="1"/>
            <a:r>
              <a:rPr lang="ja-JP" altLang="en-US" dirty="0"/>
              <a:t>イントロで論文全体の話題を紹介</a:t>
            </a:r>
            <a:endParaRPr lang="en-US" altLang="ja-JP" dirty="0"/>
          </a:p>
          <a:p>
            <a:pPr lvl="1"/>
            <a:r>
              <a:rPr lang="ja-JP" altLang="en-US" dirty="0"/>
              <a:t>２節の冒頭で背景全体を簡単に説明</a:t>
            </a:r>
            <a:endParaRPr lang="en-US" altLang="ja-JP" dirty="0"/>
          </a:p>
          <a:p>
            <a:pPr lvl="1"/>
            <a:r>
              <a:rPr lang="ja-JP" altLang="en-US" dirty="0"/>
              <a:t>２</a:t>
            </a:r>
            <a:r>
              <a:rPr lang="en-US" altLang="ja-JP" dirty="0"/>
              <a:t>.1</a:t>
            </a:r>
            <a:r>
              <a:rPr lang="ja-JP" altLang="en-US" dirty="0"/>
              <a:t>節で背景の１つめを説明</a:t>
            </a:r>
            <a:endParaRPr lang="en-US" altLang="ja-JP" dirty="0"/>
          </a:p>
          <a:p>
            <a:pPr lvl="1"/>
            <a:r>
              <a:rPr lang="ja-JP" altLang="en-US" dirty="0"/>
              <a:t>２</a:t>
            </a:r>
            <a:r>
              <a:rPr lang="en-US" altLang="ja-JP" dirty="0"/>
              <a:t>.2</a:t>
            </a:r>
            <a:r>
              <a:rPr lang="ja-JP" altLang="en-US" dirty="0"/>
              <a:t>節で背景の２つめを説明</a:t>
            </a:r>
            <a:endParaRPr lang="en-US" altLang="ja-JP" dirty="0"/>
          </a:p>
          <a:p>
            <a:pPr lvl="1"/>
            <a:r>
              <a:rPr lang="ja-JP" altLang="en-US" dirty="0"/>
              <a:t>３節の冒頭で背景との関係と共に既存手法全体を簡単に説明</a:t>
            </a:r>
            <a:endParaRPr lang="en-US" altLang="ja-JP" dirty="0"/>
          </a:p>
          <a:p>
            <a:pPr lvl="1"/>
            <a:r>
              <a:rPr lang="ja-JP" altLang="en-US" dirty="0"/>
              <a:t>３</a:t>
            </a:r>
            <a:r>
              <a:rPr lang="en-US" altLang="ja-JP" dirty="0"/>
              <a:t>.</a:t>
            </a:r>
            <a:r>
              <a:rPr lang="ja-JP" altLang="en-US" dirty="0"/>
              <a:t>２節で既存手法の１つめを説明</a:t>
            </a:r>
            <a:endParaRPr lang="en-US" altLang="ja-JP" dirty="0"/>
          </a:p>
          <a:p>
            <a:pPr lvl="1"/>
            <a:r>
              <a:rPr lang="ja-JP" altLang="en-US" dirty="0"/>
              <a:t>３</a:t>
            </a:r>
            <a:r>
              <a:rPr lang="en-US" altLang="ja-JP" dirty="0"/>
              <a:t>.</a:t>
            </a:r>
            <a:r>
              <a:rPr lang="ja-JP" altLang="en-US" dirty="0"/>
              <a:t>２節で既存手法の２つめを説明</a:t>
            </a:r>
            <a:endParaRPr lang="en-US" altLang="ja-JP" dirty="0"/>
          </a:p>
          <a:p>
            <a:pPr lvl="1"/>
            <a:r>
              <a:rPr lang="ja-JP" altLang="en-US" dirty="0"/>
              <a:t>･･･</a:t>
            </a:r>
          </a:p>
        </p:txBody>
      </p:sp>
    </p:spTree>
    <p:extLst>
      <p:ext uri="{BB962C8B-B14F-4D97-AF65-F5344CB8AC3E}">
        <p14:creationId xmlns:p14="http://schemas.microsoft.com/office/powerpoint/2010/main" val="1427431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60A38-7213-E877-786C-852C28C01C66}"/>
              </a:ext>
            </a:extLst>
          </p:cNvPr>
          <p:cNvSpPr>
            <a:spLocks noGrp="1"/>
          </p:cNvSpPr>
          <p:nvPr>
            <p:ph type="title"/>
          </p:nvPr>
        </p:nvSpPr>
        <p:spPr/>
        <p:txBody>
          <a:bodyPr/>
          <a:lstStyle/>
          <a:p>
            <a:r>
              <a:rPr lang="ja-JP" altLang="en-US" sz="2400" dirty="0"/>
              <a:t>上から順に各階層にある話題を紹介したあと，</a:t>
            </a:r>
            <a:br>
              <a:rPr lang="en-US" altLang="ja-JP" sz="2400" dirty="0"/>
            </a:br>
            <a:r>
              <a:rPr lang="ja-JP" altLang="en-US" sz="2400" dirty="0"/>
              <a:t>１つずつ潜っていく</a:t>
            </a:r>
            <a:endParaRPr lang="en-US" altLang="ja-JP" sz="2400" dirty="0"/>
          </a:p>
        </p:txBody>
      </p:sp>
      <p:sp>
        <p:nvSpPr>
          <p:cNvPr id="20" name="四角形: 角を丸くする 19">
            <a:extLst>
              <a:ext uri="{FF2B5EF4-FFF2-40B4-BE49-F238E27FC236}">
                <a16:creationId xmlns:a16="http://schemas.microsoft.com/office/drawing/2014/main" id="{C450BCA9-9B81-1F2C-24F6-2956E1F55014}"/>
              </a:ext>
            </a:extLst>
          </p:cNvPr>
          <p:cNvSpPr/>
          <p:nvPr/>
        </p:nvSpPr>
        <p:spPr bwMode="auto">
          <a:xfrm>
            <a:off x="1382200" y="1538979"/>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21" name="四角形: 角を丸くする 20">
            <a:extLst>
              <a:ext uri="{FF2B5EF4-FFF2-40B4-BE49-F238E27FC236}">
                <a16:creationId xmlns:a16="http://schemas.microsoft.com/office/drawing/2014/main" id="{B45AEEDE-A008-07D3-9782-2320D7CC2BA9}"/>
              </a:ext>
            </a:extLst>
          </p:cNvPr>
          <p:cNvSpPr/>
          <p:nvPr/>
        </p:nvSpPr>
        <p:spPr bwMode="auto">
          <a:xfrm>
            <a:off x="4082230" y="1538979"/>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22" name="四角形: 角を丸くする 21">
            <a:extLst>
              <a:ext uri="{FF2B5EF4-FFF2-40B4-BE49-F238E27FC236}">
                <a16:creationId xmlns:a16="http://schemas.microsoft.com/office/drawing/2014/main" id="{81B1465C-E60F-BD6B-69DC-74BA3A6533E2}"/>
              </a:ext>
            </a:extLst>
          </p:cNvPr>
          <p:cNvSpPr/>
          <p:nvPr/>
        </p:nvSpPr>
        <p:spPr bwMode="auto">
          <a:xfrm>
            <a:off x="6782260" y="1538979"/>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23" name="四角形: 角を丸くする 22">
            <a:extLst>
              <a:ext uri="{FF2B5EF4-FFF2-40B4-BE49-F238E27FC236}">
                <a16:creationId xmlns:a16="http://schemas.microsoft.com/office/drawing/2014/main" id="{972FF901-2DB1-0A73-2827-ADC631C0D6CD}"/>
              </a:ext>
            </a:extLst>
          </p:cNvPr>
          <p:cNvSpPr/>
          <p:nvPr/>
        </p:nvSpPr>
        <p:spPr bwMode="auto">
          <a:xfrm>
            <a:off x="752193"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24" name="四角形: 角を丸くする 23">
            <a:extLst>
              <a:ext uri="{FF2B5EF4-FFF2-40B4-BE49-F238E27FC236}">
                <a16:creationId xmlns:a16="http://schemas.microsoft.com/office/drawing/2014/main" id="{407DAE22-723B-ED3A-4414-F7BA17E7F345}"/>
              </a:ext>
            </a:extLst>
          </p:cNvPr>
          <p:cNvSpPr/>
          <p:nvPr/>
        </p:nvSpPr>
        <p:spPr bwMode="auto">
          <a:xfrm>
            <a:off x="3452223"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25" name="四角形: 角を丸くする 24">
            <a:extLst>
              <a:ext uri="{FF2B5EF4-FFF2-40B4-BE49-F238E27FC236}">
                <a16:creationId xmlns:a16="http://schemas.microsoft.com/office/drawing/2014/main" id="{B1998236-0A8A-9105-A71C-ECF0D064EC44}"/>
              </a:ext>
            </a:extLst>
          </p:cNvPr>
          <p:cNvSpPr/>
          <p:nvPr/>
        </p:nvSpPr>
        <p:spPr bwMode="auto">
          <a:xfrm>
            <a:off x="4802238"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26" name="四角形: 角を丸くする 25">
            <a:extLst>
              <a:ext uri="{FF2B5EF4-FFF2-40B4-BE49-F238E27FC236}">
                <a16:creationId xmlns:a16="http://schemas.microsoft.com/office/drawing/2014/main" id="{1DF5174C-F7EA-4E08-D5AE-EB86FB8D68D1}"/>
              </a:ext>
            </a:extLst>
          </p:cNvPr>
          <p:cNvSpPr/>
          <p:nvPr/>
        </p:nvSpPr>
        <p:spPr bwMode="auto">
          <a:xfrm>
            <a:off x="6152253"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27" name="四角形: 角を丸くする 26">
            <a:extLst>
              <a:ext uri="{FF2B5EF4-FFF2-40B4-BE49-F238E27FC236}">
                <a16:creationId xmlns:a16="http://schemas.microsoft.com/office/drawing/2014/main" id="{3047D48A-9A5D-E409-8E78-38E07FA0693B}"/>
              </a:ext>
            </a:extLst>
          </p:cNvPr>
          <p:cNvSpPr/>
          <p:nvPr/>
        </p:nvSpPr>
        <p:spPr bwMode="auto">
          <a:xfrm>
            <a:off x="7502268"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28" name="四角形: 角を丸くする 27">
            <a:extLst>
              <a:ext uri="{FF2B5EF4-FFF2-40B4-BE49-F238E27FC236}">
                <a16:creationId xmlns:a16="http://schemas.microsoft.com/office/drawing/2014/main" id="{0F07E1F3-551C-FC7B-10D2-6DEB3AEC0974}"/>
              </a:ext>
            </a:extLst>
          </p:cNvPr>
          <p:cNvSpPr/>
          <p:nvPr/>
        </p:nvSpPr>
        <p:spPr bwMode="auto">
          <a:xfrm>
            <a:off x="2102208"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29" name="直線矢印コネクタ 28">
            <a:extLst>
              <a:ext uri="{FF2B5EF4-FFF2-40B4-BE49-F238E27FC236}">
                <a16:creationId xmlns:a16="http://schemas.microsoft.com/office/drawing/2014/main" id="{5341BAAE-B58B-BAC5-70C5-270FE37A2AFE}"/>
              </a:ext>
            </a:extLst>
          </p:cNvPr>
          <p:cNvCxnSpPr>
            <a:cxnSpLocks/>
            <a:stCxn id="20" idx="2"/>
            <a:endCxn id="23" idx="0"/>
          </p:cNvCxnSpPr>
          <p:nvPr/>
        </p:nvCxnSpPr>
        <p:spPr bwMode="auto">
          <a:xfrm flipH="1">
            <a:off x="1247193" y="1898983"/>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6C689B71-EFF1-61A6-37D4-3B960E878ED7}"/>
              </a:ext>
            </a:extLst>
          </p:cNvPr>
          <p:cNvCxnSpPr>
            <a:cxnSpLocks/>
            <a:stCxn id="20" idx="2"/>
            <a:endCxn id="28" idx="0"/>
          </p:cNvCxnSpPr>
          <p:nvPr/>
        </p:nvCxnSpPr>
        <p:spPr bwMode="auto">
          <a:xfrm>
            <a:off x="1897088" y="1898983"/>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1" name="直線矢印コネクタ 30">
            <a:extLst>
              <a:ext uri="{FF2B5EF4-FFF2-40B4-BE49-F238E27FC236}">
                <a16:creationId xmlns:a16="http://schemas.microsoft.com/office/drawing/2014/main" id="{E8ED9807-B14A-C347-B086-72193B0679EC}"/>
              </a:ext>
            </a:extLst>
          </p:cNvPr>
          <p:cNvCxnSpPr>
            <a:cxnSpLocks/>
            <a:endCxn id="25" idx="0"/>
          </p:cNvCxnSpPr>
          <p:nvPr/>
        </p:nvCxnSpPr>
        <p:spPr bwMode="auto">
          <a:xfrm>
            <a:off x="462223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2" name="直線矢印コネクタ 31">
            <a:extLst>
              <a:ext uri="{FF2B5EF4-FFF2-40B4-BE49-F238E27FC236}">
                <a16:creationId xmlns:a16="http://schemas.microsoft.com/office/drawing/2014/main" id="{68DCF791-35B2-FA93-F4E0-6120A07BA00A}"/>
              </a:ext>
            </a:extLst>
          </p:cNvPr>
          <p:cNvCxnSpPr>
            <a:cxnSpLocks/>
            <a:stCxn id="21" idx="2"/>
            <a:endCxn id="24" idx="0"/>
          </p:cNvCxnSpPr>
          <p:nvPr/>
        </p:nvCxnSpPr>
        <p:spPr bwMode="auto">
          <a:xfrm flipH="1">
            <a:off x="394722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B9CA1977-5EB8-C763-40FE-FD3C0D52290F}"/>
              </a:ext>
            </a:extLst>
          </p:cNvPr>
          <p:cNvCxnSpPr>
            <a:cxnSpLocks/>
            <a:endCxn id="27" idx="0"/>
          </p:cNvCxnSpPr>
          <p:nvPr/>
        </p:nvCxnSpPr>
        <p:spPr bwMode="auto">
          <a:xfrm>
            <a:off x="732226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68C9EF00-5A5D-4799-2CC2-0E1FC239C946}"/>
              </a:ext>
            </a:extLst>
          </p:cNvPr>
          <p:cNvCxnSpPr>
            <a:cxnSpLocks/>
            <a:endCxn id="26" idx="0"/>
          </p:cNvCxnSpPr>
          <p:nvPr/>
        </p:nvCxnSpPr>
        <p:spPr bwMode="auto">
          <a:xfrm flipH="1">
            <a:off x="664725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35" name="四角形: 角を丸くする 34">
            <a:extLst>
              <a:ext uri="{FF2B5EF4-FFF2-40B4-BE49-F238E27FC236}">
                <a16:creationId xmlns:a16="http://schemas.microsoft.com/office/drawing/2014/main" id="{38731C41-463B-A2A3-3E1E-66F76DCE9731}"/>
              </a:ext>
            </a:extLst>
          </p:cNvPr>
          <p:cNvSpPr/>
          <p:nvPr/>
        </p:nvSpPr>
        <p:spPr bwMode="auto">
          <a:xfrm>
            <a:off x="1241963" y="1358977"/>
            <a:ext cx="6750075"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四角形: 角を丸くする 5">
            <a:extLst>
              <a:ext uri="{FF2B5EF4-FFF2-40B4-BE49-F238E27FC236}">
                <a16:creationId xmlns:a16="http://schemas.microsoft.com/office/drawing/2014/main" id="{AFE75133-6979-0C52-6BEB-74B10B9D0762}"/>
              </a:ext>
            </a:extLst>
          </p:cNvPr>
          <p:cNvSpPr/>
          <p:nvPr/>
        </p:nvSpPr>
        <p:spPr bwMode="auto">
          <a:xfrm>
            <a:off x="1382200" y="3248998"/>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39B6AB18-1E5D-AFBB-2BAE-FF643B485D0F}"/>
              </a:ext>
            </a:extLst>
          </p:cNvPr>
          <p:cNvSpPr/>
          <p:nvPr/>
        </p:nvSpPr>
        <p:spPr bwMode="auto">
          <a:xfrm>
            <a:off x="4082230" y="3248998"/>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8" name="四角形: 角を丸くする 7">
            <a:extLst>
              <a:ext uri="{FF2B5EF4-FFF2-40B4-BE49-F238E27FC236}">
                <a16:creationId xmlns:a16="http://schemas.microsoft.com/office/drawing/2014/main" id="{F9ADBEC6-EC17-AC69-374B-150318893C05}"/>
              </a:ext>
            </a:extLst>
          </p:cNvPr>
          <p:cNvSpPr/>
          <p:nvPr/>
        </p:nvSpPr>
        <p:spPr bwMode="auto">
          <a:xfrm>
            <a:off x="6782260" y="3248998"/>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CD368A5F-4D4E-E891-3505-842BBB591A57}"/>
              </a:ext>
            </a:extLst>
          </p:cNvPr>
          <p:cNvSpPr/>
          <p:nvPr/>
        </p:nvSpPr>
        <p:spPr bwMode="auto">
          <a:xfrm>
            <a:off x="752193" y="3969006"/>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5619BC62-CCC0-4978-921A-2DEB2F672DB7}"/>
              </a:ext>
            </a:extLst>
          </p:cNvPr>
          <p:cNvSpPr/>
          <p:nvPr/>
        </p:nvSpPr>
        <p:spPr bwMode="auto">
          <a:xfrm>
            <a:off x="3452223" y="3969006"/>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11" name="四角形: 角を丸くする 10">
            <a:extLst>
              <a:ext uri="{FF2B5EF4-FFF2-40B4-BE49-F238E27FC236}">
                <a16:creationId xmlns:a16="http://schemas.microsoft.com/office/drawing/2014/main" id="{F982A209-5921-5F24-4BD0-EBF1300EBA7D}"/>
              </a:ext>
            </a:extLst>
          </p:cNvPr>
          <p:cNvSpPr/>
          <p:nvPr/>
        </p:nvSpPr>
        <p:spPr bwMode="auto">
          <a:xfrm>
            <a:off x="4802238" y="3969006"/>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12" name="四角形: 角を丸くする 11">
            <a:extLst>
              <a:ext uri="{FF2B5EF4-FFF2-40B4-BE49-F238E27FC236}">
                <a16:creationId xmlns:a16="http://schemas.microsoft.com/office/drawing/2014/main" id="{EB1247EA-80C9-258F-6155-EE0AB2A98CC1}"/>
              </a:ext>
            </a:extLst>
          </p:cNvPr>
          <p:cNvSpPr/>
          <p:nvPr/>
        </p:nvSpPr>
        <p:spPr bwMode="auto">
          <a:xfrm>
            <a:off x="6152253" y="3969006"/>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7F1D48CE-B6BB-CCA4-34E0-16BA8F3DCC83}"/>
              </a:ext>
            </a:extLst>
          </p:cNvPr>
          <p:cNvSpPr/>
          <p:nvPr/>
        </p:nvSpPr>
        <p:spPr bwMode="auto">
          <a:xfrm>
            <a:off x="7502268" y="3969006"/>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787C90E0-EF61-3E51-29C7-D47706D62002}"/>
              </a:ext>
            </a:extLst>
          </p:cNvPr>
          <p:cNvSpPr/>
          <p:nvPr/>
        </p:nvSpPr>
        <p:spPr bwMode="auto">
          <a:xfrm>
            <a:off x="2102208" y="3969006"/>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5" name="直線矢印コネクタ 14">
            <a:extLst>
              <a:ext uri="{FF2B5EF4-FFF2-40B4-BE49-F238E27FC236}">
                <a16:creationId xmlns:a16="http://schemas.microsoft.com/office/drawing/2014/main" id="{E8DD99F2-0516-F981-3224-6C4AB6874E41}"/>
              </a:ext>
            </a:extLst>
          </p:cNvPr>
          <p:cNvCxnSpPr>
            <a:cxnSpLocks/>
            <a:stCxn id="6" idx="2"/>
            <a:endCxn id="9" idx="0"/>
          </p:cNvCxnSpPr>
          <p:nvPr/>
        </p:nvCxnSpPr>
        <p:spPr bwMode="auto">
          <a:xfrm flipH="1">
            <a:off x="1247193" y="3609002"/>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6" name="直線矢印コネクタ 15">
            <a:extLst>
              <a:ext uri="{FF2B5EF4-FFF2-40B4-BE49-F238E27FC236}">
                <a16:creationId xmlns:a16="http://schemas.microsoft.com/office/drawing/2014/main" id="{88D7EBAD-BD66-4458-EC5A-283EFD75BFF3}"/>
              </a:ext>
            </a:extLst>
          </p:cNvPr>
          <p:cNvCxnSpPr>
            <a:cxnSpLocks/>
            <a:stCxn id="6" idx="2"/>
            <a:endCxn id="14" idx="0"/>
          </p:cNvCxnSpPr>
          <p:nvPr/>
        </p:nvCxnSpPr>
        <p:spPr bwMode="auto">
          <a:xfrm>
            <a:off x="1897088" y="3609002"/>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7" name="直線矢印コネクタ 16">
            <a:extLst>
              <a:ext uri="{FF2B5EF4-FFF2-40B4-BE49-F238E27FC236}">
                <a16:creationId xmlns:a16="http://schemas.microsoft.com/office/drawing/2014/main" id="{51BAAFC9-CB6A-0457-0F1C-71A5E02AFAD9}"/>
              </a:ext>
            </a:extLst>
          </p:cNvPr>
          <p:cNvCxnSpPr>
            <a:cxnSpLocks/>
            <a:endCxn id="11" idx="0"/>
          </p:cNvCxnSpPr>
          <p:nvPr/>
        </p:nvCxnSpPr>
        <p:spPr bwMode="auto">
          <a:xfrm>
            <a:off x="4622236" y="3609002"/>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A8B86D46-1F51-DBC2-ED86-DC8F84BBA3C8}"/>
              </a:ext>
            </a:extLst>
          </p:cNvPr>
          <p:cNvCxnSpPr>
            <a:cxnSpLocks/>
            <a:stCxn id="7" idx="2"/>
            <a:endCxn id="10" idx="0"/>
          </p:cNvCxnSpPr>
          <p:nvPr/>
        </p:nvCxnSpPr>
        <p:spPr bwMode="auto">
          <a:xfrm flipH="1">
            <a:off x="3947223" y="3609002"/>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9" name="直線矢印コネクタ 18">
            <a:extLst>
              <a:ext uri="{FF2B5EF4-FFF2-40B4-BE49-F238E27FC236}">
                <a16:creationId xmlns:a16="http://schemas.microsoft.com/office/drawing/2014/main" id="{3E14D786-97FC-B983-BAED-37050068A771}"/>
              </a:ext>
            </a:extLst>
          </p:cNvPr>
          <p:cNvCxnSpPr>
            <a:cxnSpLocks/>
            <a:endCxn id="13" idx="0"/>
          </p:cNvCxnSpPr>
          <p:nvPr/>
        </p:nvCxnSpPr>
        <p:spPr bwMode="auto">
          <a:xfrm>
            <a:off x="7322266" y="3609002"/>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2" name="直線矢印コネクタ 51">
            <a:extLst>
              <a:ext uri="{FF2B5EF4-FFF2-40B4-BE49-F238E27FC236}">
                <a16:creationId xmlns:a16="http://schemas.microsoft.com/office/drawing/2014/main" id="{B951C3BB-95F4-3D30-B085-5095EB45C527}"/>
              </a:ext>
            </a:extLst>
          </p:cNvPr>
          <p:cNvCxnSpPr>
            <a:cxnSpLocks/>
            <a:endCxn id="12" idx="0"/>
          </p:cNvCxnSpPr>
          <p:nvPr/>
        </p:nvCxnSpPr>
        <p:spPr bwMode="auto">
          <a:xfrm flipH="1">
            <a:off x="6647253" y="3609002"/>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53" name="四角形: 角を丸くする 52">
            <a:extLst>
              <a:ext uri="{FF2B5EF4-FFF2-40B4-BE49-F238E27FC236}">
                <a16:creationId xmlns:a16="http://schemas.microsoft.com/office/drawing/2014/main" id="{97B7495F-9BDA-3E27-FD92-CF701FDFD184}"/>
              </a:ext>
            </a:extLst>
          </p:cNvPr>
          <p:cNvSpPr/>
          <p:nvPr/>
        </p:nvSpPr>
        <p:spPr bwMode="auto">
          <a:xfrm>
            <a:off x="611956" y="3789004"/>
            <a:ext cx="270003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0" name="四角形: 角を丸くする 69">
            <a:extLst>
              <a:ext uri="{FF2B5EF4-FFF2-40B4-BE49-F238E27FC236}">
                <a16:creationId xmlns:a16="http://schemas.microsoft.com/office/drawing/2014/main" id="{773D445F-9688-EF0C-E8D5-6F28938D8E9D}"/>
              </a:ext>
            </a:extLst>
          </p:cNvPr>
          <p:cNvSpPr/>
          <p:nvPr/>
        </p:nvSpPr>
        <p:spPr bwMode="auto">
          <a:xfrm>
            <a:off x="1421965" y="5319021"/>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1" name="四角形: 角を丸くする 70">
            <a:extLst>
              <a:ext uri="{FF2B5EF4-FFF2-40B4-BE49-F238E27FC236}">
                <a16:creationId xmlns:a16="http://schemas.microsoft.com/office/drawing/2014/main" id="{6D5C78EA-EA23-CA64-440E-CA65A2179511}"/>
              </a:ext>
            </a:extLst>
          </p:cNvPr>
          <p:cNvSpPr/>
          <p:nvPr/>
        </p:nvSpPr>
        <p:spPr bwMode="auto">
          <a:xfrm>
            <a:off x="4121995" y="5319021"/>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72" name="四角形: 角を丸くする 71">
            <a:extLst>
              <a:ext uri="{FF2B5EF4-FFF2-40B4-BE49-F238E27FC236}">
                <a16:creationId xmlns:a16="http://schemas.microsoft.com/office/drawing/2014/main" id="{C19A79C0-A72C-478F-83B4-696486CAAD5D}"/>
              </a:ext>
            </a:extLst>
          </p:cNvPr>
          <p:cNvSpPr/>
          <p:nvPr/>
        </p:nvSpPr>
        <p:spPr bwMode="auto">
          <a:xfrm>
            <a:off x="6822025" y="5319021"/>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73" name="四角形: 角を丸くする 72">
            <a:extLst>
              <a:ext uri="{FF2B5EF4-FFF2-40B4-BE49-F238E27FC236}">
                <a16:creationId xmlns:a16="http://schemas.microsoft.com/office/drawing/2014/main" id="{55DF8AA5-C376-8E86-238C-F6FB328255F0}"/>
              </a:ext>
            </a:extLst>
          </p:cNvPr>
          <p:cNvSpPr/>
          <p:nvPr/>
        </p:nvSpPr>
        <p:spPr bwMode="auto">
          <a:xfrm>
            <a:off x="791958"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74" name="四角形: 角を丸くする 73">
            <a:extLst>
              <a:ext uri="{FF2B5EF4-FFF2-40B4-BE49-F238E27FC236}">
                <a16:creationId xmlns:a16="http://schemas.microsoft.com/office/drawing/2014/main" id="{D3425B27-7135-B23D-6DFF-96CE58EAC04A}"/>
              </a:ext>
            </a:extLst>
          </p:cNvPr>
          <p:cNvSpPr/>
          <p:nvPr/>
        </p:nvSpPr>
        <p:spPr bwMode="auto">
          <a:xfrm>
            <a:off x="3491988"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75" name="四角形: 角を丸くする 74">
            <a:extLst>
              <a:ext uri="{FF2B5EF4-FFF2-40B4-BE49-F238E27FC236}">
                <a16:creationId xmlns:a16="http://schemas.microsoft.com/office/drawing/2014/main" id="{950A57F2-E5BC-7B54-A5E3-66CE30891A72}"/>
              </a:ext>
            </a:extLst>
          </p:cNvPr>
          <p:cNvSpPr/>
          <p:nvPr/>
        </p:nvSpPr>
        <p:spPr bwMode="auto">
          <a:xfrm>
            <a:off x="4842003"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76" name="四角形: 角を丸くする 75">
            <a:extLst>
              <a:ext uri="{FF2B5EF4-FFF2-40B4-BE49-F238E27FC236}">
                <a16:creationId xmlns:a16="http://schemas.microsoft.com/office/drawing/2014/main" id="{61C753B3-6586-0DCF-6C71-AB8CD4E0AEC3}"/>
              </a:ext>
            </a:extLst>
          </p:cNvPr>
          <p:cNvSpPr/>
          <p:nvPr/>
        </p:nvSpPr>
        <p:spPr bwMode="auto">
          <a:xfrm>
            <a:off x="6192018"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77" name="四角形: 角を丸くする 76">
            <a:extLst>
              <a:ext uri="{FF2B5EF4-FFF2-40B4-BE49-F238E27FC236}">
                <a16:creationId xmlns:a16="http://schemas.microsoft.com/office/drawing/2014/main" id="{0B5EA3AE-3D00-0CE2-EB4C-8B4C6DA8C3EB}"/>
              </a:ext>
            </a:extLst>
          </p:cNvPr>
          <p:cNvSpPr/>
          <p:nvPr/>
        </p:nvSpPr>
        <p:spPr bwMode="auto">
          <a:xfrm>
            <a:off x="7542033"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78" name="四角形: 角を丸くする 77">
            <a:extLst>
              <a:ext uri="{FF2B5EF4-FFF2-40B4-BE49-F238E27FC236}">
                <a16:creationId xmlns:a16="http://schemas.microsoft.com/office/drawing/2014/main" id="{EFDDE533-9656-AAF0-0E29-1EAF9FC0A1A3}"/>
              </a:ext>
            </a:extLst>
          </p:cNvPr>
          <p:cNvSpPr/>
          <p:nvPr/>
        </p:nvSpPr>
        <p:spPr bwMode="auto">
          <a:xfrm>
            <a:off x="2141973"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79" name="直線矢印コネクタ 78">
            <a:extLst>
              <a:ext uri="{FF2B5EF4-FFF2-40B4-BE49-F238E27FC236}">
                <a16:creationId xmlns:a16="http://schemas.microsoft.com/office/drawing/2014/main" id="{E419064C-9094-FF4F-485A-50F88656A7D3}"/>
              </a:ext>
            </a:extLst>
          </p:cNvPr>
          <p:cNvCxnSpPr>
            <a:cxnSpLocks/>
            <a:stCxn id="70" idx="2"/>
            <a:endCxn id="73" idx="0"/>
          </p:cNvCxnSpPr>
          <p:nvPr/>
        </p:nvCxnSpPr>
        <p:spPr bwMode="auto">
          <a:xfrm flipH="1">
            <a:off x="1286958" y="5679025"/>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0" name="直線矢印コネクタ 79">
            <a:extLst>
              <a:ext uri="{FF2B5EF4-FFF2-40B4-BE49-F238E27FC236}">
                <a16:creationId xmlns:a16="http://schemas.microsoft.com/office/drawing/2014/main" id="{96D8474B-54FE-70CF-9B9F-D20AD367BC3F}"/>
              </a:ext>
            </a:extLst>
          </p:cNvPr>
          <p:cNvCxnSpPr>
            <a:cxnSpLocks/>
            <a:stCxn id="70" idx="2"/>
            <a:endCxn id="78" idx="0"/>
          </p:cNvCxnSpPr>
          <p:nvPr/>
        </p:nvCxnSpPr>
        <p:spPr bwMode="auto">
          <a:xfrm>
            <a:off x="1936853" y="5679025"/>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1" name="直線矢印コネクタ 80">
            <a:extLst>
              <a:ext uri="{FF2B5EF4-FFF2-40B4-BE49-F238E27FC236}">
                <a16:creationId xmlns:a16="http://schemas.microsoft.com/office/drawing/2014/main" id="{DB2E2B3A-287C-12A2-1794-486D3D40ED7A}"/>
              </a:ext>
            </a:extLst>
          </p:cNvPr>
          <p:cNvCxnSpPr>
            <a:cxnSpLocks/>
            <a:endCxn id="75" idx="0"/>
          </p:cNvCxnSpPr>
          <p:nvPr/>
        </p:nvCxnSpPr>
        <p:spPr bwMode="auto">
          <a:xfrm>
            <a:off x="466200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2" name="直線矢印コネクタ 81">
            <a:extLst>
              <a:ext uri="{FF2B5EF4-FFF2-40B4-BE49-F238E27FC236}">
                <a16:creationId xmlns:a16="http://schemas.microsoft.com/office/drawing/2014/main" id="{13E4A3A8-8C9C-0382-1638-4BEE1F37FBEE}"/>
              </a:ext>
            </a:extLst>
          </p:cNvPr>
          <p:cNvCxnSpPr>
            <a:cxnSpLocks/>
            <a:stCxn id="71" idx="2"/>
            <a:endCxn id="74" idx="0"/>
          </p:cNvCxnSpPr>
          <p:nvPr/>
        </p:nvCxnSpPr>
        <p:spPr bwMode="auto">
          <a:xfrm flipH="1">
            <a:off x="398698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3" name="直線矢印コネクタ 82">
            <a:extLst>
              <a:ext uri="{FF2B5EF4-FFF2-40B4-BE49-F238E27FC236}">
                <a16:creationId xmlns:a16="http://schemas.microsoft.com/office/drawing/2014/main" id="{09C4A66D-8E96-84BA-9052-1F3BCD8A6704}"/>
              </a:ext>
            </a:extLst>
          </p:cNvPr>
          <p:cNvCxnSpPr>
            <a:cxnSpLocks/>
            <a:endCxn id="77" idx="0"/>
          </p:cNvCxnSpPr>
          <p:nvPr/>
        </p:nvCxnSpPr>
        <p:spPr bwMode="auto">
          <a:xfrm>
            <a:off x="736203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4" name="直線矢印コネクタ 83">
            <a:extLst>
              <a:ext uri="{FF2B5EF4-FFF2-40B4-BE49-F238E27FC236}">
                <a16:creationId xmlns:a16="http://schemas.microsoft.com/office/drawing/2014/main" id="{9009F5E2-8B92-99A7-4008-B9B3DC8DB15C}"/>
              </a:ext>
            </a:extLst>
          </p:cNvPr>
          <p:cNvCxnSpPr>
            <a:cxnSpLocks/>
            <a:endCxn id="76" idx="0"/>
          </p:cNvCxnSpPr>
          <p:nvPr/>
        </p:nvCxnSpPr>
        <p:spPr bwMode="auto">
          <a:xfrm flipH="1">
            <a:off x="668701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85" name="四角形: 角を丸くする 84">
            <a:extLst>
              <a:ext uri="{FF2B5EF4-FFF2-40B4-BE49-F238E27FC236}">
                <a16:creationId xmlns:a16="http://schemas.microsoft.com/office/drawing/2014/main" id="{2B2675A8-7939-F6BC-7A19-FD34DCA33A11}"/>
              </a:ext>
            </a:extLst>
          </p:cNvPr>
          <p:cNvSpPr/>
          <p:nvPr/>
        </p:nvSpPr>
        <p:spPr bwMode="auto">
          <a:xfrm>
            <a:off x="651721" y="5859027"/>
            <a:ext cx="131025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テキスト プレースホルダー 2">
            <a:extLst>
              <a:ext uri="{FF2B5EF4-FFF2-40B4-BE49-F238E27FC236}">
                <a16:creationId xmlns:a16="http://schemas.microsoft.com/office/drawing/2014/main" id="{DA2D8952-3655-B3B3-49FB-EC5E8E72683D}"/>
              </a:ext>
            </a:extLst>
          </p:cNvPr>
          <p:cNvSpPr txBox="1">
            <a:spLocks/>
          </p:cNvSpPr>
          <p:nvPr/>
        </p:nvSpPr>
        <p:spPr bwMode="auto">
          <a:xfrm>
            <a:off x="251952" y="908972"/>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イントロで論文全体の話題（流れ）を紹介</a:t>
            </a:r>
            <a:endParaRPr lang="en-US" altLang="ja-JP" dirty="0"/>
          </a:p>
        </p:txBody>
      </p:sp>
      <p:sp>
        <p:nvSpPr>
          <p:cNvPr id="87" name="テキスト プレースホルダー 2">
            <a:extLst>
              <a:ext uri="{FF2B5EF4-FFF2-40B4-BE49-F238E27FC236}">
                <a16:creationId xmlns:a16="http://schemas.microsoft.com/office/drawing/2014/main" id="{B64EC10A-0C93-9DCB-86B7-58AE980FF9A8}"/>
              </a:ext>
            </a:extLst>
          </p:cNvPr>
          <p:cNvSpPr txBox="1">
            <a:spLocks/>
          </p:cNvSpPr>
          <p:nvPr/>
        </p:nvSpPr>
        <p:spPr bwMode="auto">
          <a:xfrm>
            <a:off x="251952" y="2798993"/>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２節の冒頭で背景全体を簡単に説明</a:t>
            </a:r>
            <a:endParaRPr lang="en-US" altLang="ja-JP" dirty="0"/>
          </a:p>
        </p:txBody>
      </p:sp>
      <p:sp>
        <p:nvSpPr>
          <p:cNvPr id="88" name="テキスト プレースホルダー 2">
            <a:extLst>
              <a:ext uri="{FF2B5EF4-FFF2-40B4-BE49-F238E27FC236}">
                <a16:creationId xmlns:a16="http://schemas.microsoft.com/office/drawing/2014/main" id="{ED55D1DF-5585-362E-A4F8-F9D7397B6EF9}"/>
              </a:ext>
            </a:extLst>
          </p:cNvPr>
          <p:cNvSpPr txBox="1">
            <a:spLocks/>
          </p:cNvSpPr>
          <p:nvPr/>
        </p:nvSpPr>
        <p:spPr bwMode="auto">
          <a:xfrm>
            <a:off x="251952" y="4869016"/>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２</a:t>
            </a:r>
            <a:r>
              <a:rPr lang="en-US" altLang="ja-JP" dirty="0"/>
              <a:t>.1</a:t>
            </a:r>
            <a:r>
              <a:rPr lang="ja-JP" altLang="en-US" dirty="0"/>
              <a:t>節で背景の１つめを紹介</a:t>
            </a:r>
            <a:endParaRPr lang="en-US" altLang="ja-JP" dirty="0"/>
          </a:p>
        </p:txBody>
      </p:sp>
    </p:spTree>
    <p:extLst>
      <p:ext uri="{BB962C8B-B14F-4D97-AF65-F5344CB8AC3E}">
        <p14:creationId xmlns:p14="http://schemas.microsoft.com/office/powerpoint/2010/main" val="26856084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60A38-7213-E877-786C-852C28C01C66}"/>
              </a:ext>
            </a:extLst>
          </p:cNvPr>
          <p:cNvSpPr>
            <a:spLocks noGrp="1"/>
          </p:cNvSpPr>
          <p:nvPr>
            <p:ph type="title"/>
          </p:nvPr>
        </p:nvSpPr>
        <p:spPr/>
        <p:txBody>
          <a:bodyPr/>
          <a:lstStyle/>
          <a:p>
            <a:r>
              <a:rPr lang="ja-JP" altLang="en-US" sz="2400" dirty="0"/>
              <a:t>上から順に各階層にある話題を紹介したあと，</a:t>
            </a:r>
            <a:br>
              <a:rPr lang="en-US" altLang="ja-JP" sz="2400" dirty="0"/>
            </a:br>
            <a:r>
              <a:rPr lang="ja-JP" altLang="en-US" sz="2400" dirty="0"/>
              <a:t>１つずつ潜っていく</a:t>
            </a:r>
            <a:endParaRPr lang="en-US" altLang="ja-JP" sz="2400" dirty="0"/>
          </a:p>
        </p:txBody>
      </p:sp>
      <p:sp>
        <p:nvSpPr>
          <p:cNvPr id="20" name="四角形: 角を丸くする 19">
            <a:extLst>
              <a:ext uri="{FF2B5EF4-FFF2-40B4-BE49-F238E27FC236}">
                <a16:creationId xmlns:a16="http://schemas.microsoft.com/office/drawing/2014/main" id="{C450BCA9-9B81-1F2C-24F6-2956E1F55014}"/>
              </a:ext>
            </a:extLst>
          </p:cNvPr>
          <p:cNvSpPr/>
          <p:nvPr/>
        </p:nvSpPr>
        <p:spPr bwMode="auto">
          <a:xfrm>
            <a:off x="1382200" y="1538979"/>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21" name="四角形: 角を丸くする 20">
            <a:extLst>
              <a:ext uri="{FF2B5EF4-FFF2-40B4-BE49-F238E27FC236}">
                <a16:creationId xmlns:a16="http://schemas.microsoft.com/office/drawing/2014/main" id="{B45AEEDE-A008-07D3-9782-2320D7CC2BA9}"/>
              </a:ext>
            </a:extLst>
          </p:cNvPr>
          <p:cNvSpPr/>
          <p:nvPr/>
        </p:nvSpPr>
        <p:spPr bwMode="auto">
          <a:xfrm>
            <a:off x="4082230" y="1538979"/>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22" name="四角形: 角を丸くする 21">
            <a:extLst>
              <a:ext uri="{FF2B5EF4-FFF2-40B4-BE49-F238E27FC236}">
                <a16:creationId xmlns:a16="http://schemas.microsoft.com/office/drawing/2014/main" id="{81B1465C-E60F-BD6B-69DC-74BA3A6533E2}"/>
              </a:ext>
            </a:extLst>
          </p:cNvPr>
          <p:cNvSpPr/>
          <p:nvPr/>
        </p:nvSpPr>
        <p:spPr bwMode="auto">
          <a:xfrm>
            <a:off x="6782260" y="1538979"/>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23" name="四角形: 角を丸くする 22">
            <a:extLst>
              <a:ext uri="{FF2B5EF4-FFF2-40B4-BE49-F238E27FC236}">
                <a16:creationId xmlns:a16="http://schemas.microsoft.com/office/drawing/2014/main" id="{972FF901-2DB1-0A73-2827-ADC631C0D6CD}"/>
              </a:ext>
            </a:extLst>
          </p:cNvPr>
          <p:cNvSpPr/>
          <p:nvPr/>
        </p:nvSpPr>
        <p:spPr bwMode="auto">
          <a:xfrm>
            <a:off x="752193"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24" name="四角形: 角を丸くする 23">
            <a:extLst>
              <a:ext uri="{FF2B5EF4-FFF2-40B4-BE49-F238E27FC236}">
                <a16:creationId xmlns:a16="http://schemas.microsoft.com/office/drawing/2014/main" id="{407DAE22-723B-ED3A-4414-F7BA17E7F345}"/>
              </a:ext>
            </a:extLst>
          </p:cNvPr>
          <p:cNvSpPr/>
          <p:nvPr/>
        </p:nvSpPr>
        <p:spPr bwMode="auto">
          <a:xfrm>
            <a:off x="3452223"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25" name="四角形: 角を丸くする 24">
            <a:extLst>
              <a:ext uri="{FF2B5EF4-FFF2-40B4-BE49-F238E27FC236}">
                <a16:creationId xmlns:a16="http://schemas.microsoft.com/office/drawing/2014/main" id="{B1998236-0A8A-9105-A71C-ECF0D064EC44}"/>
              </a:ext>
            </a:extLst>
          </p:cNvPr>
          <p:cNvSpPr/>
          <p:nvPr/>
        </p:nvSpPr>
        <p:spPr bwMode="auto">
          <a:xfrm>
            <a:off x="4802238"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26" name="四角形: 角を丸くする 25">
            <a:extLst>
              <a:ext uri="{FF2B5EF4-FFF2-40B4-BE49-F238E27FC236}">
                <a16:creationId xmlns:a16="http://schemas.microsoft.com/office/drawing/2014/main" id="{1DF5174C-F7EA-4E08-D5AE-EB86FB8D68D1}"/>
              </a:ext>
            </a:extLst>
          </p:cNvPr>
          <p:cNvSpPr/>
          <p:nvPr/>
        </p:nvSpPr>
        <p:spPr bwMode="auto">
          <a:xfrm>
            <a:off x="6152253"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27" name="四角形: 角を丸くする 26">
            <a:extLst>
              <a:ext uri="{FF2B5EF4-FFF2-40B4-BE49-F238E27FC236}">
                <a16:creationId xmlns:a16="http://schemas.microsoft.com/office/drawing/2014/main" id="{3047D48A-9A5D-E409-8E78-38E07FA0693B}"/>
              </a:ext>
            </a:extLst>
          </p:cNvPr>
          <p:cNvSpPr/>
          <p:nvPr/>
        </p:nvSpPr>
        <p:spPr bwMode="auto">
          <a:xfrm>
            <a:off x="7502268"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28" name="四角形: 角を丸くする 27">
            <a:extLst>
              <a:ext uri="{FF2B5EF4-FFF2-40B4-BE49-F238E27FC236}">
                <a16:creationId xmlns:a16="http://schemas.microsoft.com/office/drawing/2014/main" id="{0F07E1F3-551C-FC7B-10D2-6DEB3AEC0974}"/>
              </a:ext>
            </a:extLst>
          </p:cNvPr>
          <p:cNvSpPr/>
          <p:nvPr/>
        </p:nvSpPr>
        <p:spPr bwMode="auto">
          <a:xfrm>
            <a:off x="2102208"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29" name="直線矢印コネクタ 28">
            <a:extLst>
              <a:ext uri="{FF2B5EF4-FFF2-40B4-BE49-F238E27FC236}">
                <a16:creationId xmlns:a16="http://schemas.microsoft.com/office/drawing/2014/main" id="{5341BAAE-B58B-BAC5-70C5-270FE37A2AFE}"/>
              </a:ext>
            </a:extLst>
          </p:cNvPr>
          <p:cNvCxnSpPr>
            <a:cxnSpLocks/>
            <a:stCxn id="20" idx="2"/>
            <a:endCxn id="23" idx="0"/>
          </p:cNvCxnSpPr>
          <p:nvPr/>
        </p:nvCxnSpPr>
        <p:spPr bwMode="auto">
          <a:xfrm flipH="1">
            <a:off x="1247193" y="1898983"/>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6C689B71-EFF1-61A6-37D4-3B960E878ED7}"/>
              </a:ext>
            </a:extLst>
          </p:cNvPr>
          <p:cNvCxnSpPr>
            <a:cxnSpLocks/>
            <a:stCxn id="20" idx="2"/>
            <a:endCxn id="28" idx="0"/>
          </p:cNvCxnSpPr>
          <p:nvPr/>
        </p:nvCxnSpPr>
        <p:spPr bwMode="auto">
          <a:xfrm>
            <a:off x="1897088" y="1898983"/>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1" name="直線矢印コネクタ 30">
            <a:extLst>
              <a:ext uri="{FF2B5EF4-FFF2-40B4-BE49-F238E27FC236}">
                <a16:creationId xmlns:a16="http://schemas.microsoft.com/office/drawing/2014/main" id="{E8ED9807-B14A-C347-B086-72193B0679EC}"/>
              </a:ext>
            </a:extLst>
          </p:cNvPr>
          <p:cNvCxnSpPr>
            <a:cxnSpLocks/>
            <a:endCxn id="25" idx="0"/>
          </p:cNvCxnSpPr>
          <p:nvPr/>
        </p:nvCxnSpPr>
        <p:spPr bwMode="auto">
          <a:xfrm>
            <a:off x="462223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2" name="直線矢印コネクタ 31">
            <a:extLst>
              <a:ext uri="{FF2B5EF4-FFF2-40B4-BE49-F238E27FC236}">
                <a16:creationId xmlns:a16="http://schemas.microsoft.com/office/drawing/2014/main" id="{68DCF791-35B2-FA93-F4E0-6120A07BA00A}"/>
              </a:ext>
            </a:extLst>
          </p:cNvPr>
          <p:cNvCxnSpPr>
            <a:cxnSpLocks/>
            <a:stCxn id="21" idx="2"/>
            <a:endCxn id="24" idx="0"/>
          </p:cNvCxnSpPr>
          <p:nvPr/>
        </p:nvCxnSpPr>
        <p:spPr bwMode="auto">
          <a:xfrm flipH="1">
            <a:off x="394722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B9CA1977-5EB8-C763-40FE-FD3C0D52290F}"/>
              </a:ext>
            </a:extLst>
          </p:cNvPr>
          <p:cNvCxnSpPr>
            <a:cxnSpLocks/>
            <a:endCxn id="27" idx="0"/>
          </p:cNvCxnSpPr>
          <p:nvPr/>
        </p:nvCxnSpPr>
        <p:spPr bwMode="auto">
          <a:xfrm>
            <a:off x="732226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68C9EF00-5A5D-4799-2CC2-0E1FC239C946}"/>
              </a:ext>
            </a:extLst>
          </p:cNvPr>
          <p:cNvCxnSpPr>
            <a:cxnSpLocks/>
            <a:endCxn id="26" idx="0"/>
          </p:cNvCxnSpPr>
          <p:nvPr/>
        </p:nvCxnSpPr>
        <p:spPr bwMode="auto">
          <a:xfrm flipH="1">
            <a:off x="664725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35" name="四角形: 角を丸くする 34">
            <a:extLst>
              <a:ext uri="{FF2B5EF4-FFF2-40B4-BE49-F238E27FC236}">
                <a16:creationId xmlns:a16="http://schemas.microsoft.com/office/drawing/2014/main" id="{38731C41-463B-A2A3-3E1E-66F76DCE9731}"/>
              </a:ext>
            </a:extLst>
          </p:cNvPr>
          <p:cNvSpPr/>
          <p:nvPr/>
        </p:nvSpPr>
        <p:spPr bwMode="auto">
          <a:xfrm>
            <a:off x="1241963" y="1358977"/>
            <a:ext cx="4050045"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四角形: 角を丸くする 5">
            <a:extLst>
              <a:ext uri="{FF2B5EF4-FFF2-40B4-BE49-F238E27FC236}">
                <a16:creationId xmlns:a16="http://schemas.microsoft.com/office/drawing/2014/main" id="{AFE75133-6979-0C52-6BEB-74B10B9D0762}"/>
              </a:ext>
            </a:extLst>
          </p:cNvPr>
          <p:cNvSpPr/>
          <p:nvPr/>
        </p:nvSpPr>
        <p:spPr bwMode="auto">
          <a:xfrm>
            <a:off x="1382200" y="3338999"/>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39B6AB18-1E5D-AFBB-2BAE-FF643B485D0F}"/>
              </a:ext>
            </a:extLst>
          </p:cNvPr>
          <p:cNvSpPr/>
          <p:nvPr/>
        </p:nvSpPr>
        <p:spPr bwMode="auto">
          <a:xfrm>
            <a:off x="4082230" y="3338999"/>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8" name="四角形: 角を丸くする 7">
            <a:extLst>
              <a:ext uri="{FF2B5EF4-FFF2-40B4-BE49-F238E27FC236}">
                <a16:creationId xmlns:a16="http://schemas.microsoft.com/office/drawing/2014/main" id="{F9ADBEC6-EC17-AC69-374B-150318893C05}"/>
              </a:ext>
            </a:extLst>
          </p:cNvPr>
          <p:cNvSpPr/>
          <p:nvPr/>
        </p:nvSpPr>
        <p:spPr bwMode="auto">
          <a:xfrm>
            <a:off x="6782260" y="3338999"/>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CD368A5F-4D4E-E891-3505-842BBB591A57}"/>
              </a:ext>
            </a:extLst>
          </p:cNvPr>
          <p:cNvSpPr/>
          <p:nvPr/>
        </p:nvSpPr>
        <p:spPr bwMode="auto">
          <a:xfrm>
            <a:off x="752193" y="405900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5619BC62-CCC0-4978-921A-2DEB2F672DB7}"/>
              </a:ext>
            </a:extLst>
          </p:cNvPr>
          <p:cNvSpPr/>
          <p:nvPr/>
        </p:nvSpPr>
        <p:spPr bwMode="auto">
          <a:xfrm>
            <a:off x="3452223" y="405900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11" name="四角形: 角を丸くする 10">
            <a:extLst>
              <a:ext uri="{FF2B5EF4-FFF2-40B4-BE49-F238E27FC236}">
                <a16:creationId xmlns:a16="http://schemas.microsoft.com/office/drawing/2014/main" id="{F982A209-5921-5F24-4BD0-EBF1300EBA7D}"/>
              </a:ext>
            </a:extLst>
          </p:cNvPr>
          <p:cNvSpPr/>
          <p:nvPr/>
        </p:nvSpPr>
        <p:spPr bwMode="auto">
          <a:xfrm>
            <a:off x="4802238" y="405900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12" name="四角形: 角を丸くする 11">
            <a:extLst>
              <a:ext uri="{FF2B5EF4-FFF2-40B4-BE49-F238E27FC236}">
                <a16:creationId xmlns:a16="http://schemas.microsoft.com/office/drawing/2014/main" id="{EB1247EA-80C9-258F-6155-EE0AB2A98CC1}"/>
              </a:ext>
            </a:extLst>
          </p:cNvPr>
          <p:cNvSpPr/>
          <p:nvPr/>
        </p:nvSpPr>
        <p:spPr bwMode="auto">
          <a:xfrm>
            <a:off x="6152253" y="405900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7F1D48CE-B6BB-CCA4-34E0-16BA8F3DCC83}"/>
              </a:ext>
            </a:extLst>
          </p:cNvPr>
          <p:cNvSpPr/>
          <p:nvPr/>
        </p:nvSpPr>
        <p:spPr bwMode="auto">
          <a:xfrm>
            <a:off x="7502268" y="405900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787C90E0-EF61-3E51-29C7-D47706D62002}"/>
              </a:ext>
            </a:extLst>
          </p:cNvPr>
          <p:cNvSpPr/>
          <p:nvPr/>
        </p:nvSpPr>
        <p:spPr bwMode="auto">
          <a:xfrm>
            <a:off x="2102208" y="405900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5" name="直線矢印コネクタ 14">
            <a:extLst>
              <a:ext uri="{FF2B5EF4-FFF2-40B4-BE49-F238E27FC236}">
                <a16:creationId xmlns:a16="http://schemas.microsoft.com/office/drawing/2014/main" id="{E8DD99F2-0516-F981-3224-6C4AB6874E41}"/>
              </a:ext>
            </a:extLst>
          </p:cNvPr>
          <p:cNvCxnSpPr>
            <a:cxnSpLocks/>
            <a:stCxn id="6" idx="2"/>
            <a:endCxn id="9" idx="0"/>
          </p:cNvCxnSpPr>
          <p:nvPr/>
        </p:nvCxnSpPr>
        <p:spPr bwMode="auto">
          <a:xfrm flipH="1">
            <a:off x="1247193" y="3699003"/>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6" name="直線矢印コネクタ 15">
            <a:extLst>
              <a:ext uri="{FF2B5EF4-FFF2-40B4-BE49-F238E27FC236}">
                <a16:creationId xmlns:a16="http://schemas.microsoft.com/office/drawing/2014/main" id="{88D7EBAD-BD66-4458-EC5A-283EFD75BFF3}"/>
              </a:ext>
            </a:extLst>
          </p:cNvPr>
          <p:cNvCxnSpPr>
            <a:cxnSpLocks/>
            <a:stCxn id="6" idx="2"/>
            <a:endCxn id="14" idx="0"/>
          </p:cNvCxnSpPr>
          <p:nvPr/>
        </p:nvCxnSpPr>
        <p:spPr bwMode="auto">
          <a:xfrm>
            <a:off x="1897088" y="3699003"/>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7" name="直線矢印コネクタ 16">
            <a:extLst>
              <a:ext uri="{FF2B5EF4-FFF2-40B4-BE49-F238E27FC236}">
                <a16:creationId xmlns:a16="http://schemas.microsoft.com/office/drawing/2014/main" id="{51BAAFC9-CB6A-0457-0F1C-71A5E02AFAD9}"/>
              </a:ext>
            </a:extLst>
          </p:cNvPr>
          <p:cNvCxnSpPr>
            <a:cxnSpLocks/>
            <a:endCxn id="11" idx="0"/>
          </p:cNvCxnSpPr>
          <p:nvPr/>
        </p:nvCxnSpPr>
        <p:spPr bwMode="auto">
          <a:xfrm>
            <a:off x="4622236" y="369900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A8B86D46-1F51-DBC2-ED86-DC8F84BBA3C8}"/>
              </a:ext>
            </a:extLst>
          </p:cNvPr>
          <p:cNvCxnSpPr>
            <a:cxnSpLocks/>
            <a:stCxn id="7" idx="2"/>
            <a:endCxn id="10" idx="0"/>
          </p:cNvCxnSpPr>
          <p:nvPr/>
        </p:nvCxnSpPr>
        <p:spPr bwMode="auto">
          <a:xfrm flipH="1">
            <a:off x="3947223" y="369900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9" name="直線矢印コネクタ 18">
            <a:extLst>
              <a:ext uri="{FF2B5EF4-FFF2-40B4-BE49-F238E27FC236}">
                <a16:creationId xmlns:a16="http://schemas.microsoft.com/office/drawing/2014/main" id="{3E14D786-97FC-B983-BAED-37050068A771}"/>
              </a:ext>
            </a:extLst>
          </p:cNvPr>
          <p:cNvCxnSpPr>
            <a:cxnSpLocks/>
            <a:endCxn id="13" idx="0"/>
          </p:cNvCxnSpPr>
          <p:nvPr/>
        </p:nvCxnSpPr>
        <p:spPr bwMode="auto">
          <a:xfrm>
            <a:off x="7322266" y="369900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2" name="直線矢印コネクタ 51">
            <a:extLst>
              <a:ext uri="{FF2B5EF4-FFF2-40B4-BE49-F238E27FC236}">
                <a16:creationId xmlns:a16="http://schemas.microsoft.com/office/drawing/2014/main" id="{B951C3BB-95F4-3D30-B085-5095EB45C527}"/>
              </a:ext>
            </a:extLst>
          </p:cNvPr>
          <p:cNvCxnSpPr>
            <a:cxnSpLocks/>
            <a:endCxn id="12" idx="0"/>
          </p:cNvCxnSpPr>
          <p:nvPr/>
        </p:nvCxnSpPr>
        <p:spPr bwMode="auto">
          <a:xfrm flipH="1">
            <a:off x="6647253" y="369900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53" name="四角形: 角を丸くする 52">
            <a:extLst>
              <a:ext uri="{FF2B5EF4-FFF2-40B4-BE49-F238E27FC236}">
                <a16:creationId xmlns:a16="http://schemas.microsoft.com/office/drawing/2014/main" id="{97B7495F-9BDA-3E27-FD92-CF701FDFD184}"/>
              </a:ext>
            </a:extLst>
          </p:cNvPr>
          <p:cNvSpPr/>
          <p:nvPr/>
        </p:nvSpPr>
        <p:spPr bwMode="auto">
          <a:xfrm>
            <a:off x="3311986" y="3879005"/>
            <a:ext cx="270003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0" name="四角形: 角を丸くする 69">
            <a:extLst>
              <a:ext uri="{FF2B5EF4-FFF2-40B4-BE49-F238E27FC236}">
                <a16:creationId xmlns:a16="http://schemas.microsoft.com/office/drawing/2014/main" id="{773D445F-9688-EF0C-E8D5-6F28938D8E9D}"/>
              </a:ext>
            </a:extLst>
          </p:cNvPr>
          <p:cNvSpPr/>
          <p:nvPr/>
        </p:nvSpPr>
        <p:spPr bwMode="auto">
          <a:xfrm>
            <a:off x="1421965" y="5319021"/>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1" name="四角形: 角を丸くする 70">
            <a:extLst>
              <a:ext uri="{FF2B5EF4-FFF2-40B4-BE49-F238E27FC236}">
                <a16:creationId xmlns:a16="http://schemas.microsoft.com/office/drawing/2014/main" id="{6D5C78EA-EA23-CA64-440E-CA65A2179511}"/>
              </a:ext>
            </a:extLst>
          </p:cNvPr>
          <p:cNvSpPr/>
          <p:nvPr/>
        </p:nvSpPr>
        <p:spPr bwMode="auto">
          <a:xfrm>
            <a:off x="4121995" y="5319021"/>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72" name="四角形: 角を丸くする 71">
            <a:extLst>
              <a:ext uri="{FF2B5EF4-FFF2-40B4-BE49-F238E27FC236}">
                <a16:creationId xmlns:a16="http://schemas.microsoft.com/office/drawing/2014/main" id="{C19A79C0-A72C-478F-83B4-696486CAAD5D}"/>
              </a:ext>
            </a:extLst>
          </p:cNvPr>
          <p:cNvSpPr/>
          <p:nvPr/>
        </p:nvSpPr>
        <p:spPr bwMode="auto">
          <a:xfrm>
            <a:off x="6822025" y="5319021"/>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73" name="四角形: 角を丸くする 72">
            <a:extLst>
              <a:ext uri="{FF2B5EF4-FFF2-40B4-BE49-F238E27FC236}">
                <a16:creationId xmlns:a16="http://schemas.microsoft.com/office/drawing/2014/main" id="{55DF8AA5-C376-8E86-238C-F6FB328255F0}"/>
              </a:ext>
            </a:extLst>
          </p:cNvPr>
          <p:cNvSpPr/>
          <p:nvPr/>
        </p:nvSpPr>
        <p:spPr bwMode="auto">
          <a:xfrm>
            <a:off x="791958"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74" name="四角形: 角を丸くする 73">
            <a:extLst>
              <a:ext uri="{FF2B5EF4-FFF2-40B4-BE49-F238E27FC236}">
                <a16:creationId xmlns:a16="http://schemas.microsoft.com/office/drawing/2014/main" id="{D3425B27-7135-B23D-6DFF-96CE58EAC04A}"/>
              </a:ext>
            </a:extLst>
          </p:cNvPr>
          <p:cNvSpPr/>
          <p:nvPr/>
        </p:nvSpPr>
        <p:spPr bwMode="auto">
          <a:xfrm>
            <a:off x="3491988"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75" name="四角形: 角を丸くする 74">
            <a:extLst>
              <a:ext uri="{FF2B5EF4-FFF2-40B4-BE49-F238E27FC236}">
                <a16:creationId xmlns:a16="http://schemas.microsoft.com/office/drawing/2014/main" id="{950A57F2-E5BC-7B54-A5E3-66CE30891A72}"/>
              </a:ext>
            </a:extLst>
          </p:cNvPr>
          <p:cNvSpPr/>
          <p:nvPr/>
        </p:nvSpPr>
        <p:spPr bwMode="auto">
          <a:xfrm>
            <a:off x="4842003"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76" name="四角形: 角を丸くする 75">
            <a:extLst>
              <a:ext uri="{FF2B5EF4-FFF2-40B4-BE49-F238E27FC236}">
                <a16:creationId xmlns:a16="http://schemas.microsoft.com/office/drawing/2014/main" id="{61C753B3-6586-0DCF-6C71-AB8CD4E0AEC3}"/>
              </a:ext>
            </a:extLst>
          </p:cNvPr>
          <p:cNvSpPr/>
          <p:nvPr/>
        </p:nvSpPr>
        <p:spPr bwMode="auto">
          <a:xfrm>
            <a:off x="6192018"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77" name="四角形: 角を丸くする 76">
            <a:extLst>
              <a:ext uri="{FF2B5EF4-FFF2-40B4-BE49-F238E27FC236}">
                <a16:creationId xmlns:a16="http://schemas.microsoft.com/office/drawing/2014/main" id="{0B5EA3AE-3D00-0CE2-EB4C-8B4C6DA8C3EB}"/>
              </a:ext>
            </a:extLst>
          </p:cNvPr>
          <p:cNvSpPr/>
          <p:nvPr/>
        </p:nvSpPr>
        <p:spPr bwMode="auto">
          <a:xfrm>
            <a:off x="7542033"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78" name="四角形: 角を丸くする 77">
            <a:extLst>
              <a:ext uri="{FF2B5EF4-FFF2-40B4-BE49-F238E27FC236}">
                <a16:creationId xmlns:a16="http://schemas.microsoft.com/office/drawing/2014/main" id="{EFDDE533-9656-AAF0-0E29-1EAF9FC0A1A3}"/>
              </a:ext>
            </a:extLst>
          </p:cNvPr>
          <p:cNvSpPr/>
          <p:nvPr/>
        </p:nvSpPr>
        <p:spPr bwMode="auto">
          <a:xfrm>
            <a:off x="2141973"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79" name="直線矢印コネクタ 78">
            <a:extLst>
              <a:ext uri="{FF2B5EF4-FFF2-40B4-BE49-F238E27FC236}">
                <a16:creationId xmlns:a16="http://schemas.microsoft.com/office/drawing/2014/main" id="{E419064C-9094-FF4F-485A-50F88656A7D3}"/>
              </a:ext>
            </a:extLst>
          </p:cNvPr>
          <p:cNvCxnSpPr>
            <a:cxnSpLocks/>
            <a:stCxn id="70" idx="2"/>
            <a:endCxn id="73" idx="0"/>
          </p:cNvCxnSpPr>
          <p:nvPr/>
        </p:nvCxnSpPr>
        <p:spPr bwMode="auto">
          <a:xfrm flipH="1">
            <a:off x="1286958" y="5679025"/>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0" name="直線矢印コネクタ 79">
            <a:extLst>
              <a:ext uri="{FF2B5EF4-FFF2-40B4-BE49-F238E27FC236}">
                <a16:creationId xmlns:a16="http://schemas.microsoft.com/office/drawing/2014/main" id="{96D8474B-54FE-70CF-9B9F-D20AD367BC3F}"/>
              </a:ext>
            </a:extLst>
          </p:cNvPr>
          <p:cNvCxnSpPr>
            <a:cxnSpLocks/>
            <a:stCxn id="70" idx="2"/>
            <a:endCxn id="78" idx="0"/>
          </p:cNvCxnSpPr>
          <p:nvPr/>
        </p:nvCxnSpPr>
        <p:spPr bwMode="auto">
          <a:xfrm>
            <a:off x="1936853" y="5679025"/>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1" name="直線矢印コネクタ 80">
            <a:extLst>
              <a:ext uri="{FF2B5EF4-FFF2-40B4-BE49-F238E27FC236}">
                <a16:creationId xmlns:a16="http://schemas.microsoft.com/office/drawing/2014/main" id="{DB2E2B3A-287C-12A2-1794-486D3D40ED7A}"/>
              </a:ext>
            </a:extLst>
          </p:cNvPr>
          <p:cNvCxnSpPr>
            <a:cxnSpLocks/>
            <a:endCxn id="75" idx="0"/>
          </p:cNvCxnSpPr>
          <p:nvPr/>
        </p:nvCxnSpPr>
        <p:spPr bwMode="auto">
          <a:xfrm>
            <a:off x="466200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2" name="直線矢印コネクタ 81">
            <a:extLst>
              <a:ext uri="{FF2B5EF4-FFF2-40B4-BE49-F238E27FC236}">
                <a16:creationId xmlns:a16="http://schemas.microsoft.com/office/drawing/2014/main" id="{13E4A3A8-8C9C-0382-1638-4BEE1F37FBEE}"/>
              </a:ext>
            </a:extLst>
          </p:cNvPr>
          <p:cNvCxnSpPr>
            <a:cxnSpLocks/>
            <a:stCxn id="71" idx="2"/>
            <a:endCxn id="74" idx="0"/>
          </p:cNvCxnSpPr>
          <p:nvPr/>
        </p:nvCxnSpPr>
        <p:spPr bwMode="auto">
          <a:xfrm flipH="1">
            <a:off x="398698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3" name="直線矢印コネクタ 82">
            <a:extLst>
              <a:ext uri="{FF2B5EF4-FFF2-40B4-BE49-F238E27FC236}">
                <a16:creationId xmlns:a16="http://schemas.microsoft.com/office/drawing/2014/main" id="{09C4A66D-8E96-84BA-9052-1F3BCD8A6704}"/>
              </a:ext>
            </a:extLst>
          </p:cNvPr>
          <p:cNvCxnSpPr>
            <a:cxnSpLocks/>
            <a:endCxn id="77" idx="0"/>
          </p:cNvCxnSpPr>
          <p:nvPr/>
        </p:nvCxnSpPr>
        <p:spPr bwMode="auto">
          <a:xfrm>
            <a:off x="736203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4" name="直線矢印コネクタ 83">
            <a:extLst>
              <a:ext uri="{FF2B5EF4-FFF2-40B4-BE49-F238E27FC236}">
                <a16:creationId xmlns:a16="http://schemas.microsoft.com/office/drawing/2014/main" id="{9009F5E2-8B92-99A7-4008-B9B3DC8DB15C}"/>
              </a:ext>
            </a:extLst>
          </p:cNvPr>
          <p:cNvCxnSpPr>
            <a:cxnSpLocks/>
            <a:endCxn id="76" idx="0"/>
          </p:cNvCxnSpPr>
          <p:nvPr/>
        </p:nvCxnSpPr>
        <p:spPr bwMode="auto">
          <a:xfrm flipH="1">
            <a:off x="668701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85" name="四角形: 角を丸くする 84">
            <a:extLst>
              <a:ext uri="{FF2B5EF4-FFF2-40B4-BE49-F238E27FC236}">
                <a16:creationId xmlns:a16="http://schemas.microsoft.com/office/drawing/2014/main" id="{2B2675A8-7939-F6BC-7A19-FD34DCA33A11}"/>
              </a:ext>
            </a:extLst>
          </p:cNvPr>
          <p:cNvSpPr/>
          <p:nvPr/>
        </p:nvSpPr>
        <p:spPr bwMode="auto">
          <a:xfrm>
            <a:off x="3311986" y="5859027"/>
            <a:ext cx="131025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テキスト プレースホルダー 2">
            <a:extLst>
              <a:ext uri="{FF2B5EF4-FFF2-40B4-BE49-F238E27FC236}">
                <a16:creationId xmlns:a16="http://schemas.microsoft.com/office/drawing/2014/main" id="{DA2D8952-3655-B3B3-49FB-EC5E8E72683D}"/>
              </a:ext>
            </a:extLst>
          </p:cNvPr>
          <p:cNvSpPr txBox="1">
            <a:spLocks/>
          </p:cNvSpPr>
          <p:nvPr/>
        </p:nvSpPr>
        <p:spPr bwMode="auto">
          <a:xfrm>
            <a:off x="251952" y="908972"/>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３節の冒頭で背景との関係と共に</a:t>
            </a:r>
            <a:endParaRPr lang="en-US" altLang="ja-JP" dirty="0"/>
          </a:p>
        </p:txBody>
      </p:sp>
      <p:sp>
        <p:nvSpPr>
          <p:cNvPr id="87" name="テキスト プレースホルダー 2">
            <a:extLst>
              <a:ext uri="{FF2B5EF4-FFF2-40B4-BE49-F238E27FC236}">
                <a16:creationId xmlns:a16="http://schemas.microsoft.com/office/drawing/2014/main" id="{B64EC10A-0C93-9DCB-86B7-58AE980FF9A8}"/>
              </a:ext>
            </a:extLst>
          </p:cNvPr>
          <p:cNvSpPr txBox="1">
            <a:spLocks/>
          </p:cNvSpPr>
          <p:nvPr/>
        </p:nvSpPr>
        <p:spPr bwMode="auto">
          <a:xfrm>
            <a:off x="251952" y="2888994"/>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既存手法全体を簡単に説明</a:t>
            </a:r>
            <a:endParaRPr lang="en-US" altLang="ja-JP" dirty="0"/>
          </a:p>
        </p:txBody>
      </p:sp>
      <p:sp>
        <p:nvSpPr>
          <p:cNvPr id="88" name="テキスト プレースホルダー 2">
            <a:extLst>
              <a:ext uri="{FF2B5EF4-FFF2-40B4-BE49-F238E27FC236}">
                <a16:creationId xmlns:a16="http://schemas.microsoft.com/office/drawing/2014/main" id="{ED55D1DF-5585-362E-A4F8-F9D7397B6EF9}"/>
              </a:ext>
            </a:extLst>
          </p:cNvPr>
          <p:cNvSpPr txBox="1">
            <a:spLocks/>
          </p:cNvSpPr>
          <p:nvPr/>
        </p:nvSpPr>
        <p:spPr bwMode="auto">
          <a:xfrm>
            <a:off x="251952" y="4869016"/>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３</a:t>
            </a:r>
            <a:r>
              <a:rPr lang="en-US" altLang="ja-JP" dirty="0"/>
              <a:t>.</a:t>
            </a:r>
            <a:r>
              <a:rPr lang="ja-JP" altLang="en-US" dirty="0"/>
              <a:t>１節で既存手法の１つめを説明</a:t>
            </a:r>
            <a:endParaRPr lang="en-US" altLang="ja-JP" dirty="0"/>
          </a:p>
        </p:txBody>
      </p:sp>
    </p:spTree>
    <p:extLst>
      <p:ext uri="{BB962C8B-B14F-4D97-AF65-F5344CB8AC3E}">
        <p14:creationId xmlns:p14="http://schemas.microsoft.com/office/powerpoint/2010/main" val="5327248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737B44-8032-4C9C-E23C-52FE6C5F10AD}"/>
              </a:ext>
            </a:extLst>
          </p:cNvPr>
          <p:cNvSpPr>
            <a:spLocks noGrp="1"/>
          </p:cNvSpPr>
          <p:nvPr>
            <p:ph type="title"/>
          </p:nvPr>
        </p:nvSpPr>
        <p:spPr/>
        <p:txBody>
          <a:bodyPr/>
          <a:lstStyle/>
          <a:p>
            <a:r>
              <a:rPr kumimoji="1" lang="ja-JP" altLang="en-US" dirty="0"/>
              <a:t>はじめに</a:t>
            </a:r>
          </a:p>
        </p:txBody>
      </p:sp>
      <p:sp>
        <p:nvSpPr>
          <p:cNvPr id="3" name="テキスト プレースホルダー 2">
            <a:extLst>
              <a:ext uri="{FF2B5EF4-FFF2-40B4-BE49-F238E27FC236}">
                <a16:creationId xmlns:a16="http://schemas.microsoft.com/office/drawing/2014/main" id="{2AF16432-062D-1B5F-79E7-959ADC48A770}"/>
              </a:ext>
            </a:extLst>
          </p:cNvPr>
          <p:cNvSpPr>
            <a:spLocks noGrp="1"/>
          </p:cNvSpPr>
          <p:nvPr>
            <p:ph type="body" sz="quarter" idx="10"/>
          </p:nvPr>
        </p:nvSpPr>
        <p:spPr/>
        <p:txBody>
          <a:bodyPr/>
          <a:lstStyle/>
          <a:p>
            <a:r>
              <a:rPr kumimoji="1" lang="ja-JP" altLang="en-US" dirty="0"/>
              <a:t>この資料では文章の書き方を説明する</a:t>
            </a:r>
            <a:endParaRPr kumimoji="1" lang="en-US" altLang="ja-JP" dirty="0"/>
          </a:p>
          <a:p>
            <a:pPr lvl="1"/>
            <a:r>
              <a:rPr lang="ja-JP" altLang="en-US" dirty="0"/>
              <a:t>論文などのいわゆる「仕事の文章」が対象</a:t>
            </a:r>
            <a:endParaRPr lang="en-US" altLang="ja-JP" dirty="0"/>
          </a:p>
          <a:p>
            <a:pPr lvl="1"/>
            <a:r>
              <a:rPr kumimoji="1" lang="ja-JP" altLang="en-US" dirty="0"/>
              <a:t>プロットはすでに出来ていることを想定</a:t>
            </a:r>
            <a:endParaRPr kumimoji="1" lang="en-US" altLang="ja-JP" dirty="0"/>
          </a:p>
          <a:p>
            <a:pPr lvl="2"/>
            <a:r>
              <a:rPr lang="ja-JP" altLang="en-US" dirty="0"/>
              <a:t>別資料の「プロットの作り方」を参照</a:t>
            </a:r>
            <a:endParaRPr kumimoji="1" lang="ja-JP" altLang="en-US" dirty="0"/>
          </a:p>
        </p:txBody>
      </p:sp>
    </p:spTree>
    <p:extLst>
      <p:ext uri="{BB962C8B-B14F-4D97-AF65-F5344CB8AC3E}">
        <p14:creationId xmlns:p14="http://schemas.microsoft.com/office/powerpoint/2010/main" val="23792431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6035E9-7FA8-52D4-6259-C89BA02C1A03}"/>
              </a:ext>
            </a:extLst>
          </p:cNvPr>
          <p:cNvSpPr>
            <a:spLocks noGrp="1"/>
          </p:cNvSpPr>
          <p:nvPr>
            <p:ph type="title"/>
          </p:nvPr>
        </p:nvSpPr>
        <p:spPr/>
        <p:txBody>
          <a:bodyPr/>
          <a:lstStyle/>
          <a:p>
            <a:r>
              <a:rPr lang="ja-JP" altLang="en-US" dirty="0"/>
              <a:t>もくじ</a:t>
            </a:r>
            <a:endParaRPr kumimoji="1" lang="ja-JP" altLang="en-US" dirty="0"/>
          </a:p>
        </p:txBody>
      </p:sp>
      <p:sp>
        <p:nvSpPr>
          <p:cNvPr id="3" name="テキスト プレースホルダー 2">
            <a:extLst>
              <a:ext uri="{FF2B5EF4-FFF2-40B4-BE49-F238E27FC236}">
                <a16:creationId xmlns:a16="http://schemas.microsoft.com/office/drawing/2014/main" id="{CC66A8BF-6CAA-B169-34F4-739557816258}"/>
              </a:ext>
            </a:extLst>
          </p:cNvPr>
          <p:cNvSpPr>
            <a:spLocks noGrp="1"/>
          </p:cNvSpPr>
          <p:nvPr>
            <p:ph type="body" sz="quarter" idx="10"/>
          </p:nvPr>
        </p:nvSpPr>
        <p:spPr/>
        <p:txBody>
          <a:bodyPr/>
          <a:lstStyle/>
          <a:p>
            <a:pPr marL="457200" indent="-457200">
              <a:buFont typeface="+mj-lt"/>
              <a:buAutoNum type="arabicPeriod"/>
            </a:pPr>
            <a:r>
              <a:rPr kumimoji="1" lang="ja-JP" altLang="en-US" dirty="0"/>
              <a:t>文章とは</a:t>
            </a:r>
            <a:endParaRPr kumimoji="1" lang="en-US" altLang="ja-JP" dirty="0"/>
          </a:p>
          <a:p>
            <a:pPr marL="457200" indent="-457200">
              <a:buFont typeface="+mj-lt"/>
              <a:buAutoNum type="arabicPeriod"/>
            </a:pPr>
            <a:r>
              <a:rPr kumimoji="1" lang="ja-JP" altLang="en-US" dirty="0"/>
              <a:t>パラグラフ</a:t>
            </a:r>
          </a:p>
          <a:p>
            <a:pPr marL="457200" indent="-457200">
              <a:buFont typeface="+mj-lt"/>
              <a:buAutoNum type="arabicPeriod"/>
            </a:pPr>
            <a:r>
              <a:rPr lang="ja-JP" altLang="en-US" dirty="0"/>
              <a:t>文</a:t>
            </a:r>
            <a:endParaRPr lang="en-US" altLang="ja-JP" dirty="0"/>
          </a:p>
          <a:p>
            <a:pPr marL="457200" indent="-457200">
              <a:buFont typeface="+mj-lt"/>
              <a:buAutoNum type="arabicPeriod"/>
            </a:pPr>
            <a:r>
              <a:rPr lang="ja-JP" altLang="en-US" dirty="0"/>
              <a:t>文の接続</a:t>
            </a:r>
            <a:endParaRPr lang="en-US" altLang="ja-JP" dirty="0"/>
          </a:p>
          <a:p>
            <a:pPr marL="457200" indent="-457200">
              <a:buFont typeface="+mj-lt"/>
              <a:buAutoNum type="arabicPeriod"/>
            </a:pPr>
            <a:r>
              <a:rPr lang="ja-JP" altLang="en-US" dirty="0"/>
              <a:t>プロットから文章への展開</a:t>
            </a:r>
            <a:endParaRPr lang="en-US" altLang="ja-JP" dirty="0"/>
          </a:p>
        </p:txBody>
      </p:sp>
    </p:spTree>
    <p:extLst>
      <p:ext uri="{BB962C8B-B14F-4D97-AF65-F5344CB8AC3E}">
        <p14:creationId xmlns:p14="http://schemas.microsoft.com/office/powerpoint/2010/main" val="4602800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44FC4B2-BE5F-0B62-A30B-6488B98CA7F1}"/>
              </a:ext>
            </a:extLst>
          </p:cNvPr>
          <p:cNvSpPr>
            <a:spLocks noGrp="1"/>
          </p:cNvSpPr>
          <p:nvPr>
            <p:ph type="title"/>
          </p:nvPr>
        </p:nvSpPr>
        <p:spPr/>
        <p:txBody>
          <a:bodyPr/>
          <a:lstStyle/>
          <a:p>
            <a:r>
              <a:rPr lang="ja-JP" altLang="en-US" dirty="0"/>
              <a:t>文章とは</a:t>
            </a:r>
            <a:endParaRPr lang="en-US" dirty="0"/>
          </a:p>
        </p:txBody>
      </p:sp>
    </p:spTree>
    <p:extLst>
      <p:ext uri="{BB962C8B-B14F-4D97-AF65-F5344CB8AC3E}">
        <p14:creationId xmlns:p14="http://schemas.microsoft.com/office/powerpoint/2010/main" val="265921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413F89-DAF2-750C-0590-094A232D6064}"/>
              </a:ext>
            </a:extLst>
          </p:cNvPr>
          <p:cNvSpPr>
            <a:spLocks noGrp="1"/>
          </p:cNvSpPr>
          <p:nvPr>
            <p:ph type="title"/>
          </p:nvPr>
        </p:nvSpPr>
        <p:spPr/>
        <p:txBody>
          <a:bodyPr/>
          <a:lstStyle/>
          <a:p>
            <a:r>
              <a:rPr kumimoji="1" lang="ja-JP" altLang="en-US" dirty="0"/>
              <a:t>文章とは</a:t>
            </a:r>
          </a:p>
        </p:txBody>
      </p:sp>
      <p:sp>
        <p:nvSpPr>
          <p:cNvPr id="3" name="テキスト プレースホルダー 2">
            <a:extLst>
              <a:ext uri="{FF2B5EF4-FFF2-40B4-BE49-F238E27FC236}">
                <a16:creationId xmlns:a16="http://schemas.microsoft.com/office/drawing/2014/main" id="{29EC3664-2F5F-A414-D840-4843DD653ED8}"/>
              </a:ext>
            </a:extLst>
          </p:cNvPr>
          <p:cNvSpPr>
            <a:spLocks noGrp="1"/>
          </p:cNvSpPr>
          <p:nvPr>
            <p:ph type="body" sz="quarter" idx="10"/>
          </p:nvPr>
        </p:nvSpPr>
        <p:spPr/>
        <p:txBody>
          <a:bodyPr/>
          <a:lstStyle/>
          <a:p>
            <a:r>
              <a:rPr kumimoji="1" lang="ja-JP" altLang="en-US" dirty="0"/>
              <a:t>文とパラグラフと文章</a:t>
            </a:r>
            <a:endParaRPr kumimoji="1" lang="en-US" altLang="ja-JP" dirty="0"/>
          </a:p>
          <a:p>
            <a:pPr lvl="1"/>
            <a:r>
              <a:rPr kumimoji="1" lang="ja-JP" altLang="en-US" dirty="0"/>
              <a:t>文：主語と述語のペアからなる（英語の場合は主語と動詞）</a:t>
            </a:r>
            <a:endParaRPr kumimoji="1" lang="en-US" altLang="ja-JP" dirty="0"/>
          </a:p>
          <a:p>
            <a:pPr lvl="2"/>
            <a:r>
              <a:rPr lang="ja-JP" altLang="en-US" dirty="0"/>
              <a:t>単文：主語と述語のペアを１つ含む</a:t>
            </a:r>
            <a:endParaRPr lang="en-US" altLang="ja-JP" dirty="0"/>
          </a:p>
          <a:p>
            <a:pPr lvl="2"/>
            <a:r>
              <a:rPr lang="ja-JP" altLang="en-US" dirty="0"/>
              <a:t>複文：主語と述語のペアを２つ以上含む</a:t>
            </a:r>
            <a:endParaRPr lang="en-US" altLang="ja-JP" dirty="0"/>
          </a:p>
          <a:p>
            <a:pPr lvl="1"/>
            <a:r>
              <a:rPr kumimoji="1" lang="ja-JP" altLang="en-US" dirty="0"/>
              <a:t>パラグラフ：</a:t>
            </a:r>
            <a:r>
              <a:rPr lang="ja-JP" altLang="en-US" dirty="0"/>
              <a:t>複数の文からなる</a:t>
            </a:r>
            <a:endParaRPr lang="en-US" altLang="ja-JP" dirty="0"/>
          </a:p>
          <a:p>
            <a:pPr lvl="1"/>
            <a:r>
              <a:rPr lang="ja-JP" altLang="en-US" dirty="0"/>
              <a:t>セクション：複数のパラグラフからなる</a:t>
            </a:r>
            <a:endParaRPr lang="en-US" altLang="ja-JP" dirty="0"/>
          </a:p>
          <a:p>
            <a:pPr lvl="1"/>
            <a:r>
              <a:rPr lang="ja-JP" altLang="en-US" dirty="0"/>
              <a:t>文章：複数のパラグラフからなる</a:t>
            </a:r>
            <a:endParaRPr lang="en-US" altLang="ja-JP" dirty="0"/>
          </a:p>
        </p:txBody>
      </p:sp>
    </p:spTree>
    <p:extLst>
      <p:ext uri="{BB962C8B-B14F-4D97-AF65-F5344CB8AC3E}">
        <p14:creationId xmlns:p14="http://schemas.microsoft.com/office/powerpoint/2010/main" val="25004748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CAC39C21-7EFD-F0FD-93C5-74FF0C18B94A}"/>
              </a:ext>
            </a:extLst>
          </p:cNvPr>
          <p:cNvSpPr/>
          <p:nvPr/>
        </p:nvSpPr>
        <p:spPr bwMode="auto">
          <a:xfrm>
            <a:off x="4934695" y="1988984"/>
            <a:ext cx="720008"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文章</a:t>
            </a:r>
          </a:p>
        </p:txBody>
      </p:sp>
      <p:sp>
        <p:nvSpPr>
          <p:cNvPr id="2" name="タイトル 1">
            <a:extLst>
              <a:ext uri="{FF2B5EF4-FFF2-40B4-BE49-F238E27FC236}">
                <a16:creationId xmlns:a16="http://schemas.microsoft.com/office/drawing/2014/main" id="{6445DCD9-CF74-6FC4-23AB-08FB79D84AF1}"/>
              </a:ext>
            </a:extLst>
          </p:cNvPr>
          <p:cNvSpPr>
            <a:spLocks noGrp="1"/>
          </p:cNvSpPr>
          <p:nvPr>
            <p:ph type="title"/>
          </p:nvPr>
        </p:nvSpPr>
        <p:spPr/>
        <p:txBody>
          <a:bodyPr/>
          <a:lstStyle/>
          <a:p>
            <a:r>
              <a:rPr kumimoji="1" lang="ja-JP" altLang="en-US" dirty="0"/>
              <a:t>文とパラグラフと文章</a:t>
            </a:r>
          </a:p>
        </p:txBody>
      </p:sp>
      <p:sp>
        <p:nvSpPr>
          <p:cNvPr id="3" name="テキスト プレースホルダー 2">
            <a:extLst>
              <a:ext uri="{FF2B5EF4-FFF2-40B4-BE49-F238E27FC236}">
                <a16:creationId xmlns:a16="http://schemas.microsoft.com/office/drawing/2014/main" id="{3745A3F1-5DF6-9A5A-C995-5F790B187311}"/>
              </a:ext>
            </a:extLst>
          </p:cNvPr>
          <p:cNvSpPr>
            <a:spLocks noGrp="1"/>
          </p:cNvSpPr>
          <p:nvPr>
            <p:ph type="body" sz="quarter" idx="10"/>
          </p:nvPr>
        </p:nvSpPr>
        <p:spPr>
          <a:xfrm>
            <a:off x="611956" y="5229020"/>
            <a:ext cx="8280092" cy="1079705"/>
          </a:xfrm>
        </p:spPr>
        <p:txBody>
          <a:bodyPr/>
          <a:lstStyle/>
          <a:p>
            <a:r>
              <a:rPr lang="ja-JP" altLang="en-US" dirty="0"/>
              <a:t>パラグラフより下の部分の作り方をここでは扱う</a:t>
            </a:r>
            <a:endParaRPr lang="en-US" altLang="ja-JP" dirty="0"/>
          </a:p>
          <a:p>
            <a:r>
              <a:rPr lang="ja-JP" altLang="en-US" dirty="0"/>
              <a:t>節（</a:t>
            </a:r>
            <a:r>
              <a:rPr lang="en-US" altLang="ja-JP" dirty="0"/>
              <a:t>=</a:t>
            </a:r>
            <a:r>
              <a:rPr lang="ja-JP" altLang="en-US" dirty="0"/>
              <a:t>セクション）の配置方法はプロットの作り方などで議論する</a:t>
            </a:r>
            <a:endParaRPr lang="en-US" altLang="ja-JP" dirty="0"/>
          </a:p>
        </p:txBody>
      </p:sp>
      <p:sp>
        <p:nvSpPr>
          <p:cNvPr id="7" name="四角形: 角を丸くする 6">
            <a:extLst>
              <a:ext uri="{FF2B5EF4-FFF2-40B4-BE49-F238E27FC236}">
                <a16:creationId xmlns:a16="http://schemas.microsoft.com/office/drawing/2014/main" id="{51D64AD1-5AD5-3B77-9DBE-6D0042A6B9D7}"/>
              </a:ext>
            </a:extLst>
          </p:cNvPr>
          <p:cNvSpPr/>
          <p:nvPr/>
        </p:nvSpPr>
        <p:spPr bwMode="auto">
          <a:xfrm>
            <a:off x="3491988" y="2708992"/>
            <a:ext cx="720008"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節１</a:t>
            </a:r>
          </a:p>
        </p:txBody>
      </p:sp>
      <p:sp>
        <p:nvSpPr>
          <p:cNvPr id="12" name="四角形: 角を丸くする 11">
            <a:extLst>
              <a:ext uri="{FF2B5EF4-FFF2-40B4-BE49-F238E27FC236}">
                <a16:creationId xmlns:a16="http://schemas.microsoft.com/office/drawing/2014/main" id="{1516E830-C80E-B33B-4932-2A0756D367E8}"/>
              </a:ext>
            </a:extLst>
          </p:cNvPr>
          <p:cNvSpPr/>
          <p:nvPr/>
        </p:nvSpPr>
        <p:spPr bwMode="auto">
          <a:xfrm>
            <a:off x="6012016" y="2708992"/>
            <a:ext cx="720008"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節２</a:t>
            </a:r>
          </a:p>
        </p:txBody>
      </p:sp>
      <p:cxnSp>
        <p:nvCxnSpPr>
          <p:cNvPr id="13" name="直線矢印コネクタ 12">
            <a:extLst>
              <a:ext uri="{FF2B5EF4-FFF2-40B4-BE49-F238E27FC236}">
                <a16:creationId xmlns:a16="http://schemas.microsoft.com/office/drawing/2014/main" id="{C9CC1516-2020-F718-D348-E4903B5AB8EB}"/>
              </a:ext>
            </a:extLst>
          </p:cNvPr>
          <p:cNvCxnSpPr>
            <a:cxnSpLocks/>
            <a:stCxn id="4" idx="2"/>
            <a:endCxn id="7" idx="0"/>
          </p:cNvCxnSpPr>
          <p:nvPr/>
        </p:nvCxnSpPr>
        <p:spPr bwMode="auto">
          <a:xfrm flipH="1">
            <a:off x="3851992" y="2348988"/>
            <a:ext cx="1442707" cy="360004"/>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14" name="直線矢印コネクタ 13">
            <a:extLst>
              <a:ext uri="{FF2B5EF4-FFF2-40B4-BE49-F238E27FC236}">
                <a16:creationId xmlns:a16="http://schemas.microsoft.com/office/drawing/2014/main" id="{397B872F-8D4B-6360-C9D2-197F824BEDFB}"/>
              </a:ext>
            </a:extLst>
          </p:cNvPr>
          <p:cNvCxnSpPr>
            <a:cxnSpLocks/>
            <a:stCxn id="4" idx="2"/>
            <a:endCxn id="12" idx="0"/>
          </p:cNvCxnSpPr>
          <p:nvPr/>
        </p:nvCxnSpPr>
        <p:spPr bwMode="auto">
          <a:xfrm>
            <a:off x="5294699" y="2348988"/>
            <a:ext cx="1077321" cy="360004"/>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sp>
        <p:nvSpPr>
          <p:cNvPr id="38" name="四角形: 角を丸くする 37">
            <a:extLst>
              <a:ext uri="{FF2B5EF4-FFF2-40B4-BE49-F238E27FC236}">
                <a16:creationId xmlns:a16="http://schemas.microsoft.com/office/drawing/2014/main" id="{D669FFA7-001D-57FF-6FF7-ADC56A24B7EC}"/>
              </a:ext>
            </a:extLst>
          </p:cNvPr>
          <p:cNvSpPr/>
          <p:nvPr/>
        </p:nvSpPr>
        <p:spPr bwMode="auto">
          <a:xfrm>
            <a:off x="2187029" y="3429000"/>
            <a:ext cx="720008" cy="360004"/>
          </a:xfrm>
          <a:prstGeom prst="round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000" dirty="0">
                <a:solidFill>
                  <a:schemeClr val="tx1">
                    <a:lumMod val="75000"/>
                    <a:lumOff val="25000"/>
                  </a:schemeClr>
                </a:solidFill>
                <a:latin typeface="+mn-ea"/>
              </a:rPr>
              <a:t>パラグラフ</a:t>
            </a:r>
            <a:r>
              <a:rPr kumimoji="1" lang="en-US" altLang="ja-JP" sz="1000" dirty="0">
                <a:solidFill>
                  <a:schemeClr val="tx1">
                    <a:lumMod val="75000"/>
                    <a:lumOff val="25000"/>
                  </a:schemeClr>
                </a:solidFill>
                <a:latin typeface="+mn-ea"/>
              </a:rPr>
              <a:t>1</a:t>
            </a:r>
            <a:endParaRPr kumimoji="1" lang="ja-JP" altLang="en-US" sz="1000" dirty="0">
              <a:solidFill>
                <a:schemeClr val="tx1">
                  <a:lumMod val="75000"/>
                  <a:lumOff val="25000"/>
                </a:schemeClr>
              </a:solidFill>
              <a:latin typeface="+mn-ea"/>
            </a:endParaRPr>
          </a:p>
        </p:txBody>
      </p:sp>
      <p:sp>
        <p:nvSpPr>
          <p:cNvPr id="39" name="四角形: 角を丸くする 38">
            <a:extLst>
              <a:ext uri="{FF2B5EF4-FFF2-40B4-BE49-F238E27FC236}">
                <a16:creationId xmlns:a16="http://schemas.microsoft.com/office/drawing/2014/main" id="{9B8F10EA-1EC8-5CD2-A39D-8157848E9D94}"/>
              </a:ext>
            </a:extLst>
          </p:cNvPr>
          <p:cNvSpPr/>
          <p:nvPr/>
        </p:nvSpPr>
        <p:spPr bwMode="auto">
          <a:xfrm>
            <a:off x="4842003" y="3429000"/>
            <a:ext cx="720008"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000" dirty="0">
                <a:solidFill>
                  <a:schemeClr val="tx1">
                    <a:lumMod val="75000"/>
                    <a:lumOff val="25000"/>
                  </a:schemeClr>
                </a:solidFill>
                <a:latin typeface="+mn-ea"/>
              </a:rPr>
              <a:t>パラグラフ</a:t>
            </a:r>
            <a:r>
              <a:rPr kumimoji="1" lang="en-US" altLang="ja-JP" sz="1000" dirty="0">
                <a:solidFill>
                  <a:schemeClr val="tx1">
                    <a:lumMod val="75000"/>
                    <a:lumOff val="25000"/>
                  </a:schemeClr>
                </a:solidFill>
                <a:latin typeface="+mn-ea"/>
              </a:rPr>
              <a:t>2</a:t>
            </a:r>
            <a:endParaRPr kumimoji="1" lang="ja-JP" altLang="en-US" sz="1000" dirty="0">
              <a:solidFill>
                <a:schemeClr val="tx1">
                  <a:lumMod val="75000"/>
                  <a:lumOff val="25000"/>
                </a:schemeClr>
              </a:solidFill>
              <a:latin typeface="+mn-ea"/>
            </a:endParaRPr>
          </a:p>
        </p:txBody>
      </p:sp>
      <p:sp>
        <p:nvSpPr>
          <p:cNvPr id="47" name="四角形: 角を丸くする 46">
            <a:extLst>
              <a:ext uri="{FF2B5EF4-FFF2-40B4-BE49-F238E27FC236}">
                <a16:creationId xmlns:a16="http://schemas.microsoft.com/office/drawing/2014/main" id="{E076440B-C3AE-F278-5EDD-94A10612B10F}"/>
              </a:ext>
            </a:extLst>
          </p:cNvPr>
          <p:cNvSpPr/>
          <p:nvPr/>
        </p:nvSpPr>
        <p:spPr bwMode="auto">
          <a:xfrm>
            <a:off x="971960" y="4149008"/>
            <a:ext cx="720008" cy="360004"/>
          </a:xfrm>
          <a:prstGeom prst="round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000" dirty="0">
                <a:solidFill>
                  <a:schemeClr val="tx1">
                    <a:lumMod val="75000"/>
                    <a:lumOff val="25000"/>
                  </a:schemeClr>
                </a:solidFill>
                <a:latin typeface="+mn-ea"/>
              </a:rPr>
              <a:t>トピック</a:t>
            </a:r>
            <a:endParaRPr kumimoji="1" lang="en-US" altLang="ja-JP" sz="1000" dirty="0">
              <a:solidFill>
                <a:schemeClr val="tx1">
                  <a:lumMod val="75000"/>
                  <a:lumOff val="25000"/>
                </a:schemeClr>
              </a:solidFill>
              <a:latin typeface="+mn-ea"/>
            </a:endParaRPr>
          </a:p>
          <a:p>
            <a:pPr algn="ctr"/>
            <a:r>
              <a:rPr kumimoji="1" lang="ja-JP" altLang="en-US" sz="1000" dirty="0">
                <a:solidFill>
                  <a:schemeClr val="tx1">
                    <a:lumMod val="75000"/>
                    <a:lumOff val="25000"/>
                  </a:schemeClr>
                </a:solidFill>
                <a:latin typeface="+mn-ea"/>
              </a:rPr>
              <a:t>センテンス</a:t>
            </a:r>
          </a:p>
        </p:txBody>
      </p:sp>
      <p:sp>
        <p:nvSpPr>
          <p:cNvPr id="48" name="四角形: 角を丸くする 47">
            <a:extLst>
              <a:ext uri="{FF2B5EF4-FFF2-40B4-BE49-F238E27FC236}">
                <a16:creationId xmlns:a16="http://schemas.microsoft.com/office/drawing/2014/main" id="{FE8C1FF4-3E71-A901-1266-860A935BC749}"/>
              </a:ext>
            </a:extLst>
          </p:cNvPr>
          <p:cNvSpPr/>
          <p:nvPr/>
        </p:nvSpPr>
        <p:spPr bwMode="auto">
          <a:xfrm>
            <a:off x="1781969" y="4149008"/>
            <a:ext cx="720008" cy="360004"/>
          </a:xfrm>
          <a:prstGeom prst="round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700" dirty="0">
                <a:solidFill>
                  <a:schemeClr val="tx1">
                    <a:lumMod val="75000"/>
                    <a:lumOff val="25000"/>
                  </a:schemeClr>
                </a:solidFill>
                <a:latin typeface="+mn-ea"/>
              </a:rPr>
              <a:t>サポーティング</a:t>
            </a:r>
            <a:endParaRPr kumimoji="1" lang="en-US" altLang="ja-JP" sz="700" dirty="0">
              <a:solidFill>
                <a:schemeClr val="tx1">
                  <a:lumMod val="75000"/>
                  <a:lumOff val="25000"/>
                </a:schemeClr>
              </a:solidFill>
              <a:latin typeface="+mn-ea"/>
            </a:endParaRPr>
          </a:p>
          <a:p>
            <a:pPr algn="ctr"/>
            <a:r>
              <a:rPr kumimoji="1" lang="ja-JP" altLang="en-US" sz="700" dirty="0">
                <a:solidFill>
                  <a:schemeClr val="tx1">
                    <a:lumMod val="75000"/>
                    <a:lumOff val="25000"/>
                  </a:schemeClr>
                </a:solidFill>
                <a:latin typeface="+mn-ea"/>
              </a:rPr>
              <a:t>センテンス</a:t>
            </a:r>
            <a:r>
              <a:rPr kumimoji="1" lang="en-US" altLang="ja-JP" sz="700" dirty="0">
                <a:solidFill>
                  <a:schemeClr val="tx1">
                    <a:lumMod val="75000"/>
                    <a:lumOff val="25000"/>
                  </a:schemeClr>
                </a:solidFill>
                <a:latin typeface="+mn-ea"/>
              </a:rPr>
              <a:t>1</a:t>
            </a:r>
            <a:endParaRPr kumimoji="1" lang="ja-JP" altLang="en-US" sz="700" dirty="0">
              <a:solidFill>
                <a:schemeClr val="tx1">
                  <a:lumMod val="75000"/>
                  <a:lumOff val="25000"/>
                </a:schemeClr>
              </a:solidFill>
              <a:latin typeface="+mn-ea"/>
            </a:endParaRPr>
          </a:p>
        </p:txBody>
      </p:sp>
      <p:sp>
        <p:nvSpPr>
          <p:cNvPr id="49" name="四角形: 角を丸くする 48">
            <a:extLst>
              <a:ext uri="{FF2B5EF4-FFF2-40B4-BE49-F238E27FC236}">
                <a16:creationId xmlns:a16="http://schemas.microsoft.com/office/drawing/2014/main" id="{4CD361DF-BCEA-E2C9-6C7E-F83C1ECD8C5C}"/>
              </a:ext>
            </a:extLst>
          </p:cNvPr>
          <p:cNvSpPr/>
          <p:nvPr/>
        </p:nvSpPr>
        <p:spPr bwMode="auto">
          <a:xfrm>
            <a:off x="2591978" y="4149008"/>
            <a:ext cx="720008" cy="360004"/>
          </a:xfrm>
          <a:prstGeom prst="round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700" dirty="0">
                <a:solidFill>
                  <a:schemeClr val="tx1">
                    <a:lumMod val="75000"/>
                    <a:lumOff val="25000"/>
                  </a:schemeClr>
                </a:solidFill>
                <a:latin typeface="+mn-ea"/>
              </a:rPr>
              <a:t>サポーティング</a:t>
            </a:r>
            <a:endParaRPr kumimoji="1" lang="en-US" altLang="ja-JP" sz="700" dirty="0">
              <a:solidFill>
                <a:schemeClr val="tx1">
                  <a:lumMod val="75000"/>
                  <a:lumOff val="25000"/>
                </a:schemeClr>
              </a:solidFill>
              <a:latin typeface="+mn-ea"/>
            </a:endParaRPr>
          </a:p>
          <a:p>
            <a:pPr algn="ctr"/>
            <a:r>
              <a:rPr kumimoji="1" lang="ja-JP" altLang="en-US" sz="700" dirty="0">
                <a:solidFill>
                  <a:schemeClr val="tx1">
                    <a:lumMod val="75000"/>
                    <a:lumOff val="25000"/>
                  </a:schemeClr>
                </a:solidFill>
                <a:latin typeface="+mn-ea"/>
              </a:rPr>
              <a:t>センテンス</a:t>
            </a:r>
            <a:r>
              <a:rPr lang="en-US" altLang="ja-JP" sz="700" dirty="0">
                <a:solidFill>
                  <a:schemeClr val="tx1">
                    <a:lumMod val="75000"/>
                    <a:lumOff val="25000"/>
                  </a:schemeClr>
                </a:solidFill>
                <a:latin typeface="+mn-ea"/>
              </a:rPr>
              <a:t>2</a:t>
            </a:r>
            <a:endParaRPr kumimoji="1" lang="ja-JP" altLang="en-US" sz="700" dirty="0">
              <a:solidFill>
                <a:schemeClr val="tx1">
                  <a:lumMod val="75000"/>
                  <a:lumOff val="25000"/>
                </a:schemeClr>
              </a:solidFill>
              <a:latin typeface="+mn-ea"/>
            </a:endParaRPr>
          </a:p>
        </p:txBody>
      </p:sp>
      <p:sp>
        <p:nvSpPr>
          <p:cNvPr id="50" name="四角形: 角を丸くする 49">
            <a:extLst>
              <a:ext uri="{FF2B5EF4-FFF2-40B4-BE49-F238E27FC236}">
                <a16:creationId xmlns:a16="http://schemas.microsoft.com/office/drawing/2014/main" id="{09436D08-EDFA-FB39-2885-AFEC1F2C64D6}"/>
              </a:ext>
            </a:extLst>
          </p:cNvPr>
          <p:cNvSpPr/>
          <p:nvPr/>
        </p:nvSpPr>
        <p:spPr bwMode="auto">
          <a:xfrm>
            <a:off x="3401987" y="4149008"/>
            <a:ext cx="720008" cy="360004"/>
          </a:xfrm>
          <a:prstGeom prst="round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700" dirty="0">
                <a:solidFill>
                  <a:schemeClr val="tx1">
                    <a:lumMod val="75000"/>
                    <a:lumOff val="25000"/>
                  </a:schemeClr>
                </a:solidFill>
                <a:latin typeface="+mn-ea"/>
              </a:rPr>
              <a:t>サポーティング</a:t>
            </a:r>
            <a:endParaRPr kumimoji="1" lang="en-US" altLang="ja-JP" sz="700" dirty="0">
              <a:solidFill>
                <a:schemeClr val="tx1">
                  <a:lumMod val="75000"/>
                  <a:lumOff val="25000"/>
                </a:schemeClr>
              </a:solidFill>
              <a:latin typeface="+mn-ea"/>
            </a:endParaRPr>
          </a:p>
          <a:p>
            <a:pPr algn="ctr"/>
            <a:r>
              <a:rPr kumimoji="1" lang="ja-JP" altLang="en-US" sz="700" dirty="0">
                <a:solidFill>
                  <a:schemeClr val="tx1">
                    <a:lumMod val="75000"/>
                    <a:lumOff val="25000"/>
                  </a:schemeClr>
                </a:solidFill>
                <a:latin typeface="+mn-ea"/>
              </a:rPr>
              <a:t>センテンス</a:t>
            </a:r>
            <a:r>
              <a:rPr kumimoji="1" lang="en-US" altLang="ja-JP" sz="700" dirty="0">
                <a:solidFill>
                  <a:schemeClr val="tx1">
                    <a:lumMod val="75000"/>
                    <a:lumOff val="25000"/>
                  </a:schemeClr>
                </a:solidFill>
                <a:latin typeface="+mn-ea"/>
              </a:rPr>
              <a:t>3</a:t>
            </a:r>
            <a:endParaRPr kumimoji="1" lang="ja-JP" altLang="en-US" sz="700" dirty="0">
              <a:solidFill>
                <a:schemeClr val="tx1">
                  <a:lumMod val="75000"/>
                  <a:lumOff val="25000"/>
                </a:schemeClr>
              </a:solidFill>
              <a:latin typeface="+mn-ea"/>
            </a:endParaRPr>
          </a:p>
        </p:txBody>
      </p:sp>
      <p:cxnSp>
        <p:nvCxnSpPr>
          <p:cNvPr id="51" name="直線矢印コネクタ 50">
            <a:extLst>
              <a:ext uri="{FF2B5EF4-FFF2-40B4-BE49-F238E27FC236}">
                <a16:creationId xmlns:a16="http://schemas.microsoft.com/office/drawing/2014/main" id="{2CBBDDDE-0843-6A12-FE8F-B51EB1D8A1E7}"/>
              </a:ext>
            </a:extLst>
          </p:cNvPr>
          <p:cNvCxnSpPr>
            <a:cxnSpLocks/>
            <a:stCxn id="38" idx="2"/>
            <a:endCxn id="47" idx="0"/>
          </p:cNvCxnSpPr>
          <p:nvPr/>
        </p:nvCxnSpPr>
        <p:spPr bwMode="auto">
          <a:xfrm flipH="1">
            <a:off x="1331964" y="3789004"/>
            <a:ext cx="1215069" cy="360004"/>
          </a:xfrm>
          <a:prstGeom prst="straightConnector1">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53" name="直線矢印コネクタ 52">
            <a:extLst>
              <a:ext uri="{FF2B5EF4-FFF2-40B4-BE49-F238E27FC236}">
                <a16:creationId xmlns:a16="http://schemas.microsoft.com/office/drawing/2014/main" id="{CB454625-48AB-07A2-A8DC-7CE1886C323D}"/>
              </a:ext>
            </a:extLst>
          </p:cNvPr>
          <p:cNvCxnSpPr>
            <a:cxnSpLocks/>
            <a:stCxn id="38" idx="2"/>
            <a:endCxn id="48" idx="0"/>
          </p:cNvCxnSpPr>
          <p:nvPr/>
        </p:nvCxnSpPr>
        <p:spPr bwMode="auto">
          <a:xfrm flipH="1">
            <a:off x="2141973" y="3789004"/>
            <a:ext cx="405060" cy="360004"/>
          </a:xfrm>
          <a:prstGeom prst="straightConnector1">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56" name="直線矢印コネクタ 55">
            <a:extLst>
              <a:ext uri="{FF2B5EF4-FFF2-40B4-BE49-F238E27FC236}">
                <a16:creationId xmlns:a16="http://schemas.microsoft.com/office/drawing/2014/main" id="{59D2350C-FE0F-D5B4-B738-424F65AFA536}"/>
              </a:ext>
            </a:extLst>
          </p:cNvPr>
          <p:cNvCxnSpPr>
            <a:cxnSpLocks/>
            <a:stCxn id="38" idx="2"/>
            <a:endCxn id="49" idx="0"/>
          </p:cNvCxnSpPr>
          <p:nvPr/>
        </p:nvCxnSpPr>
        <p:spPr bwMode="auto">
          <a:xfrm>
            <a:off x="2547033" y="3789004"/>
            <a:ext cx="404949" cy="360004"/>
          </a:xfrm>
          <a:prstGeom prst="straightConnector1">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62" name="直線矢印コネクタ 61">
            <a:extLst>
              <a:ext uri="{FF2B5EF4-FFF2-40B4-BE49-F238E27FC236}">
                <a16:creationId xmlns:a16="http://schemas.microsoft.com/office/drawing/2014/main" id="{AF47F614-369C-6900-093D-07739776F2AF}"/>
              </a:ext>
            </a:extLst>
          </p:cNvPr>
          <p:cNvCxnSpPr>
            <a:cxnSpLocks/>
            <a:stCxn id="38" idx="2"/>
            <a:endCxn id="50" idx="0"/>
          </p:cNvCxnSpPr>
          <p:nvPr/>
        </p:nvCxnSpPr>
        <p:spPr bwMode="auto">
          <a:xfrm>
            <a:off x="2547033" y="3789004"/>
            <a:ext cx="1214958" cy="360004"/>
          </a:xfrm>
          <a:prstGeom prst="straightConnector1">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67" name="直線矢印コネクタ 66">
            <a:extLst>
              <a:ext uri="{FF2B5EF4-FFF2-40B4-BE49-F238E27FC236}">
                <a16:creationId xmlns:a16="http://schemas.microsoft.com/office/drawing/2014/main" id="{9A1A1AA0-EF6A-E200-2349-3609677DB854}"/>
              </a:ext>
            </a:extLst>
          </p:cNvPr>
          <p:cNvCxnSpPr>
            <a:cxnSpLocks/>
            <a:stCxn id="7" idx="2"/>
          </p:cNvCxnSpPr>
          <p:nvPr/>
        </p:nvCxnSpPr>
        <p:spPr bwMode="auto">
          <a:xfrm flipH="1">
            <a:off x="2591978" y="3068996"/>
            <a:ext cx="1260014" cy="360004"/>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69" name="直線矢印コネクタ 68">
            <a:extLst>
              <a:ext uri="{FF2B5EF4-FFF2-40B4-BE49-F238E27FC236}">
                <a16:creationId xmlns:a16="http://schemas.microsoft.com/office/drawing/2014/main" id="{E2C4CC2A-D89F-3450-835C-07EF0C36DD0D}"/>
              </a:ext>
            </a:extLst>
          </p:cNvPr>
          <p:cNvCxnSpPr>
            <a:cxnSpLocks/>
            <a:endCxn id="39" idx="0"/>
          </p:cNvCxnSpPr>
          <p:nvPr/>
        </p:nvCxnSpPr>
        <p:spPr bwMode="auto">
          <a:xfrm>
            <a:off x="3851992" y="3068996"/>
            <a:ext cx="1350015" cy="360004"/>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74" name="直線矢印コネクタ 73">
            <a:extLst>
              <a:ext uri="{FF2B5EF4-FFF2-40B4-BE49-F238E27FC236}">
                <a16:creationId xmlns:a16="http://schemas.microsoft.com/office/drawing/2014/main" id="{6D181DB3-45EE-CDA6-8F85-10D2D5B92A58}"/>
              </a:ext>
            </a:extLst>
          </p:cNvPr>
          <p:cNvCxnSpPr>
            <a:cxnSpLocks/>
            <a:stCxn id="39" idx="2"/>
            <a:endCxn id="77" idx="0"/>
          </p:cNvCxnSpPr>
          <p:nvPr/>
        </p:nvCxnSpPr>
        <p:spPr bwMode="auto">
          <a:xfrm flipH="1">
            <a:off x="4572000" y="3789004"/>
            <a:ext cx="630007" cy="360004"/>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sp>
        <p:nvSpPr>
          <p:cNvPr id="77" name="四角形: 角を丸くする 76">
            <a:extLst>
              <a:ext uri="{FF2B5EF4-FFF2-40B4-BE49-F238E27FC236}">
                <a16:creationId xmlns:a16="http://schemas.microsoft.com/office/drawing/2014/main" id="{8FD4C336-D91B-5F46-2985-D774DE11D26B}"/>
              </a:ext>
            </a:extLst>
          </p:cNvPr>
          <p:cNvSpPr/>
          <p:nvPr/>
        </p:nvSpPr>
        <p:spPr bwMode="auto">
          <a:xfrm>
            <a:off x="4391998" y="4149008"/>
            <a:ext cx="360004"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000" dirty="0">
              <a:solidFill>
                <a:schemeClr val="tx1">
                  <a:lumMod val="75000"/>
                  <a:lumOff val="25000"/>
                </a:schemeClr>
              </a:solidFill>
              <a:latin typeface="+mn-ea"/>
            </a:endParaRPr>
          </a:p>
        </p:txBody>
      </p:sp>
      <p:sp>
        <p:nvSpPr>
          <p:cNvPr id="78" name="四角形: 角を丸くする 77">
            <a:extLst>
              <a:ext uri="{FF2B5EF4-FFF2-40B4-BE49-F238E27FC236}">
                <a16:creationId xmlns:a16="http://schemas.microsoft.com/office/drawing/2014/main" id="{E4E6BFE4-E83D-DC65-6CAD-8B6099F3750C}"/>
              </a:ext>
            </a:extLst>
          </p:cNvPr>
          <p:cNvSpPr/>
          <p:nvPr/>
        </p:nvSpPr>
        <p:spPr bwMode="auto">
          <a:xfrm>
            <a:off x="4842003" y="4149008"/>
            <a:ext cx="360004"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000" dirty="0">
              <a:solidFill>
                <a:schemeClr val="tx1">
                  <a:lumMod val="75000"/>
                  <a:lumOff val="25000"/>
                </a:schemeClr>
              </a:solidFill>
              <a:latin typeface="+mn-ea"/>
            </a:endParaRPr>
          </a:p>
        </p:txBody>
      </p:sp>
      <p:sp>
        <p:nvSpPr>
          <p:cNvPr id="79" name="四角形: 角を丸くする 78">
            <a:extLst>
              <a:ext uri="{FF2B5EF4-FFF2-40B4-BE49-F238E27FC236}">
                <a16:creationId xmlns:a16="http://schemas.microsoft.com/office/drawing/2014/main" id="{E8F6300E-5489-59ED-8797-69D45392DCCF}"/>
              </a:ext>
            </a:extLst>
          </p:cNvPr>
          <p:cNvSpPr/>
          <p:nvPr/>
        </p:nvSpPr>
        <p:spPr bwMode="auto">
          <a:xfrm>
            <a:off x="5263411" y="4149008"/>
            <a:ext cx="360004"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000" dirty="0">
              <a:solidFill>
                <a:schemeClr val="tx1">
                  <a:lumMod val="75000"/>
                  <a:lumOff val="25000"/>
                </a:schemeClr>
              </a:solidFill>
              <a:latin typeface="+mn-ea"/>
            </a:endParaRPr>
          </a:p>
        </p:txBody>
      </p:sp>
      <p:sp>
        <p:nvSpPr>
          <p:cNvPr id="80" name="四角形: 角を丸くする 79">
            <a:extLst>
              <a:ext uri="{FF2B5EF4-FFF2-40B4-BE49-F238E27FC236}">
                <a16:creationId xmlns:a16="http://schemas.microsoft.com/office/drawing/2014/main" id="{774C4929-ACBF-6371-ECC0-90F4BAD64A57}"/>
              </a:ext>
            </a:extLst>
          </p:cNvPr>
          <p:cNvSpPr/>
          <p:nvPr/>
        </p:nvSpPr>
        <p:spPr bwMode="auto">
          <a:xfrm>
            <a:off x="5742013" y="4149008"/>
            <a:ext cx="360004"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000" dirty="0">
              <a:solidFill>
                <a:schemeClr val="tx1">
                  <a:lumMod val="75000"/>
                  <a:lumOff val="25000"/>
                </a:schemeClr>
              </a:solidFill>
              <a:latin typeface="+mn-ea"/>
            </a:endParaRPr>
          </a:p>
        </p:txBody>
      </p:sp>
      <p:cxnSp>
        <p:nvCxnSpPr>
          <p:cNvPr id="81" name="直線矢印コネクタ 80">
            <a:extLst>
              <a:ext uri="{FF2B5EF4-FFF2-40B4-BE49-F238E27FC236}">
                <a16:creationId xmlns:a16="http://schemas.microsoft.com/office/drawing/2014/main" id="{062EB79D-BE04-4D6B-3FAD-3DE8F4259503}"/>
              </a:ext>
            </a:extLst>
          </p:cNvPr>
          <p:cNvCxnSpPr>
            <a:cxnSpLocks/>
            <a:stCxn id="39" idx="2"/>
            <a:endCxn id="78" idx="0"/>
          </p:cNvCxnSpPr>
          <p:nvPr/>
        </p:nvCxnSpPr>
        <p:spPr bwMode="auto">
          <a:xfrm flipH="1">
            <a:off x="5022005" y="3789004"/>
            <a:ext cx="180002" cy="360004"/>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85" name="直線矢印コネクタ 84">
            <a:extLst>
              <a:ext uri="{FF2B5EF4-FFF2-40B4-BE49-F238E27FC236}">
                <a16:creationId xmlns:a16="http://schemas.microsoft.com/office/drawing/2014/main" id="{151C549A-E4CE-D320-5955-2250BF08870E}"/>
              </a:ext>
            </a:extLst>
          </p:cNvPr>
          <p:cNvCxnSpPr>
            <a:cxnSpLocks/>
            <a:stCxn id="39" idx="2"/>
            <a:endCxn id="79" idx="0"/>
          </p:cNvCxnSpPr>
          <p:nvPr/>
        </p:nvCxnSpPr>
        <p:spPr bwMode="auto">
          <a:xfrm>
            <a:off x="5202007" y="3789004"/>
            <a:ext cx="241406" cy="360004"/>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88" name="直線矢印コネクタ 87">
            <a:extLst>
              <a:ext uri="{FF2B5EF4-FFF2-40B4-BE49-F238E27FC236}">
                <a16:creationId xmlns:a16="http://schemas.microsoft.com/office/drawing/2014/main" id="{754B7342-638D-7852-95A9-F94E5438F79A}"/>
              </a:ext>
            </a:extLst>
          </p:cNvPr>
          <p:cNvCxnSpPr>
            <a:cxnSpLocks/>
            <a:stCxn id="39" idx="2"/>
            <a:endCxn id="80" idx="0"/>
          </p:cNvCxnSpPr>
          <p:nvPr/>
        </p:nvCxnSpPr>
        <p:spPr bwMode="auto">
          <a:xfrm>
            <a:off x="5202007" y="3789004"/>
            <a:ext cx="720008" cy="360004"/>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96" name="直線矢印コネクタ 95">
            <a:extLst>
              <a:ext uri="{FF2B5EF4-FFF2-40B4-BE49-F238E27FC236}">
                <a16:creationId xmlns:a16="http://schemas.microsoft.com/office/drawing/2014/main" id="{B0B5D7B3-1FDD-C044-800C-B8788F2DA212}"/>
              </a:ext>
            </a:extLst>
          </p:cNvPr>
          <p:cNvCxnSpPr>
            <a:cxnSpLocks/>
            <a:stCxn id="4" idx="2"/>
          </p:cNvCxnSpPr>
          <p:nvPr/>
        </p:nvCxnSpPr>
        <p:spPr bwMode="auto">
          <a:xfrm>
            <a:off x="5294699" y="2348988"/>
            <a:ext cx="1887330" cy="360004"/>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sp>
        <p:nvSpPr>
          <p:cNvPr id="101" name="四角形: 角を丸くする 100">
            <a:extLst>
              <a:ext uri="{FF2B5EF4-FFF2-40B4-BE49-F238E27FC236}">
                <a16:creationId xmlns:a16="http://schemas.microsoft.com/office/drawing/2014/main" id="{B1A86C07-8B2E-207F-DC94-DFBE32F28ADC}"/>
              </a:ext>
            </a:extLst>
          </p:cNvPr>
          <p:cNvSpPr/>
          <p:nvPr/>
        </p:nvSpPr>
        <p:spPr bwMode="auto">
          <a:xfrm>
            <a:off x="6822025" y="2708992"/>
            <a:ext cx="720008"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節２</a:t>
            </a:r>
          </a:p>
        </p:txBody>
      </p:sp>
    </p:spTree>
    <p:extLst>
      <p:ext uri="{BB962C8B-B14F-4D97-AF65-F5344CB8AC3E}">
        <p14:creationId xmlns:p14="http://schemas.microsoft.com/office/powerpoint/2010/main" val="4295285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44FC4B2-BE5F-0B62-A30B-6488B98CA7F1}"/>
              </a:ext>
            </a:extLst>
          </p:cNvPr>
          <p:cNvSpPr>
            <a:spLocks noGrp="1"/>
          </p:cNvSpPr>
          <p:nvPr>
            <p:ph type="title"/>
          </p:nvPr>
        </p:nvSpPr>
        <p:spPr/>
        <p:txBody>
          <a:bodyPr/>
          <a:lstStyle/>
          <a:p>
            <a:r>
              <a:rPr lang="ja-JP" altLang="en-US" dirty="0"/>
              <a:t>パラグラフ</a:t>
            </a:r>
            <a:endParaRPr lang="en-US" dirty="0"/>
          </a:p>
        </p:txBody>
      </p:sp>
    </p:spTree>
    <p:extLst>
      <p:ext uri="{BB962C8B-B14F-4D97-AF65-F5344CB8AC3E}">
        <p14:creationId xmlns:p14="http://schemas.microsoft.com/office/powerpoint/2010/main" val="3637064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895AA1-C3F6-5137-D327-90AEE8D8717F}"/>
              </a:ext>
            </a:extLst>
          </p:cNvPr>
          <p:cNvSpPr>
            <a:spLocks noGrp="1"/>
          </p:cNvSpPr>
          <p:nvPr>
            <p:ph type="title"/>
          </p:nvPr>
        </p:nvSpPr>
        <p:spPr/>
        <p:txBody>
          <a:bodyPr/>
          <a:lstStyle/>
          <a:p>
            <a:r>
              <a:rPr kumimoji="1" lang="ja-JP" altLang="en-US" dirty="0"/>
              <a:t>パラグラフ</a:t>
            </a:r>
          </a:p>
        </p:txBody>
      </p:sp>
      <p:sp>
        <p:nvSpPr>
          <p:cNvPr id="3" name="テキスト プレースホルダー 2">
            <a:extLst>
              <a:ext uri="{FF2B5EF4-FFF2-40B4-BE49-F238E27FC236}">
                <a16:creationId xmlns:a16="http://schemas.microsoft.com/office/drawing/2014/main" id="{AF7DC518-51F8-FA2A-0A74-B2DB18D49FC7}"/>
              </a:ext>
            </a:extLst>
          </p:cNvPr>
          <p:cNvSpPr>
            <a:spLocks noGrp="1"/>
          </p:cNvSpPr>
          <p:nvPr>
            <p:ph type="body" sz="quarter" idx="10"/>
          </p:nvPr>
        </p:nvSpPr>
        <p:spPr/>
        <p:txBody>
          <a:bodyPr/>
          <a:lstStyle/>
          <a:p>
            <a:r>
              <a:rPr kumimoji="1" lang="ja-JP" altLang="en-US" dirty="0">
                <a:solidFill>
                  <a:schemeClr val="accent5"/>
                </a:solidFill>
              </a:rPr>
              <a:t>１つの主張</a:t>
            </a:r>
            <a:r>
              <a:rPr kumimoji="1" lang="ja-JP" altLang="en-US" dirty="0"/>
              <a:t>を述べるための，複数の文からなるまとまり</a:t>
            </a:r>
            <a:endParaRPr kumimoji="1" lang="en-US" altLang="ja-JP" dirty="0"/>
          </a:p>
          <a:p>
            <a:pPr lvl="1"/>
            <a:r>
              <a:rPr kumimoji="1" lang="ja-JP" altLang="en-US" dirty="0"/>
              <a:t>パラグラフ内に違う主張をいれてはならない</a:t>
            </a:r>
            <a:endParaRPr kumimoji="1" lang="en-US" altLang="ja-JP" dirty="0"/>
          </a:p>
          <a:p>
            <a:r>
              <a:rPr kumimoji="1" lang="ja-JP" altLang="en-US" dirty="0"/>
              <a:t>以下の種類の複数の文からなる</a:t>
            </a:r>
            <a:endParaRPr kumimoji="1" lang="en-US" altLang="ja-JP" dirty="0"/>
          </a:p>
          <a:p>
            <a:pPr marL="817200" lvl="1" indent="-457200">
              <a:buFont typeface="+mj-lt"/>
              <a:buAutoNum type="arabicPeriod"/>
            </a:pPr>
            <a:r>
              <a:rPr lang="ja-JP" altLang="en-US" dirty="0"/>
              <a:t>先頭：　トピック・センテンス</a:t>
            </a:r>
            <a:endParaRPr lang="en-US" altLang="ja-JP" dirty="0"/>
          </a:p>
          <a:p>
            <a:pPr marL="817200" lvl="1" indent="-457200">
              <a:buFont typeface="+mj-lt"/>
              <a:buAutoNum type="arabicPeriod"/>
            </a:pPr>
            <a:r>
              <a:rPr kumimoji="1" lang="ja-JP" altLang="en-US" dirty="0"/>
              <a:t>真ん中：サポーティング・センテンス</a:t>
            </a:r>
            <a:endParaRPr kumimoji="1" lang="en-US" altLang="ja-JP" dirty="0"/>
          </a:p>
          <a:p>
            <a:pPr marL="817200" lvl="1" indent="-457200">
              <a:buFont typeface="+mj-lt"/>
              <a:buAutoNum type="arabicPeriod"/>
            </a:pPr>
            <a:r>
              <a:rPr lang="ja-JP" altLang="en-US" dirty="0"/>
              <a:t>最後：　コンクルーディング・センテンス</a:t>
            </a:r>
            <a:endParaRPr lang="en-US" altLang="ja-JP" dirty="0"/>
          </a:p>
        </p:txBody>
      </p:sp>
    </p:spTree>
    <p:extLst>
      <p:ext uri="{BB962C8B-B14F-4D97-AF65-F5344CB8AC3E}">
        <p14:creationId xmlns:p14="http://schemas.microsoft.com/office/powerpoint/2010/main" val="29422269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2">
      <a:dk1>
        <a:sysClr val="windowText" lastClr="000000"/>
      </a:dk1>
      <a:lt1>
        <a:sysClr val="window" lastClr="FFFFFF"/>
      </a:lt1>
      <a:dk2>
        <a:srgbClr val="F4EB00"/>
      </a:dk2>
      <a:lt2>
        <a:srgbClr val="C4FF4A"/>
      </a:lt2>
      <a:accent1>
        <a:srgbClr val="4F81BD"/>
      </a:accent1>
      <a:accent2>
        <a:srgbClr val="C0504D"/>
      </a:accent2>
      <a:accent3>
        <a:srgbClr val="9BBB59"/>
      </a:accent3>
      <a:accent4>
        <a:srgbClr val="6879B0"/>
      </a:accent4>
      <a:accent5>
        <a:srgbClr val="2585A3"/>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76940</TotalTime>
  <Words>1661</Words>
  <Application>Microsoft Office PowerPoint</Application>
  <PresentationFormat>画面に合わせる (4:3)</PresentationFormat>
  <Paragraphs>235</Paragraphs>
  <Slides>29</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29</vt:i4>
      </vt:variant>
    </vt:vector>
  </HeadingPairs>
  <TitlesOfParts>
    <vt:vector size="36" baseType="lpstr">
      <vt:lpstr>HG丸ｺﾞｼｯｸM-PRO</vt:lpstr>
      <vt:lpstr>MeiryoKe_PGothic</vt:lpstr>
      <vt:lpstr>メイリオ</vt:lpstr>
      <vt:lpstr>Calibri</vt:lpstr>
      <vt:lpstr>Segoe UI</vt:lpstr>
      <vt:lpstr>Wingdings</vt:lpstr>
      <vt:lpstr>cerulean</vt:lpstr>
      <vt:lpstr>文章の書き方 v1</vt:lpstr>
      <vt:lpstr>PowerPoint プレゼンテーション</vt:lpstr>
      <vt:lpstr>はじめに</vt:lpstr>
      <vt:lpstr>もくじ</vt:lpstr>
      <vt:lpstr>文章とは</vt:lpstr>
      <vt:lpstr>文章とは</vt:lpstr>
      <vt:lpstr>文とパラグラフと文章</vt:lpstr>
      <vt:lpstr>パラグラフ</vt:lpstr>
      <vt:lpstr>パラグラフ</vt:lpstr>
      <vt:lpstr>トピック・センテンス</vt:lpstr>
      <vt:lpstr>サポーティング・センテンス</vt:lpstr>
      <vt:lpstr>コンクルーディング・センテンス</vt:lpstr>
      <vt:lpstr>文</vt:lpstr>
      <vt:lpstr>「文」の書き方のポイント</vt:lpstr>
      <vt:lpstr>1. 各文を短く簡潔にする</vt:lpstr>
      <vt:lpstr>2. 各文の主語や動詞，述語を明確にする</vt:lpstr>
      <vt:lpstr>文の接続</vt:lpstr>
      <vt:lpstr>文の接続の基本１：古い情報と新しい情報</vt:lpstr>
      <vt:lpstr>文の接続の基本２：概観から詳細へ</vt:lpstr>
      <vt:lpstr>各文を適切に接続する</vt:lpstr>
      <vt:lpstr>論理的な繋がりを使った文の接続１</vt:lpstr>
      <vt:lpstr>論理的な繋がりを使った文の接続２</vt:lpstr>
      <vt:lpstr>論理的な繋がりを使った文の接続３</vt:lpstr>
      <vt:lpstr>パラグラフや文内の接続：古い情報と新しい情報</vt:lpstr>
      <vt:lpstr>プロットから文章への展開</vt:lpstr>
      <vt:lpstr>プロットから文章やスライドへ</vt:lpstr>
      <vt:lpstr>階層構造の展開の仕方</vt:lpstr>
      <vt:lpstr>上から順に各階層にある話題を紹介したあと， １つずつ潜っていく</vt:lpstr>
      <vt:lpstr>上から順に各階層にある話題を紹介したあと， １つずつ潜っていく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17375</cp:revision>
  <cp:lastPrinted>2014-12-10T13:40:48Z</cp:lastPrinted>
  <dcterms:created xsi:type="dcterms:W3CDTF">2014-11-17T10:53:59Z</dcterms:created>
  <dcterms:modified xsi:type="dcterms:W3CDTF">2024-04-25T01:57:24Z</dcterms:modified>
</cp:coreProperties>
</file>