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</p:sldMasterIdLst>
  <p:notesMasterIdLst>
    <p:notesMasterId r:id="rId36"/>
  </p:notesMasterIdLst>
  <p:sldIdLst>
    <p:sldId id="440" r:id="rId2"/>
    <p:sldId id="441" r:id="rId3"/>
    <p:sldId id="446" r:id="rId4"/>
    <p:sldId id="465" r:id="rId5"/>
    <p:sldId id="452" r:id="rId6"/>
    <p:sldId id="468" r:id="rId7"/>
    <p:sldId id="451" r:id="rId8"/>
    <p:sldId id="469" r:id="rId9"/>
    <p:sldId id="448" r:id="rId10"/>
    <p:sldId id="443" r:id="rId11"/>
    <p:sldId id="458" r:id="rId12"/>
    <p:sldId id="442" r:id="rId13"/>
    <p:sldId id="454" r:id="rId14"/>
    <p:sldId id="455" r:id="rId15"/>
    <p:sldId id="470" r:id="rId16"/>
    <p:sldId id="449" r:id="rId17"/>
    <p:sldId id="467" r:id="rId18"/>
    <p:sldId id="457" r:id="rId19"/>
    <p:sldId id="450" r:id="rId20"/>
    <p:sldId id="456" r:id="rId21"/>
    <p:sldId id="453" r:id="rId22"/>
    <p:sldId id="444" r:id="rId23"/>
    <p:sldId id="445" r:id="rId24"/>
    <p:sldId id="460" r:id="rId25"/>
    <p:sldId id="459" r:id="rId26"/>
    <p:sldId id="461" r:id="rId27"/>
    <p:sldId id="447" r:id="rId28"/>
    <p:sldId id="462" r:id="rId29"/>
    <p:sldId id="463" r:id="rId30"/>
    <p:sldId id="464" r:id="rId31"/>
    <p:sldId id="466" r:id="rId32"/>
    <p:sldId id="269" r:id="rId33"/>
    <p:sldId id="471" r:id="rId34"/>
    <p:sldId id="472" r:id="rId35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A3CD"/>
    <a:srgbClr val="319DBF"/>
    <a:srgbClr val="9933FF"/>
    <a:srgbClr val="FF9900"/>
    <a:srgbClr val="009999"/>
    <a:srgbClr val="4E4EF6"/>
    <a:srgbClr val="006699"/>
    <a:srgbClr val="FFFFFF"/>
    <a:srgbClr val="31869D"/>
    <a:srgbClr val="444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88" autoAdjust="0"/>
    <p:restoredTop sz="96302" autoAdjust="0"/>
  </p:normalViewPr>
  <p:slideViewPr>
    <p:cSldViewPr>
      <p:cViewPr varScale="1">
        <p:scale>
          <a:sx n="157" d="100"/>
          <a:sy n="157" d="100"/>
        </p:scale>
        <p:origin x="241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2386" y="62"/>
      </p:cViewPr>
      <p:guideLst/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E53D4-1A7B-4FFE-8A95-4265B045F058}" type="datetimeFigureOut">
              <a:rPr kumimoji="1" lang="ja-JP" altLang="en-US" smtClean="0"/>
              <a:t>2022/8/14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818971" y="161951"/>
            <a:ext cx="5220058" cy="391504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5F4D4-1F28-49A5-8AEE-E46B08553E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12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819150" y="161925"/>
            <a:ext cx="5219700" cy="39147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A5F4D4-1F28-49A5-8AEE-E46B08553EC4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8328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01957" y="278965"/>
            <a:ext cx="7920088" cy="2340026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1968" y="4149007"/>
            <a:ext cx="7200080" cy="1440017"/>
          </a:xfrm>
        </p:spPr>
        <p:txBody>
          <a:bodyPr anchor="b"/>
          <a:lstStyle>
            <a:lvl1pPr marL="0" indent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5" name="正方形/長方形 4"/>
          <p:cNvSpPr/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 dirty="0">
              <a:solidFill>
                <a:schemeClr val="bg1"/>
              </a:solidFill>
            </a:endParaRPr>
          </a:p>
        </p:txBody>
      </p:sp>
      <p:cxnSp>
        <p:nvCxnSpPr>
          <p:cNvPr id="6" name="直線コネクタ 5"/>
          <p:cNvCxnSpPr/>
          <p:nvPr userDrawn="1"/>
        </p:nvCxnSpPr>
        <p:spPr bwMode="auto">
          <a:xfrm flipV="1">
            <a:off x="701957" y="2618991"/>
            <a:ext cx="7830087" cy="2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74692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8" name="Rectangle 20"/>
          <p:cNvSpPr txBox="1">
            <a:spLocks noChangeArrowheads="1"/>
          </p:cNvSpPr>
          <p:nvPr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0"/>
          </p:nvPr>
        </p:nvSpPr>
        <p:spPr>
          <a:xfrm>
            <a:off x="611956" y="1088974"/>
            <a:ext cx="8280092" cy="5219751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6" name="Rectangle 20"/>
          <p:cNvSpPr txBox="1">
            <a:spLocks noChangeArrowheads="1"/>
          </p:cNvSpPr>
          <p:nvPr userDrawn="1"/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marL="0" algn="r" defTabSz="914400" rtl="0" eaLnBrk="1" latinLnBrk="0" hangingPunct="1">
              <a:defRPr kumimoji="0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499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425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セクションタイトル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611956" y="1628980"/>
            <a:ext cx="7200080" cy="990011"/>
          </a:xfrm>
        </p:spPr>
        <p:txBody>
          <a:bodyPr anchor="b"/>
          <a:lstStyle>
            <a:lvl1pPr algn="l">
              <a:defRPr sz="3200" b="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4" name="直線コネクタ 3"/>
          <p:cNvCxnSpPr/>
          <p:nvPr userDrawn="1"/>
        </p:nvCxnSpPr>
        <p:spPr bwMode="auto">
          <a:xfrm flipV="1">
            <a:off x="611956" y="2618991"/>
            <a:ext cx="6120068" cy="1"/>
          </a:xfrm>
          <a:prstGeom prst="line">
            <a:avLst/>
          </a:prstGeom>
          <a:noFill/>
          <a:ln w="9525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56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1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type="titleOnly">
  <p:cSld name="Title only 1"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-US" altLang="ja" smtClean="0"/>
              <a:pPr algn="l"/>
              <a:t>‹#›</a:t>
            </a:fld>
            <a:endParaRPr lang="ja" altLang="en-US"/>
          </a:p>
        </p:txBody>
      </p:sp>
      <p:sp>
        <p:nvSpPr>
          <p:cNvPr id="2503" name="Google Shape;2503;p200"/>
          <p:cNvSpPr txBox="1">
            <a:spLocks noGrp="1"/>
          </p:cNvSpPr>
          <p:nvPr>
            <p:ph type="title"/>
          </p:nvPr>
        </p:nvSpPr>
        <p:spPr>
          <a:xfrm>
            <a:off x="311700" y="7965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●"/>
              <a:defRPr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○"/>
              <a:defRPr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400"/>
              <a:buChar char="■"/>
              <a:defRPr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  <p:sp>
        <p:nvSpPr>
          <p:cNvPr id="2504" name="Google Shape;2504;p200"/>
          <p:cNvSpPr txBox="1">
            <a:spLocks noGrp="1"/>
          </p:cNvSpPr>
          <p:nvPr>
            <p:ph type="subTitle" idx="1"/>
          </p:nvPr>
        </p:nvSpPr>
        <p:spPr>
          <a:xfrm>
            <a:off x="311700" y="339533"/>
            <a:ext cx="43686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600"/>
              <a:buNone/>
              <a:defRPr sz="1600">
                <a:solidFill>
                  <a:srgbClr val="22A3C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A3CD"/>
              </a:buClr>
              <a:buSzPts val="1200"/>
              <a:buNone/>
              <a:defRPr sz="1200">
                <a:solidFill>
                  <a:srgbClr val="22A3CD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8341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956" y="1088974"/>
            <a:ext cx="8280092" cy="5220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2" name="正方形/長方形 1"/>
          <p:cNvSpPr/>
          <p:nvPr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954" y="0"/>
            <a:ext cx="8712046" cy="908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52042" y="6309031"/>
            <a:ext cx="611956" cy="548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 bwMode="auto">
          <a:xfrm>
            <a:off x="0" y="0"/>
            <a:ext cx="9144000" cy="908972"/>
          </a:xfrm>
          <a:prstGeom prst="rect">
            <a:avLst/>
          </a:prstGeom>
          <a:solidFill>
            <a:schemeClr val="accent5"/>
          </a:solidFill>
          <a:ln>
            <a:noFill/>
            <a:headEnd/>
            <a:tailEnd type="triangle" w="sm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61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80" r:id="rId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bg1"/>
          </a:solidFill>
          <a:latin typeface="+mn-lt"/>
          <a:ea typeface="メイリオ" pitchFamily="50" charset="-128"/>
          <a:cs typeface="メイリオ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HG丸ｺﾞｼｯｸM-PRO" pitchFamily="50" charset="-128"/>
          <a:ea typeface="HG丸ｺﾞｼｯｸM-PRO" pitchFamily="50" charset="-128"/>
        </a:defRPr>
      </a:lvl9pPr>
    </p:titleStyle>
    <p:bodyStyle>
      <a:lvl1pPr marL="360000" indent="-360000" algn="l" rtl="0" eaLnBrk="1" fontAlgn="base" hangingPunct="1">
        <a:lnSpc>
          <a:spcPct val="110000"/>
        </a:lnSpc>
        <a:spcBef>
          <a:spcPts val="2400"/>
        </a:spcBef>
        <a:spcAft>
          <a:spcPts val="600"/>
        </a:spcAft>
        <a:buClr>
          <a:schemeClr val="accent5"/>
        </a:buClr>
        <a:buFont typeface="Wingdings" panose="05000000000000000000" pitchFamily="2" charset="2"/>
        <a:buChar char="n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1pPr>
      <a:lvl2pPr marL="720000" indent="-360000" algn="l" rtl="0" eaLnBrk="1" fontAlgn="base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accent4"/>
        </a:buClr>
        <a:buSzPct val="90000"/>
        <a:buFont typeface="メイリオ" panose="020B0604030504040204" pitchFamily="50" charset="-128"/>
        <a:buChar char="◇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2pPr>
      <a:lvl3pPr marL="1080000" indent="-360000" algn="l" rtl="0" eaLnBrk="1" fontAlgn="base" hangingPunct="1">
        <a:lnSpc>
          <a:spcPct val="110000"/>
        </a:lnSpc>
        <a:spcBef>
          <a:spcPts val="300"/>
        </a:spcBef>
        <a:spcAft>
          <a:spcPts val="100"/>
        </a:spcAft>
        <a:buClr>
          <a:schemeClr val="accent3"/>
        </a:buClr>
        <a:buSzPct val="90000"/>
        <a:buFont typeface="メイリオ" panose="020B0604030504040204" pitchFamily="50" charset="-128"/>
        <a:buChar char="☐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3pPr>
      <a:lvl4pPr marL="144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chemeClr val="accent5"/>
        </a:buClr>
        <a:buSzPct val="80000"/>
        <a:buFont typeface="MeiryoKe_PGothic" panose="020B0604030504040204" pitchFamily="50" charset="-128"/>
        <a:buChar char="✳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4pPr>
      <a:lvl5pPr marL="1800000" indent="-360000" algn="l" rtl="0" eaLnBrk="1" fontAlgn="base" hangingPunct="1">
        <a:lnSpc>
          <a:spcPct val="100000"/>
        </a:lnSpc>
        <a:spcBef>
          <a:spcPts val="100"/>
        </a:spcBef>
        <a:spcAft>
          <a:spcPts val="100"/>
        </a:spcAft>
        <a:buClr>
          <a:srgbClr val="6666FF"/>
        </a:buClr>
        <a:buSzPct val="80000"/>
        <a:buFont typeface="MeiryoKe_PGothic" panose="020B0604030504040204" pitchFamily="50" charset="-128"/>
        <a:buChar char="＋"/>
        <a:tabLst>
          <a:tab pos="2057400" algn="l"/>
        </a:tabLst>
        <a:defRPr kumimoji="1" sz="2000">
          <a:solidFill>
            <a:schemeClr val="tx1">
              <a:lumMod val="75000"/>
              <a:lumOff val="25000"/>
            </a:schemeClr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603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Char char="•"/>
        <a:tabLst>
          <a:tab pos="2057400" algn="l"/>
        </a:tabLs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41953" y="1988984"/>
            <a:ext cx="8460094" cy="630007"/>
          </a:xfrm>
        </p:spPr>
        <p:txBody>
          <a:bodyPr/>
          <a:lstStyle/>
          <a:p>
            <a:r>
              <a:rPr kumimoji="1" lang="ja-JP" altLang="en-US" sz="2800" dirty="0"/>
              <a:t>プロットの作り方 </a:t>
            </a:r>
            <a:r>
              <a:rPr kumimoji="1" lang="en-US" altLang="ja-JP" sz="2800"/>
              <a:t>v4</a:t>
            </a:r>
            <a:endParaRPr kumimoji="1" lang="ja-JP" altLang="en-US" sz="2800" dirty="0"/>
          </a:p>
        </p:txBody>
      </p:sp>
      <p:sp>
        <p:nvSpPr>
          <p:cNvPr id="6" name="サブタイトル 2"/>
          <p:cNvSpPr txBox="1">
            <a:spLocks/>
          </p:cNvSpPr>
          <p:nvPr/>
        </p:nvSpPr>
        <p:spPr bwMode="auto">
          <a:xfrm>
            <a:off x="791958" y="3699003"/>
            <a:ext cx="7650085" cy="540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Wingdings" pitchFamily="2" charset="2"/>
              <a:buNone/>
              <a:tabLst>
                <a:tab pos="2057400" algn="l"/>
              </a:tabLst>
              <a:defRPr kumimoji="1" sz="2000">
                <a:solidFill>
                  <a:schemeClr val="bg1"/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1pPr>
            <a:lvl2pPr marL="72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SzPct val="90000"/>
              <a:buFont typeface="メイリオ" panose="020B0604030504040204" pitchFamily="50" charset="-128"/>
              <a:buChar char="◇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2pPr>
            <a:lvl3pPr marL="1080000" indent="-360000" algn="l" rtl="0" eaLnBrk="1" fontAlgn="base" hangingPunct="1">
              <a:lnSpc>
                <a:spcPct val="110000"/>
              </a:lnSpc>
              <a:spcBef>
                <a:spcPts val="300"/>
              </a:spcBef>
              <a:spcAft>
                <a:spcPts val="100"/>
              </a:spcAft>
              <a:buClr>
                <a:schemeClr val="accent3"/>
              </a:buClr>
              <a:buSzPct val="90000"/>
              <a:buFont typeface="メイリオ" panose="020B0604030504040204" pitchFamily="50" charset="-128"/>
              <a:buChar char="☐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3pPr>
            <a:lvl4pPr marL="144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accent5"/>
              </a:buClr>
              <a:buSzPct val="80000"/>
              <a:buFont typeface="MeiryoKe_PGothic" panose="020B0604030504040204" pitchFamily="50" charset="-128"/>
              <a:buChar char="✳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4pPr>
            <a:lvl5pPr marL="1800000" indent="-360000" algn="l" rtl="0" eaLnBrk="1" fontAlgn="base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6666FF"/>
              </a:buClr>
              <a:buSzPct val="80000"/>
              <a:buFont typeface="MeiryoKe_PGothic" panose="020B0604030504040204" pitchFamily="50" charset="-128"/>
              <a:buChar char="＋"/>
              <a:tabLst>
                <a:tab pos="2057400" algn="l"/>
              </a:tabLst>
              <a:defRPr kumimoji="1" sz="20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メイリオ" pitchFamily="50" charset="-128"/>
                <a:cs typeface="メイリオ" pitchFamily="50" charset="-128"/>
              </a:defRPr>
            </a:lvl5pPr>
            <a:lvl6pPr marL="25146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603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tabLst>
                <a:tab pos="2057400" algn="l"/>
              </a:tabLst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 kern="0" dirty="0"/>
              <a:t>塩谷 亮太 </a:t>
            </a:r>
            <a:endParaRPr lang="en-US" altLang="ja-JP" kern="0" dirty="0"/>
          </a:p>
        </p:txBody>
      </p:sp>
    </p:spTree>
    <p:extLst>
      <p:ext uri="{BB962C8B-B14F-4D97-AF65-F5344CB8AC3E}">
        <p14:creationId xmlns:p14="http://schemas.microsoft.com/office/powerpoint/2010/main" val="101780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722A8C-B31F-1470-2A2C-B9925BC50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400" dirty="0"/>
              <a:t>例１：小田喜くんの輪講の例 </a:t>
            </a:r>
            <a:r>
              <a:rPr lang="en-US" altLang="ja-JP" sz="2400" dirty="0"/>
              <a:t>= </a:t>
            </a:r>
            <a:r>
              <a:rPr lang="ja-JP" altLang="en-US" sz="2400" dirty="0"/>
              <a:t>既存手法があるパターン</a:t>
            </a:r>
            <a:br>
              <a:rPr lang="en-US" altLang="ja-JP" sz="2400" dirty="0"/>
            </a:br>
            <a:r>
              <a:rPr lang="ja-JP" altLang="en-US" sz="1600" dirty="0"/>
              <a:t>（輪講なので具体的なアイデアがまだない事に注意）</a:t>
            </a:r>
            <a:endParaRPr kumimoji="1" lang="ja-JP" altLang="en-US" sz="16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1E495-BDDF-0AEA-8CA3-8A46CF1746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</a:t>
            </a:r>
            <a:r>
              <a:rPr lang="en-US" altLang="ja-JP" dirty="0"/>
              <a:t>SIMT </a:t>
            </a:r>
            <a:r>
              <a:rPr lang="ja-JP" altLang="en-US" dirty="0"/>
              <a:t>アーキテクチャにおける冗長な演算</a:t>
            </a:r>
            <a:endParaRPr lang="en-US" altLang="ja-JP" dirty="0"/>
          </a:p>
          <a:p>
            <a:pPr lvl="1"/>
            <a:r>
              <a:rPr lang="en-US" altLang="ja-JP" dirty="0"/>
              <a:t>SIMT(D) </a:t>
            </a:r>
            <a:r>
              <a:rPr lang="ja-JP" altLang="en-US" dirty="0"/>
              <a:t>では基本的には複数のデータに対して同じ演算を行う </a:t>
            </a:r>
            <a:endParaRPr lang="en-US" altLang="ja-JP" dirty="0"/>
          </a:p>
          <a:p>
            <a:pPr lvl="1"/>
            <a:r>
              <a:rPr lang="ja-JP" altLang="en-US" dirty="0"/>
              <a:t>しかし </a:t>
            </a:r>
            <a:r>
              <a:rPr lang="en-US" altLang="ja-JP" dirty="0"/>
              <a:t>SIMT </a:t>
            </a:r>
            <a:r>
              <a:rPr lang="ja-JP" altLang="en-US" dirty="0"/>
              <a:t>では全く同じ冗長な演算を複数のレーンで行っている場合があり無駄 </a:t>
            </a:r>
            <a:endParaRPr lang="en-US" altLang="ja-JP" dirty="0"/>
          </a:p>
          <a:p>
            <a:r>
              <a:rPr lang="ja-JP" altLang="en-US" dirty="0"/>
              <a:t>課題：スカラ化とその問題 </a:t>
            </a:r>
            <a:endParaRPr lang="en-US" altLang="ja-JP" dirty="0"/>
          </a:p>
          <a:p>
            <a:pPr lvl="1"/>
            <a:r>
              <a:rPr lang="ja-JP" altLang="en-US" dirty="0"/>
              <a:t>冗長な演算を１つの演算にまとめるスカラ化が提案されている </a:t>
            </a:r>
            <a:endParaRPr lang="en-US" altLang="ja-JP" dirty="0"/>
          </a:p>
          <a:p>
            <a:pPr lvl="1"/>
            <a:r>
              <a:rPr lang="ja-JP" altLang="en-US" dirty="0"/>
              <a:t>しかし，従来のスカラ化では制約があり効果的にまとめられない </a:t>
            </a:r>
            <a:endParaRPr lang="en-US" altLang="ja-JP" dirty="0"/>
          </a:p>
          <a:p>
            <a:r>
              <a:rPr lang="ja-JP" altLang="en-US" dirty="0"/>
              <a:t>提案：スカラ化の改良 </a:t>
            </a:r>
            <a:endParaRPr lang="en-US" altLang="ja-JP" dirty="0"/>
          </a:p>
          <a:p>
            <a:pPr lvl="1"/>
            <a:r>
              <a:rPr lang="en-US" altLang="ja-JP" dirty="0"/>
              <a:t>Temporal SIMT </a:t>
            </a:r>
            <a:r>
              <a:rPr lang="ja-JP" altLang="en-US" dirty="0"/>
              <a:t>と動的なスカラ化の組み合わせにより実現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015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3F0A8B-B8DC-DEBB-64FC-E1E34257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例２：</a:t>
            </a:r>
            <a:r>
              <a:rPr kumimoji="1" lang="ja-JP" altLang="en-US" dirty="0"/>
              <a:t>小泉くんの </a:t>
            </a:r>
            <a:r>
              <a:rPr lang="en-US" altLang="ja-JP" dirty="0"/>
              <a:t>DATE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ja-JP" altLang="en-US" dirty="0"/>
              <a:t>既存手法があるパターン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1A464B-82C4-26C6-5295-D721A3F69E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背景：早いプリフェッチによるレイテンシの隠蔽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プリフェッチ：キャッシュにデータを先読みしておく技術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多くの研究では十分に早くプリフェッチすることを重視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メモリ・アクセスのレイテンシを有効に隠蔽するため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通常はなるべく遠い未来のアドレスを予測してプリフェッチ</a:t>
            </a:r>
            <a:endParaRPr kumimoji="1" lang="en-US" altLang="ja-JP" dirty="0"/>
          </a:p>
          <a:p>
            <a:r>
              <a:rPr kumimoji="1" lang="ja-JP" altLang="en-US" dirty="0"/>
              <a:t>課題：早すぎるプリフェッチ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早すぎると使用される前にキャッシュから追い出される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これにより性能向上の機会が大きく失われている</a:t>
            </a:r>
            <a:endParaRPr kumimoji="1" lang="en-US" altLang="ja-JP" dirty="0"/>
          </a:p>
          <a:p>
            <a:r>
              <a:rPr kumimoji="1" lang="ja-JP" altLang="en-US" dirty="0"/>
              <a:t>提案：プリフェッチを遅らせる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データが参照されるタイミングまであえて遅らせる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14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EBA81F-A6DD-0466-EAE8-DED8906E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例３：木村さんの輪講 </a:t>
            </a:r>
            <a:r>
              <a:rPr lang="en-US" altLang="ja-JP" dirty="0"/>
              <a:t>= </a:t>
            </a:r>
            <a:r>
              <a:rPr lang="ja-JP" altLang="en-US" dirty="0"/>
              <a:t>既存手法がないパターン</a:t>
            </a:r>
            <a:br>
              <a:rPr lang="en-US" altLang="ja-JP" dirty="0"/>
            </a:br>
            <a:r>
              <a:rPr lang="ja-JP" altLang="en-US" sz="1800" dirty="0"/>
              <a:t>（輪講なので具体的なアイデアがまだない事に注意）</a:t>
            </a:r>
            <a:endParaRPr kumimoji="1" lang="ja-JP" altLang="en-US" sz="180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EEAC1E-C94E-1099-5C11-AF237D70A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背景：ベクトル命令 </a:t>
            </a:r>
            <a:endParaRPr lang="en-US" altLang="ja-JP" dirty="0"/>
          </a:p>
          <a:p>
            <a:pPr lvl="1"/>
            <a:r>
              <a:rPr lang="ja-JP" altLang="en-US" dirty="0"/>
              <a:t>単一の命令で可変長の複数データを処理する命令の方式 </a:t>
            </a:r>
            <a:endParaRPr lang="en-US" altLang="ja-JP" dirty="0"/>
          </a:p>
          <a:p>
            <a:pPr lvl="1"/>
            <a:r>
              <a:rPr lang="ja-JP" altLang="en-US" dirty="0"/>
              <a:t>データ並列性のある処理を対象 </a:t>
            </a:r>
            <a:endParaRPr lang="en-US" altLang="ja-JP" dirty="0"/>
          </a:p>
          <a:p>
            <a:pPr lvl="1"/>
            <a:r>
              <a:rPr lang="en-US" altLang="ja-JP" dirty="0"/>
              <a:t>RISC-V </a:t>
            </a:r>
            <a:r>
              <a:rPr lang="ja-JP" altLang="en-US" dirty="0"/>
              <a:t>ベクトル拡張などの形で実装されている </a:t>
            </a:r>
            <a:endParaRPr lang="en-US" altLang="ja-JP" dirty="0"/>
          </a:p>
          <a:p>
            <a:r>
              <a:rPr lang="ja-JP" altLang="en-US" dirty="0"/>
              <a:t>課題：ベクトル命令の実装コスト </a:t>
            </a:r>
            <a:endParaRPr lang="en-US" altLang="ja-JP" dirty="0"/>
          </a:p>
          <a:p>
            <a:pPr lvl="1"/>
            <a:r>
              <a:rPr lang="ja-JP" altLang="en-US" dirty="0"/>
              <a:t>ベクトル命令では１つの命令が多数のアクセスを発生させる</a:t>
            </a:r>
            <a:endParaRPr lang="en-US" altLang="ja-JP" dirty="0"/>
          </a:p>
          <a:p>
            <a:pPr lvl="1"/>
            <a:r>
              <a:rPr lang="ja-JP" altLang="en-US" dirty="0"/>
              <a:t>従来の作り方で </a:t>
            </a:r>
            <a:r>
              <a:rPr lang="en-US" altLang="ja-JP" dirty="0"/>
              <a:t>out-of-order </a:t>
            </a:r>
            <a:r>
              <a:rPr lang="ja-JP" altLang="en-US" dirty="0"/>
              <a:t>プロセッサ上に実装すると，複雑さが爆発する </a:t>
            </a:r>
            <a:endParaRPr lang="en-US" altLang="ja-JP" dirty="0"/>
          </a:p>
          <a:p>
            <a:r>
              <a:rPr lang="ja-JP" altLang="en-US" dirty="0"/>
              <a:t>提案：ベクトル命令の実装の複雑さを下げる </a:t>
            </a:r>
            <a:br>
              <a:rPr lang="ja-JP" altLang="en-US" dirty="0"/>
            </a:b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282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BE99DC-6509-D745-923D-01B9E613F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例４：出川くんの </a:t>
            </a:r>
            <a:r>
              <a:rPr kumimoji="1" lang="en-US" altLang="ja-JP" dirty="0"/>
              <a:t>ICCD = </a:t>
            </a:r>
            <a:r>
              <a:rPr kumimoji="1" lang="ja-JP" altLang="en-US" dirty="0"/>
              <a:t>既存手法がないパターン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93E0D1-8160-8125-E3C9-AED3AEC7F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sz="1800" dirty="0"/>
              <a:t>背景：命令キャッシュ・ミス数を使った性能の見積もり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命令キャッシュに関わる研究ではミス数が主要な評価項目だった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ミス数が減ると基本的には実行時間が短くなるため</a:t>
            </a:r>
            <a:endParaRPr kumimoji="1" lang="en-US" altLang="ja-JP" sz="1800" dirty="0"/>
          </a:p>
          <a:p>
            <a:r>
              <a:rPr kumimoji="1" lang="ja-JP" altLang="en-US" sz="1800" dirty="0"/>
              <a:t>課題：シミュレーション時間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現代のプロセッサではミス数と実行時間が直接相関しない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精度よい性能見積もりのためにはプロセッサ全体のシミュレーションが必要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しかしシミュレーションには長い時間かかる</a:t>
            </a:r>
            <a:endParaRPr kumimoji="1" lang="en-US" altLang="ja-JP" sz="1800" dirty="0"/>
          </a:p>
          <a:p>
            <a:r>
              <a:rPr kumimoji="1" lang="ja-JP" altLang="en-US" sz="1800" dirty="0"/>
              <a:t>提案：命令キャッシュ・ミス数に代わる新たな指針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その指針を使った高速な性能見積もりの提案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２桁短い時間でシミュレーションとほぼ同じ精度の性能見積もりを実現</a:t>
            </a:r>
          </a:p>
        </p:txBody>
      </p:sp>
    </p:spTree>
    <p:extLst>
      <p:ext uri="{BB962C8B-B14F-4D97-AF65-F5344CB8AC3E}">
        <p14:creationId xmlns:p14="http://schemas.microsoft.com/office/powerpoint/2010/main" val="267690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EC29A-53FA-8B96-FE9A-0EF13AEC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応用：４点プロット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1521BF-22BE-74E1-30FF-6AFF99DD6C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洞察を加えた４点プロットの形でもよい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洞察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課題に対する新しい観察結果や，課題の核心の新しい解釈など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提案</a:t>
            </a:r>
            <a:endParaRPr kumimoji="1" lang="en-US" altLang="ja-JP" dirty="0"/>
          </a:p>
          <a:p>
            <a:r>
              <a:rPr kumimoji="1" lang="ja-JP" altLang="en-US" dirty="0"/>
              <a:t>洞察は課題や提案の下にぶら下がることもある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小泉くんの例での「早すぎるプリフェッチ」は洞察でもある</a:t>
            </a:r>
          </a:p>
        </p:txBody>
      </p:sp>
    </p:spTree>
    <p:extLst>
      <p:ext uri="{BB962C8B-B14F-4D97-AF65-F5344CB8AC3E}">
        <p14:creationId xmlns:p14="http://schemas.microsoft.com/office/powerpoint/2010/main" val="147719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b="1" dirty="0"/>
              <a:t>作り方</a:t>
            </a:r>
            <a:endParaRPr kumimoji="1" lang="en-US" altLang="ja-JP" b="1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箇条書きを作る上での形式的なポイント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F4B82F-B507-C1B8-5907-D46C3C503B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58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このフォーマット</a:t>
            </a:r>
            <a:r>
              <a:rPr lang="ja-JP" altLang="en-US" dirty="0"/>
              <a:t>にまとめる事を目指す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背景：「～」</a:t>
            </a:r>
            <a:r>
              <a:rPr kumimoji="1" lang="en-US" altLang="ja-JP" dirty="0"/>
              <a:t>= </a:t>
            </a:r>
            <a:r>
              <a:rPr kumimoji="1" lang="ja-JP" altLang="en-US" dirty="0"/>
              <a:t>背景を一つの文ないしは名詞でまとめる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r>
              <a:rPr lang="en-US" altLang="ja-JP" dirty="0"/>
              <a:t>= </a:t>
            </a:r>
            <a:r>
              <a:rPr kumimoji="1" lang="ja-JP" altLang="en-US" dirty="0"/>
              <a:t>背景を説明する１つの文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「～」･･･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「～」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9012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FEEDE-7519-82C1-375C-36DCE07D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以下の手順で進めると，作りやすい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3C2F59-3A8A-F156-C9E0-6898AC8EE9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まずは思いつく関連しそうな項目をたくさん書き出してみる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名詞や短文の形にして並べてみる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lang="ja-JP" altLang="en-US" dirty="0"/>
              <a:t>各項目を整理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関係する項目同士をくくって親子にまとめる</a:t>
            </a:r>
            <a:endParaRPr kumimoji="1" lang="en-US" altLang="ja-JP" dirty="0"/>
          </a:p>
          <a:p>
            <a:pPr lvl="2"/>
            <a:r>
              <a:rPr lang="ja-JP" altLang="en-US" dirty="0"/>
              <a:t>それらを一言で表した，まとめの短文（親）を作る</a:t>
            </a:r>
            <a:endParaRPr lang="en-US" altLang="ja-JP" dirty="0"/>
          </a:p>
          <a:p>
            <a:pPr lvl="2"/>
            <a:r>
              <a:rPr lang="ja-JP" altLang="en-US" dirty="0"/>
              <a:t>親の下に，それらを子項目としてインデントして置く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内容が冗長なものをマージしたり削除する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ある程度まとまったら，それらを背景，課題，提案に分類する</a:t>
            </a:r>
            <a:endParaRPr kumimoji="1" lang="en-US" altLang="ja-JP" dirty="0"/>
          </a:p>
          <a:p>
            <a:pPr lvl="1"/>
            <a:r>
              <a:rPr lang="ja-JP" altLang="en-US" dirty="0"/>
              <a:t>このとき，次のページで説明する関連を意識する</a:t>
            </a:r>
            <a:endParaRPr lang="en-US" altLang="ja-JP" dirty="0"/>
          </a:p>
          <a:p>
            <a:pPr lvl="1"/>
            <a:r>
              <a:rPr lang="ja-JP" altLang="en-US" dirty="0"/>
              <a:t>うまく分類して関係を説明できない時は，本質的に関係ない可能性がある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8290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48F9-96F5-47D8-BABC-0992A531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項目間の関係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9D6A1E-A2D8-5CC6-FE5C-A06B02DCA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「背景→課題→提案」の流れが明確にわかるようにする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これらに直接つながらない事は，入れてはいけない</a:t>
            </a:r>
            <a:endParaRPr kumimoji="1" lang="en-US" altLang="ja-JP" dirty="0"/>
          </a:p>
          <a:p>
            <a:r>
              <a:rPr kumimoji="1" lang="ja-JP" altLang="en-US" dirty="0"/>
              <a:t>「課題」に書く内容は，「背景」で提示した問題に対応させる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「背景」で提示した問題を解決する 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既存手法がある場合，基本的にはこの形になる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ないしは，「背景」の特定の問題に着目して掘り下げる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特に既存手法がない場合，こちらになることもある</a:t>
            </a:r>
            <a:endParaRPr kumimoji="1" lang="en-US" altLang="ja-JP" dirty="0"/>
          </a:p>
          <a:p>
            <a:r>
              <a:rPr kumimoji="1" lang="ja-JP" altLang="en-US" dirty="0"/>
              <a:t>「提案」では，「背景」と「課題」で提示した問題に対応させる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基本的には「課題」で提示した問題を解決する方法を書く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そうすれば，普通は自然と「背景」の問題にも対応する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703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E9EB6D-DB2F-3B8D-2437-AD77ADB2F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箇条書きを作る際の形式上の注意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D77FC6-6ACE-F5A6-179B-013437541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>
                <a:solidFill>
                  <a:schemeClr val="accent5"/>
                </a:solidFill>
              </a:rPr>
              <a:t>複文を使うのは原則禁止</a:t>
            </a:r>
            <a:endParaRPr kumimoji="1" lang="en-US" altLang="ja-JP" dirty="0">
              <a:solidFill>
                <a:schemeClr val="accent5"/>
              </a:solidFill>
            </a:endParaRPr>
          </a:p>
          <a:p>
            <a:pPr lvl="1"/>
            <a:r>
              <a:rPr kumimoji="1" lang="ja-JP" altLang="en-US" dirty="0"/>
              <a:t>複数の文を繋げて１つの文にしてしまうと，関係が良くわからなくなりがち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最初は単文のみで作る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どうしても複文を入れる場合は，１行に収まる長さまで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３文以上からなる複文は常に禁止</a:t>
            </a:r>
            <a:endParaRPr kumimoji="1" lang="en-US" altLang="ja-JP" dirty="0"/>
          </a:p>
          <a:p>
            <a:r>
              <a:rPr kumimoji="1" lang="ja-JP" altLang="en-US" dirty="0"/>
              <a:t>同様の理由により，長い修飾節を持った文も使わない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長くなってしまう場合は，インデントをしてぶら下げると良い</a:t>
            </a:r>
            <a:endParaRPr kumimoji="1" lang="en-US" altLang="ja-JP" dirty="0"/>
          </a:p>
          <a:p>
            <a:r>
              <a:rPr kumimoji="1" lang="ja-JP" altLang="en-US" dirty="0"/>
              <a:t>一つの項目にぶら下げる項目は３つまで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４つ以上の項目が同じレベルに並んでいる場合は，それらをインデントにまとめる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３つより多いと関係が曖昧になる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0707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6D54E2-554A-2DE1-0641-8571CB26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129A60-2006-F8F6-D5E2-DC4EE215FB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プロットとは：</a:t>
            </a:r>
            <a:endParaRPr kumimoji="1" lang="en-US" altLang="ja-JP" dirty="0"/>
          </a:p>
          <a:p>
            <a:pPr lvl="1"/>
            <a:r>
              <a:rPr kumimoji="1" lang="ja-JP" altLang="en-US" dirty="0">
                <a:solidFill>
                  <a:schemeClr val="accent5"/>
                </a:solidFill>
              </a:rPr>
              <a:t>話の筋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chemeClr val="accent5"/>
                </a:solidFill>
              </a:rPr>
              <a:t>箇条書きの形</a:t>
            </a:r>
            <a:r>
              <a:rPr kumimoji="1" lang="ja-JP" altLang="en-US" dirty="0"/>
              <a:t>でまとめたもの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文章や発表スライドを書く前に，まずプロットを作る必要がある</a:t>
            </a:r>
            <a:endParaRPr kumimoji="1" lang="en-US" altLang="ja-JP" dirty="0"/>
          </a:p>
          <a:p>
            <a:r>
              <a:rPr kumimoji="1" lang="ja-JP" altLang="en-US" dirty="0"/>
              <a:t>なぜプロットを作るのか：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話の筋を整理し，その筋に収束するように全体を構成する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そうすることで，主張を明確に示すことができる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そうしないと，「言いたいことがなんとなく適当に並べられた良くわからないもの」が出来上がる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6093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2FA600-475B-052E-A22C-BFAB05D0A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３点プロットのチェック・リスト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94EC8-8A4B-9F54-B1F6-6E422E113E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1953" y="1088974"/>
            <a:ext cx="8550095" cy="5219751"/>
          </a:xfrm>
        </p:spPr>
        <p:txBody>
          <a:bodyPr/>
          <a:lstStyle/>
          <a:p>
            <a:r>
              <a:rPr kumimoji="1" lang="ja-JP" altLang="en-US" dirty="0"/>
              <a:t>以下が満たされているかを確認：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内容面：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背景，課題，提案の３項目から成っているか？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課題は背景の問題に，提案は課題の問題に対応しているか？</a:t>
            </a:r>
            <a:br>
              <a:rPr kumimoji="1" lang="en-US" altLang="ja-JP" dirty="0"/>
            </a:br>
            <a:endParaRPr kumimoji="1" lang="en-US" altLang="ja-JP" dirty="0"/>
          </a:p>
          <a:p>
            <a:pPr lvl="1"/>
            <a:r>
              <a:rPr kumimoji="1" lang="ja-JP" altLang="en-US" dirty="0"/>
              <a:t>形式面：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複文を含んでいないか？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１行を越えるような長い修飾節を含んだ文が入っていないか？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 startAt="3"/>
            </a:pPr>
            <a:r>
              <a:rPr kumimoji="1" lang="ja-JP" altLang="en-US" dirty="0"/>
              <a:t>４つ以上の項目を並列に並べていないか？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003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１点プロット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222142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91F58A-EC2D-D89A-CA40-DDF514198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8C17F2-3701-6FE8-3F1E-E482EBDA33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１点プロット </a:t>
            </a:r>
            <a:r>
              <a:rPr kumimoji="1" lang="en-US" altLang="ja-JP" dirty="0"/>
              <a:t>= </a:t>
            </a:r>
            <a:r>
              <a:rPr kumimoji="1" lang="ja-JP" altLang="en-US" dirty="0"/>
              <a:t>目標規定文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その文章の主張を</a:t>
            </a:r>
            <a:r>
              <a:rPr kumimoji="1" lang="ja-JP" altLang="en-US" dirty="0">
                <a:solidFill>
                  <a:schemeClr val="accent5"/>
                </a:solidFill>
              </a:rPr>
              <a:t>１つの文</a:t>
            </a:r>
            <a:r>
              <a:rPr kumimoji="1" lang="ja-JP" altLang="en-US" dirty="0"/>
              <a:t>の形にまとめたもの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目標規定文は「理科系の作文技術」より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もっとも短い形のプロットとも言える</a:t>
            </a:r>
            <a:endParaRPr kumimoji="1" lang="en-US" altLang="ja-JP" dirty="0"/>
          </a:p>
          <a:p>
            <a:r>
              <a:rPr kumimoji="1" lang="ja-JP" altLang="en-US" dirty="0"/>
              <a:t>「理科系の作文技術」の説明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「自分は何を目標としてその文章を書くのか，そこで何を主張しようとするのかを熟考して，それを一つの文にまとめて書いてみることを勧める」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「主題に関してあることを主張し，または否定しようとする意思を明示した文」（コーベットによる </a:t>
            </a:r>
            <a:r>
              <a:rPr kumimoji="1" lang="en-US" altLang="ja-JP" dirty="0"/>
              <a:t>thesis </a:t>
            </a:r>
            <a:r>
              <a:rPr kumimoji="1" lang="ja-JP" altLang="en-US" dirty="0"/>
              <a:t>の説明）</a:t>
            </a:r>
          </a:p>
        </p:txBody>
      </p:sp>
    </p:spTree>
    <p:extLst>
      <p:ext uri="{BB962C8B-B14F-4D97-AF65-F5344CB8AC3E}">
        <p14:creationId xmlns:p14="http://schemas.microsoft.com/office/powerpoint/2010/main" val="296733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B8D4-A45A-E900-4740-4ADDB70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目標規定文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58FC4A-17A5-A2DE-03F7-FEC5E8E2DC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目標からトップダウンに構成を作る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目標規定文を作り，その目標に収束するように文章全体の構想を練る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この目標に繋がる内容のみを全体の構成に残す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「関係はしているが，あってもなくても良い」みたいなものは入れてはいけない</a:t>
            </a:r>
            <a:endParaRPr kumimoji="1" lang="en-US" altLang="ja-JP" dirty="0"/>
          </a:p>
          <a:p>
            <a:r>
              <a:rPr kumimoji="1" lang="ja-JP" altLang="en-US" dirty="0"/>
              <a:t>主張全体を論理的なツリーとして表した際のルートにあたる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これをさらに短くまとめたものがタイトルになる</a:t>
            </a:r>
          </a:p>
        </p:txBody>
      </p:sp>
    </p:spTree>
    <p:extLst>
      <p:ext uri="{BB962C8B-B14F-4D97-AF65-F5344CB8AC3E}">
        <p14:creationId xmlns:p14="http://schemas.microsoft.com/office/powerpoint/2010/main" val="38393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345327-D154-8FE3-0EEE-96EFAAA82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３点プロットと目標規定文の関係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0B682A-46CB-4093-1B0E-581FD7CB3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作り方：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３点プロットが出来たら，そこからさらに真に重要な項目を抽出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それらを繋げて目標規定文にする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302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６点プロット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13937784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C10D4AA-048C-67DA-1625-6F8D77C1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６点プロット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0D92A2D-1570-9CE4-B7FF-F750001C6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６点プロットはイントロを書く際に作る</a:t>
            </a:r>
            <a:endParaRPr lang="en-US" altLang="ja-JP" dirty="0"/>
          </a:p>
          <a:p>
            <a:pPr lvl="1"/>
            <a:r>
              <a:rPr lang="ja-JP" altLang="en-US" dirty="0"/>
              <a:t>論文のイントロは典型的には６パラグラフ前後</a:t>
            </a:r>
            <a:endParaRPr lang="en-US" altLang="ja-JP" dirty="0"/>
          </a:p>
          <a:p>
            <a:pPr lvl="1"/>
            <a:r>
              <a:rPr lang="ja-JP" altLang="en-US" dirty="0"/>
              <a:t>この各パラグラフで何を話すかをまとめる</a:t>
            </a:r>
            <a:endParaRPr lang="en-US" altLang="ja-JP" dirty="0"/>
          </a:p>
          <a:p>
            <a:pPr lvl="2"/>
            <a:r>
              <a:rPr lang="ja-JP" altLang="en-US" dirty="0"/>
              <a:t>６点プロットの各項目は各パラグラフのトピック・センテンスに対応する</a:t>
            </a:r>
            <a:endParaRPr lang="en-US" altLang="ja-JP" dirty="0"/>
          </a:p>
          <a:p>
            <a:pPr lvl="2"/>
            <a:r>
              <a:rPr lang="ja-JP" altLang="en-US" dirty="0"/>
              <a:t>トピック・センテンスだけを繋げて読んでも意味が通るように</a:t>
            </a:r>
            <a:endParaRPr lang="en-US" altLang="ja-JP" dirty="0"/>
          </a:p>
          <a:p>
            <a:r>
              <a:rPr lang="ja-JP" altLang="en-US" dirty="0"/>
              <a:t>６点プロットも３点プロットから派生させて作る</a:t>
            </a:r>
            <a:endParaRPr lang="en-US" altLang="ja-JP" dirty="0"/>
          </a:p>
          <a:p>
            <a:pPr lvl="1"/>
            <a:r>
              <a:rPr lang="ja-JP" altLang="en-US" dirty="0"/>
              <a:t>３点プロットの各項目に，より詳細を肉付けしていく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18799CD-2CF6-3BA8-8532-19FDE41048E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50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３点プロットから初めて，論理ツリーの関係が保たれているかをチェックする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5755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６点プロット時の配分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519001"/>
            <a:ext cx="8280092" cy="2969726"/>
          </a:xfrm>
        </p:spPr>
        <p:txBody>
          <a:bodyPr/>
          <a:lstStyle/>
          <a:p>
            <a:r>
              <a:rPr kumimoji="1" lang="ja-JP" altLang="en-US" dirty="0"/>
              <a:t>６点プロット時の配分には自由度がある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３点のどこをどれだけ詳しく話すかは，論文ごとに異なる</a:t>
            </a:r>
            <a:endParaRPr kumimoji="1" lang="en-US" altLang="ja-JP" dirty="0"/>
          </a:p>
          <a:p>
            <a:r>
              <a:rPr kumimoji="1" lang="ja-JP" altLang="en-US" dirty="0"/>
              <a:t>たとえば，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背景は１つのままで，提案を増やす事が多い（上の図の例）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あまり一般的ではない話題の場合，背景が多めになる事も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課題の発見や整理こそが大事な場合，提案は自明なため短くなる</a:t>
            </a: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2EEE0849-75EC-0EEC-A121-858C97D62C77}"/>
              </a:ext>
            </a:extLst>
          </p:cNvPr>
          <p:cNvSpPr/>
          <p:nvPr/>
        </p:nvSpPr>
        <p:spPr bwMode="auto">
          <a:xfrm>
            <a:off x="4403201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AD5C687-09C7-5752-065A-0E9419D409B6}"/>
              </a:ext>
            </a:extLst>
          </p:cNvPr>
          <p:cNvSpPr/>
          <p:nvPr/>
        </p:nvSpPr>
        <p:spPr bwMode="auto">
          <a:xfrm>
            <a:off x="125316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F6D4719-831E-0C39-54DD-ADD9CB655222}"/>
              </a:ext>
            </a:extLst>
          </p:cNvPr>
          <p:cNvSpPr/>
          <p:nvPr/>
        </p:nvSpPr>
        <p:spPr bwMode="auto">
          <a:xfrm>
            <a:off x="3233188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3554FF05-B976-1511-4572-9C67A6A82486}"/>
              </a:ext>
            </a:extLst>
          </p:cNvPr>
          <p:cNvSpPr/>
          <p:nvPr/>
        </p:nvSpPr>
        <p:spPr bwMode="auto">
          <a:xfrm>
            <a:off x="6653226" y="1988984"/>
            <a:ext cx="990011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1C9DE02F-B00A-2AD8-1212-2A438A6D71DC}"/>
              </a:ext>
            </a:extLst>
          </p:cNvPr>
          <p:cNvSpPr/>
          <p:nvPr/>
        </p:nvSpPr>
        <p:spPr bwMode="auto">
          <a:xfrm>
            <a:off x="1253166" y="2683224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2"/>
                </a:solidFill>
                <a:latin typeface="+mn-ea"/>
              </a:rPr>
              <a:t>背景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3081119F-3203-B7F2-D0BE-CFCDF3788C14}"/>
              </a:ext>
            </a:extLst>
          </p:cNvPr>
          <p:cNvSpPr/>
          <p:nvPr/>
        </p:nvSpPr>
        <p:spPr bwMode="auto">
          <a:xfrm>
            <a:off x="2603181" y="269536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既存手法</a:t>
            </a: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00DB25A1-F13D-A0E0-29C7-B522B53A5838}"/>
              </a:ext>
            </a:extLst>
          </p:cNvPr>
          <p:cNvSpPr/>
          <p:nvPr/>
        </p:nvSpPr>
        <p:spPr bwMode="auto">
          <a:xfrm>
            <a:off x="395319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5"/>
                </a:solidFill>
                <a:latin typeface="+mn-ea"/>
              </a:rPr>
              <a:t>その問題</a:t>
            </a: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8FDF68CB-163F-17E8-CD80-96C662D7448E}"/>
              </a:ext>
            </a:extLst>
          </p:cNvPr>
          <p:cNvSpPr/>
          <p:nvPr/>
        </p:nvSpPr>
        <p:spPr bwMode="auto">
          <a:xfrm>
            <a:off x="5292008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洞察</a:t>
            </a: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DE8C294-3C05-1998-FF2A-0E1E2D766273}"/>
              </a:ext>
            </a:extLst>
          </p:cNvPr>
          <p:cNvSpPr/>
          <p:nvPr/>
        </p:nvSpPr>
        <p:spPr bwMode="auto">
          <a:xfrm>
            <a:off x="6653226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アイデア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7C3EC9D-3605-A64C-67C8-6C57C4B83E8C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 bwMode="auto">
          <a:xfrm flipH="1">
            <a:off x="3773194" y="1628980"/>
            <a:ext cx="135001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B0F8B33B-2B72-C17E-E7FA-D06C294B94D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 bwMode="auto">
          <a:xfrm flipH="1">
            <a:off x="1748172" y="1628980"/>
            <a:ext cx="3375037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94D4187-0DC6-15F2-F004-80B4B3329AA7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 bwMode="auto">
          <a:xfrm>
            <a:off x="5123209" y="1628980"/>
            <a:ext cx="202502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A214842E-9068-35F9-3BF9-D85202347709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 bwMode="auto">
          <a:xfrm flipH="1">
            <a:off x="1748166" y="2348988"/>
            <a:ext cx="6" cy="334236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82F275-9D3A-4A57-AB5E-AEFB96C07901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 bwMode="auto">
          <a:xfrm>
            <a:off x="3773194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455CAC9-923B-6862-EC95-BDF9E3407F63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 flipH="1">
            <a:off x="3098181" y="2348988"/>
            <a:ext cx="675013" cy="34637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542246E7-E24E-FA79-3D02-A262C3D2BBEE}"/>
              </a:ext>
            </a:extLst>
          </p:cNvPr>
          <p:cNvCxnSpPr>
            <a:cxnSpLocks/>
            <a:stCxn id="23" idx="2"/>
            <a:endCxn id="32" idx="0"/>
          </p:cNvCxnSpPr>
          <p:nvPr/>
        </p:nvCxnSpPr>
        <p:spPr bwMode="auto">
          <a:xfrm flipH="1">
            <a:off x="7148226" y="2348988"/>
            <a:ext cx="6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DBDA4000-A502-E1B9-4D8D-45CBA4DEE417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 bwMode="auto">
          <a:xfrm flipH="1">
            <a:off x="5787008" y="2348988"/>
            <a:ext cx="1361224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C0D2DAC-C98B-2F2A-286E-C3551D774EE5}"/>
              </a:ext>
            </a:extLst>
          </p:cNvPr>
          <p:cNvSpPr/>
          <p:nvPr/>
        </p:nvSpPr>
        <p:spPr bwMode="auto">
          <a:xfrm>
            <a:off x="8003241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b="1" dirty="0">
                <a:solidFill>
                  <a:schemeClr val="accent3">
                    <a:lumMod val="75000"/>
                  </a:schemeClr>
                </a:solidFill>
                <a:latin typeface="+mn-ea"/>
              </a:rPr>
              <a:t>評価結果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98292862-FBFC-1FDA-FBDB-65DF89A3C745}"/>
              </a:ext>
            </a:extLst>
          </p:cNvPr>
          <p:cNvCxnSpPr>
            <a:cxnSpLocks/>
            <a:stCxn id="23" idx="2"/>
            <a:endCxn id="57" idx="0"/>
          </p:cNvCxnSpPr>
          <p:nvPr/>
        </p:nvCxnSpPr>
        <p:spPr bwMode="auto">
          <a:xfrm>
            <a:off x="7148232" y="2348988"/>
            <a:ext cx="1350009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9" name="四角形: 角を丸くする 88">
            <a:extLst>
              <a:ext uri="{FF2B5EF4-FFF2-40B4-BE49-F238E27FC236}">
                <a16:creationId xmlns:a16="http://schemas.microsoft.com/office/drawing/2014/main" id="{BF7EB89D-1A2D-E4F9-EEA8-639756123507}"/>
              </a:ext>
            </a:extLst>
          </p:cNvPr>
          <p:cNvSpPr/>
          <p:nvPr/>
        </p:nvSpPr>
        <p:spPr bwMode="auto">
          <a:xfrm>
            <a:off x="31269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90" name="四角形: 角を丸くする 89">
            <a:extLst>
              <a:ext uri="{FF2B5EF4-FFF2-40B4-BE49-F238E27FC236}">
                <a16:creationId xmlns:a16="http://schemas.microsoft.com/office/drawing/2014/main" id="{7E56385C-CB2C-3809-CCB5-9CB3668B9F73}"/>
              </a:ext>
            </a:extLst>
          </p:cNvPr>
          <p:cNvSpPr/>
          <p:nvPr/>
        </p:nvSpPr>
        <p:spPr bwMode="auto">
          <a:xfrm>
            <a:off x="63454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FF4F8968-4BE4-3D1D-065A-C90D05607D48}"/>
              </a:ext>
            </a:extLst>
          </p:cNvPr>
          <p:cNvSpPr/>
          <p:nvPr/>
        </p:nvSpPr>
        <p:spPr bwMode="auto">
          <a:xfrm>
            <a:off x="31269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68888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完全プロット</a:t>
            </a:r>
          </a:p>
        </p:txBody>
      </p:sp>
    </p:spTree>
    <p:extLst>
      <p:ext uri="{BB962C8B-B14F-4D97-AF65-F5344CB8AC3E}">
        <p14:creationId xmlns:p14="http://schemas.microsoft.com/office/powerpoint/2010/main" val="3653181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C41B6-7C48-38E1-C9EB-ECA1128D4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プロットのタイプ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1D87CA-355E-1DFA-F216-9E50E51D11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詳細度ごとに複数のタイプのプロットを以降では説明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１点プロット（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目標規定文）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３点プロット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６点プロット（イントロ用）</a:t>
            </a:r>
            <a:endParaRPr kumimoji="1" lang="en-US" altLang="ja-JP" dirty="0"/>
          </a:p>
          <a:p>
            <a:pPr lvl="1"/>
            <a:r>
              <a:rPr lang="ja-JP" altLang="en-US" dirty="0"/>
              <a:t>完全</a:t>
            </a:r>
            <a:r>
              <a:rPr kumimoji="1" lang="ja-JP" altLang="en-US" dirty="0"/>
              <a:t>プロット（論文</a:t>
            </a:r>
            <a:r>
              <a:rPr kumimoji="1" lang="en-US" altLang="ja-JP" dirty="0"/>
              <a:t>/</a:t>
            </a:r>
            <a:r>
              <a:rPr kumimoji="1" lang="ja-JP" altLang="en-US" dirty="0"/>
              <a:t>スライド全体用）</a:t>
            </a:r>
            <a:endParaRPr kumimoji="1" lang="en-US" altLang="ja-JP" dirty="0"/>
          </a:p>
          <a:p>
            <a:r>
              <a:rPr kumimoji="1" lang="en-US" altLang="ja-JP" dirty="0"/>
              <a:t>N</a:t>
            </a:r>
            <a:r>
              <a:rPr kumimoji="1" lang="ja-JP" altLang="en-US" dirty="0"/>
              <a:t>点プロット </a:t>
            </a:r>
            <a:r>
              <a:rPr kumimoji="1" lang="en-US" altLang="ja-JP" dirty="0"/>
              <a:t>= N </a:t>
            </a:r>
            <a:r>
              <a:rPr kumimoji="1" lang="ja-JP" altLang="en-US" dirty="0"/>
              <a:t>個の項目から成るプロット</a:t>
            </a:r>
            <a:endParaRPr kumimoji="1" lang="en-US" altLang="ja-JP" dirty="0"/>
          </a:p>
          <a:p>
            <a:pPr lvl="1"/>
            <a:r>
              <a:rPr lang="ja-JP" altLang="en-US" dirty="0"/>
              <a:t>点数が多いほど分量が増え詳細になる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9679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論文やスライド全体のプロット</a:t>
            </a:r>
            <a:endParaRPr lang="en-US" altLang="ja-JP" dirty="0"/>
          </a:p>
          <a:p>
            <a:pPr lvl="1"/>
            <a:r>
              <a:rPr lang="ja-JP" altLang="en-US" dirty="0"/>
              <a:t>特に項目数などの形式はない：</a:t>
            </a:r>
            <a:endParaRPr lang="en-US" altLang="ja-JP" dirty="0"/>
          </a:p>
          <a:p>
            <a:pPr lvl="2"/>
            <a:r>
              <a:rPr lang="ja-JP" altLang="en-US" dirty="0"/>
              <a:t>基本的には３点プロットから派生させて考える</a:t>
            </a:r>
            <a:endParaRPr lang="en-US" altLang="ja-JP" dirty="0"/>
          </a:p>
          <a:p>
            <a:pPr lvl="2"/>
            <a:r>
              <a:rPr lang="ja-JP" altLang="en-US" dirty="0"/>
              <a:t>６点プロットでは省略されるような実装の詳細なども入る</a:t>
            </a:r>
            <a:endParaRPr lang="en-US" altLang="ja-JP" dirty="0"/>
          </a:p>
          <a:p>
            <a:r>
              <a:rPr lang="ja-JP" altLang="en-US" dirty="0"/>
              <a:t>３点プロットは，いわば「完全プロットのプロット」</a:t>
            </a:r>
            <a:endParaRPr lang="en-US" altLang="ja-JP" dirty="0"/>
          </a:p>
          <a:p>
            <a:pPr lvl="1"/>
            <a:r>
              <a:rPr lang="ja-JP" altLang="en-US" dirty="0"/>
              <a:t>３点プロットで整理した内容をもとに，肉付けして完全プロットを作る</a:t>
            </a:r>
            <a:endParaRPr lang="en-US" altLang="ja-JP" dirty="0"/>
          </a:p>
          <a:p>
            <a:pPr lvl="1"/>
            <a:r>
              <a:rPr lang="ja-JP" altLang="en-US" dirty="0"/>
              <a:t>いきなり完全プロットを作るのは難しい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F545ECD-D308-1534-57FD-733596E35F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57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53D130F-9E8D-16A8-53A6-8697A34B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完全</a:t>
            </a:r>
            <a:r>
              <a:rPr lang="ja-JP" altLang="en-US" b="1" dirty="0"/>
              <a:t>プロット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0629E9-D9B3-68BB-D88A-B953DAE00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論文用：以下を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論文の </a:t>
            </a:r>
            <a:r>
              <a:rPr kumimoji="1" lang="en-US" altLang="ja-JP" dirty="0"/>
              <a:t>subsubsection </a:t>
            </a:r>
            <a:r>
              <a:rPr kumimoji="1" lang="ja-JP" altLang="en-US" dirty="0"/>
              <a:t>までの節タイトル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  <a:endParaRPr kumimoji="1" lang="en-US" altLang="ja-JP" dirty="0"/>
          </a:p>
          <a:p>
            <a:r>
              <a:rPr lang="ja-JP" altLang="en-US" dirty="0"/>
              <a:t>スライド用：以下を</a:t>
            </a:r>
            <a:r>
              <a:rPr kumimoji="1" lang="ja-JP" altLang="en-US" dirty="0"/>
              <a:t>箇条書きにまとめる</a:t>
            </a:r>
            <a:endParaRPr lang="en-US" altLang="ja-JP" dirty="0"/>
          </a:p>
          <a:p>
            <a:pPr lvl="1"/>
            <a:r>
              <a:rPr kumimoji="1" lang="ja-JP" altLang="en-US" dirty="0"/>
              <a:t>スライドの各ページのタイトル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そこで何を話すか</a:t>
            </a:r>
          </a:p>
          <a:p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F545ECD-D308-1534-57FD-733596E35F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33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スライド用プロットの流れの例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0"/>
          </p:nvPr>
        </p:nvSpPr>
        <p:spPr>
          <a:xfrm>
            <a:off x="611956" y="1268976"/>
            <a:ext cx="8280092" cy="5039749"/>
          </a:xfrm>
        </p:spPr>
        <p:txBody>
          <a:bodyPr/>
          <a:lstStyle/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イントロ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背景となる問題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既存</a:t>
            </a:r>
            <a:r>
              <a:rPr lang="ja-JP" altLang="en-US" dirty="0"/>
              <a:t>手法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既存手法の説明</a:t>
            </a:r>
            <a:endParaRPr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lang="ja-JP" altLang="en-US" dirty="0"/>
              <a:t>既存手法の問題</a:t>
            </a:r>
            <a:endParaRPr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提案手法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アイデア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実装：構成，動作，例</a:t>
            </a:r>
            <a:endParaRPr kumimoji="1" lang="en-US" altLang="ja-JP" dirty="0"/>
          </a:p>
          <a:p>
            <a:pPr marL="1177200" lvl="2" indent="-457200">
              <a:buFont typeface="+mj-lt"/>
              <a:buAutoNum type="arabicPeriod"/>
            </a:pPr>
            <a:r>
              <a:rPr kumimoji="1" lang="ja-JP" altLang="en-US" dirty="0"/>
              <a:t>既存手法との比較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評価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まとめ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endParaRPr lang="en-US" altLang="ja-JP" dirty="0"/>
          </a:p>
          <a:p>
            <a:pPr lvl="1"/>
            <a:r>
              <a:rPr kumimoji="1" lang="ja-JP" altLang="en-US" dirty="0"/>
              <a:t>たとえば上記それぞれの項目に１～４ページ程度を割り当てる</a:t>
            </a:r>
          </a:p>
        </p:txBody>
      </p:sp>
    </p:spTree>
    <p:extLst>
      <p:ext uri="{BB962C8B-B14F-4D97-AF65-F5344CB8AC3E}">
        <p14:creationId xmlns:p14="http://schemas.microsoft.com/office/powerpoint/2010/main" val="204403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4F42E09-269D-6700-69C9-4DCC825C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763963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81CAB25-1D6D-1A81-C8EA-8465BE0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まとめ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3DA219-61CC-867A-389E-BA4B65844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プロットの作り方について説明</a:t>
            </a:r>
            <a:endParaRPr lang="en-US" altLang="ja-JP" dirty="0"/>
          </a:p>
          <a:p>
            <a:pPr lvl="1"/>
            <a:r>
              <a:rPr lang="ja-JP" altLang="en-US" dirty="0"/>
              <a:t>１点から完全プロットまで</a:t>
            </a:r>
            <a:endParaRPr lang="en-US" altLang="ja-JP" dirty="0"/>
          </a:p>
          <a:p>
            <a:pPr lvl="1"/>
            <a:r>
              <a:rPr lang="ja-JP" altLang="en-US" dirty="0"/>
              <a:t>３点プロットから始めるとよい</a:t>
            </a:r>
            <a:endParaRPr lang="en-US" altLang="ja-JP" dirty="0"/>
          </a:p>
          <a:p>
            <a:pPr lvl="2"/>
            <a:r>
              <a:rPr lang="ja-JP" altLang="en-US" dirty="0"/>
              <a:t>背景，課題，提案の中身と関係をはっきりさせる</a:t>
            </a:r>
            <a:endParaRPr lang="en-US" altLang="ja-JP" dirty="0"/>
          </a:p>
          <a:p>
            <a:r>
              <a:rPr lang="ja-JP" altLang="en-US" dirty="0"/>
              <a:t>３点プロットは基本</a:t>
            </a:r>
            <a:endParaRPr lang="en-US" altLang="ja-JP" dirty="0"/>
          </a:p>
          <a:p>
            <a:pPr lvl="1"/>
            <a:r>
              <a:rPr lang="ja-JP" altLang="en-US" dirty="0"/>
              <a:t>慣れてきたら６点プロット等から初めてもよい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1FAFCD2-B561-469B-A630-66FF00DC771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746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まず３点プロットから始める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１点プロットを最初に作るのはかなり難しい</a:t>
            </a:r>
            <a:endParaRPr lang="en-US" altLang="ja-JP" dirty="0"/>
          </a:p>
          <a:p>
            <a:pPr lvl="1"/>
            <a:r>
              <a:rPr lang="ja-JP" altLang="en-US" dirty="0"/>
              <a:t>本当に大事な事だけを１つの文に集約</a:t>
            </a:r>
            <a:r>
              <a:rPr lang="en-US" altLang="ja-JP" dirty="0"/>
              <a:t>/</a:t>
            </a:r>
            <a:r>
              <a:rPr lang="ja-JP" altLang="en-US" dirty="0"/>
              <a:t>圧縮する必要がある</a:t>
            </a:r>
            <a:endParaRPr lang="en-US" altLang="ja-JP" dirty="0"/>
          </a:p>
          <a:p>
            <a:pPr lvl="1"/>
            <a:r>
              <a:rPr lang="ja-JP" altLang="en-US" dirty="0"/>
              <a:t>しかし，何が真に大事なのかは最初はわからない</a:t>
            </a:r>
            <a:endParaRPr lang="en-US" altLang="ja-JP" dirty="0"/>
          </a:p>
          <a:p>
            <a:r>
              <a:rPr lang="ja-JP" altLang="en-US" dirty="0"/>
              <a:t>６点プロットや完全</a:t>
            </a:r>
            <a:r>
              <a:rPr kumimoji="1" lang="ja-JP" altLang="en-US" dirty="0"/>
              <a:t>プロットも難しい</a:t>
            </a:r>
            <a:endParaRPr lang="en-US" altLang="ja-JP" dirty="0"/>
          </a:p>
          <a:p>
            <a:pPr lvl="1"/>
            <a:r>
              <a:rPr lang="ja-JP" altLang="en-US" dirty="0"/>
              <a:t>自由度が高すぎてまとめるのが難しい</a:t>
            </a:r>
            <a:endParaRPr lang="en-US" altLang="ja-JP" dirty="0"/>
          </a:p>
          <a:p>
            <a:r>
              <a:rPr lang="ja-JP" altLang="en-US" dirty="0"/>
              <a:t>３点プロットが規模的にちょうどよい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DE0427-C275-90ED-0257-03BFC7415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193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2C224BE-1AFB-746F-3613-EB76E3C65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３点プロットは最初に作るのにちょうどよい</a:t>
            </a:r>
            <a:endParaRPr lang="en-US" altLang="ja-JP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DCC2B0F-B02D-6E87-29E0-B6AA749A8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>
                <a:solidFill>
                  <a:schemeClr val="accent5"/>
                </a:solidFill>
              </a:rPr>
              <a:t>３点プロットはいわば「プロットのプロット」</a:t>
            </a:r>
            <a:endParaRPr lang="en-US" altLang="ja-JP" dirty="0">
              <a:solidFill>
                <a:schemeClr val="accent5"/>
              </a:solidFill>
            </a:endParaRPr>
          </a:p>
          <a:p>
            <a:pPr lvl="1"/>
            <a:r>
              <a:rPr lang="ja-JP" altLang="en-US" dirty="0"/>
              <a:t>まず「背景→課題→提案」の流れの各要素が何なのかをはっきりさせる</a:t>
            </a:r>
            <a:endParaRPr lang="en-US" altLang="ja-JP" dirty="0"/>
          </a:p>
          <a:p>
            <a:pPr lvl="1"/>
            <a:r>
              <a:rPr lang="ja-JP" altLang="en-US" dirty="0"/>
              <a:t>これを元に，内容を膨らませて６点</a:t>
            </a:r>
            <a:r>
              <a:rPr lang="en-US" altLang="ja-JP" dirty="0"/>
              <a:t>/</a:t>
            </a:r>
            <a:r>
              <a:rPr lang="ja-JP" altLang="en-US" dirty="0"/>
              <a:t>完全プロットを作る</a:t>
            </a:r>
          </a:p>
          <a:p>
            <a:r>
              <a:rPr lang="ja-JP" altLang="en-US" dirty="0"/>
              <a:t>規模が小さくかつ形式が決まっているので，考えやすい</a:t>
            </a:r>
            <a:endParaRPr lang="en-US" altLang="ja-JP" dirty="0"/>
          </a:p>
          <a:p>
            <a:pPr lvl="1"/>
            <a:r>
              <a:rPr lang="ja-JP" altLang="en-US" dirty="0"/>
              <a:t>スライド１枚程度にまとまる</a:t>
            </a:r>
            <a:endParaRPr lang="en-US" altLang="ja-JP" dirty="0"/>
          </a:p>
          <a:p>
            <a:pPr lvl="1"/>
            <a:r>
              <a:rPr lang="ja-JP" altLang="en-US" dirty="0"/>
              <a:t>短いので，まず取っ掛かりとして始めやすい</a:t>
            </a:r>
            <a:endParaRPr lang="en-US" altLang="ja-JP" dirty="0"/>
          </a:p>
          <a:p>
            <a:r>
              <a:rPr lang="ja-JP" altLang="en-US" dirty="0"/>
              <a:t>３点プロットに実際に取り掛かる前に，この資料は最後まで読んでほしい</a:t>
            </a:r>
            <a:endParaRPr lang="en-US" altLang="ja-JP" dirty="0"/>
          </a:p>
          <a:p>
            <a:pPr lvl="1"/>
            <a:r>
              <a:rPr lang="ja-JP" altLang="en-US" dirty="0"/>
              <a:t>最終的に完全プロットを作るところまでの道筋を意識してほしい</a:t>
            </a:r>
            <a:endParaRPr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58DE0427-C275-90ED-0257-03BFC7415C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034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A42B14-CF0C-96E2-5CF7-6662DFA37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詳細度と論理構造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B0013E-6128-536A-AD5E-A87E6DA328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1956" y="3429000"/>
            <a:ext cx="8280092" cy="3059727"/>
          </a:xfrm>
        </p:spPr>
        <p:txBody>
          <a:bodyPr/>
          <a:lstStyle/>
          <a:p>
            <a:r>
              <a:rPr kumimoji="1" lang="ja-JP" altLang="en-US" dirty="0"/>
              <a:t>ツリーの上下は説明の詳細度に対応している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上の階層は下の階層の要約になっている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下の階層は上の階層をより詳しく述べている</a:t>
            </a:r>
            <a:endParaRPr kumimoji="1" lang="en-US" altLang="ja-JP" dirty="0"/>
          </a:p>
          <a:p>
            <a:r>
              <a:rPr kumimoji="1" lang="ja-JP" altLang="en-US" dirty="0"/>
              <a:t>３点プロットから初めて，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上に登る（</a:t>
            </a:r>
            <a:r>
              <a:rPr kumimoji="1" lang="en-US" altLang="ja-JP" dirty="0"/>
              <a:t>=</a:t>
            </a:r>
            <a:r>
              <a:rPr kumimoji="1" lang="ja-JP" altLang="en-US" dirty="0"/>
              <a:t>概要にまとめる）ことや，</a:t>
            </a:r>
            <a:endParaRPr kumimoji="1" lang="en-US" altLang="ja-JP" dirty="0"/>
          </a:p>
          <a:p>
            <a:pPr lvl="1"/>
            <a:r>
              <a:rPr lang="ja-JP" altLang="en-US" dirty="0"/>
              <a:t>下に降りる（</a:t>
            </a:r>
            <a:r>
              <a:rPr kumimoji="1" lang="en-US" altLang="ja-JP" dirty="0"/>
              <a:t>=</a:t>
            </a:r>
            <a:r>
              <a:rPr lang="ja-JP" altLang="en-US" dirty="0"/>
              <a:t>詳細を肉付けする）していく</a:t>
            </a:r>
            <a:endParaRPr kumimoji="1" lang="en-US" altLang="ja-JP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50DA5F5-C778-6B70-50A5-BDCCDC565AE9}"/>
              </a:ext>
            </a:extLst>
          </p:cNvPr>
          <p:cNvSpPr/>
          <p:nvPr/>
        </p:nvSpPr>
        <p:spPr bwMode="auto">
          <a:xfrm>
            <a:off x="4442234" y="1268976"/>
            <a:ext cx="1440015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目標規定文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B23A1F7-367F-D520-DF12-10FC2F8ED74D}"/>
              </a:ext>
            </a:extLst>
          </p:cNvPr>
          <p:cNvSpPr/>
          <p:nvPr/>
        </p:nvSpPr>
        <p:spPr bwMode="auto">
          <a:xfrm>
            <a:off x="1922206" y="1988984"/>
            <a:ext cx="1029776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5D3B56E-8B37-B816-5612-7F4D069A3C26}"/>
              </a:ext>
            </a:extLst>
          </p:cNvPr>
          <p:cNvSpPr/>
          <p:nvPr/>
        </p:nvSpPr>
        <p:spPr bwMode="auto">
          <a:xfrm>
            <a:off x="462223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11FAF2E-5D34-04A8-6100-EB31A657A56C}"/>
              </a:ext>
            </a:extLst>
          </p:cNvPr>
          <p:cNvSpPr/>
          <p:nvPr/>
        </p:nvSpPr>
        <p:spPr bwMode="auto">
          <a:xfrm>
            <a:off x="7322266" y="1988984"/>
            <a:ext cx="1080012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3407E4E-1C86-C163-2B1B-8D685A8E57E9}"/>
              </a:ext>
            </a:extLst>
          </p:cNvPr>
          <p:cNvSpPr/>
          <p:nvPr/>
        </p:nvSpPr>
        <p:spPr bwMode="auto">
          <a:xfrm>
            <a:off x="129219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背景１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2D88C54-BC59-B5FC-EE72-AD115A0D30AA}"/>
              </a:ext>
            </a:extLst>
          </p:cNvPr>
          <p:cNvSpPr/>
          <p:nvPr/>
        </p:nvSpPr>
        <p:spPr bwMode="auto">
          <a:xfrm>
            <a:off x="399222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課題１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8B10BA8-6DA6-5BA2-5E86-8434AD3DD359}"/>
              </a:ext>
            </a:extLst>
          </p:cNvPr>
          <p:cNvSpPr/>
          <p:nvPr/>
        </p:nvSpPr>
        <p:spPr bwMode="auto">
          <a:xfrm>
            <a:off x="534224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課題２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C1267ECA-BCDF-6FCA-548E-B3E5AADFB8A7}"/>
              </a:ext>
            </a:extLst>
          </p:cNvPr>
          <p:cNvSpPr/>
          <p:nvPr/>
        </p:nvSpPr>
        <p:spPr bwMode="auto">
          <a:xfrm>
            <a:off x="6692259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提案１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5E8EA23F-38D9-7A84-7214-0A900EB79ACC}"/>
              </a:ext>
            </a:extLst>
          </p:cNvPr>
          <p:cNvSpPr/>
          <p:nvPr/>
        </p:nvSpPr>
        <p:spPr bwMode="auto">
          <a:xfrm>
            <a:off x="804227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提案２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205B21BA-1915-A50D-7424-F842FAA5D522}"/>
              </a:ext>
            </a:extLst>
          </p:cNvPr>
          <p:cNvSpPr/>
          <p:nvPr/>
        </p:nvSpPr>
        <p:spPr bwMode="auto">
          <a:xfrm>
            <a:off x="2642214" y="2708992"/>
            <a:ext cx="990000" cy="360004"/>
          </a:xfrm>
          <a:prstGeom prst="roundRect">
            <a:avLst/>
          </a:prstGeom>
          <a:ln>
            <a:headEnd/>
            <a:tailEnd type="triangle" w="sm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背景２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FC7AF24-5A95-7CAD-8ECE-8DE7773BB1D8}"/>
              </a:ext>
            </a:extLst>
          </p:cNvPr>
          <p:cNvCxnSpPr/>
          <p:nvPr/>
        </p:nvCxnSpPr>
        <p:spPr bwMode="auto">
          <a:xfrm>
            <a:off x="5162242" y="1628980"/>
            <a:ext cx="0" cy="360003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FD5B76A-C8CE-35ED-ECDC-66F278CC4DC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 bwMode="auto">
          <a:xfrm flipH="1">
            <a:off x="2437094" y="1628980"/>
            <a:ext cx="2725148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0425EBCC-6E96-297F-1981-7064E477A56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 bwMode="auto">
          <a:xfrm>
            <a:off x="5162242" y="1628980"/>
            <a:ext cx="270003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7CC3F3A-DB7F-4591-190A-56AD3B24EE0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 bwMode="auto">
          <a:xfrm flipH="1">
            <a:off x="1787199" y="2348988"/>
            <a:ext cx="649895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F42B04D7-592A-6183-C36F-02F533BF5CF5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 bwMode="auto">
          <a:xfrm>
            <a:off x="2437094" y="2348988"/>
            <a:ext cx="700120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3A42914-3B9C-2617-A1F3-C2918EC57146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>
            <a:off x="516224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6887226-34ED-BE47-8D2F-88F00D308F5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 bwMode="auto">
          <a:xfrm flipH="1">
            <a:off x="448722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26EF2CBA-DD21-A3A6-D377-F872E60E28EE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862272" y="2348988"/>
            <a:ext cx="675002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11ECC10-B78B-633C-4329-B401A2A37DA9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7187259" y="2348988"/>
            <a:ext cx="675013" cy="360004"/>
          </a:xfrm>
          <a:prstGeom prst="straightConnector1">
            <a:avLst/>
          </a:pr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63000EB3-B894-2C65-1FF7-C66E94FE5DA2}"/>
              </a:ext>
            </a:extLst>
          </p:cNvPr>
          <p:cNvSpPr/>
          <p:nvPr/>
        </p:nvSpPr>
        <p:spPr bwMode="auto">
          <a:xfrm>
            <a:off x="0" y="1988984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３点</a:t>
            </a: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64954E3A-4D67-EDA9-C3B4-3554BCE86956}"/>
              </a:ext>
            </a:extLst>
          </p:cNvPr>
          <p:cNvSpPr/>
          <p:nvPr/>
        </p:nvSpPr>
        <p:spPr bwMode="auto">
          <a:xfrm>
            <a:off x="32185" y="2708992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６点</a:t>
            </a: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98B8734D-F786-A215-76B2-F4FB1938378E}"/>
              </a:ext>
            </a:extLst>
          </p:cNvPr>
          <p:cNvSpPr/>
          <p:nvPr/>
        </p:nvSpPr>
        <p:spPr bwMode="auto">
          <a:xfrm>
            <a:off x="0" y="1268976"/>
            <a:ext cx="1080012" cy="360004"/>
          </a:xfrm>
          <a:prstGeom prst="roundRect">
            <a:avLst/>
          </a:prstGeom>
          <a:noFill/>
          <a:ln>
            <a:noFill/>
            <a:headEnd/>
            <a:tailEnd type="triangle" w="sm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１点</a:t>
            </a:r>
          </a:p>
        </p:txBody>
      </p:sp>
    </p:spTree>
    <p:extLst>
      <p:ext uri="{BB962C8B-B14F-4D97-AF65-F5344CB8AC3E}">
        <p14:creationId xmlns:p14="http://schemas.microsoft.com/office/powerpoint/2010/main" val="331414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D2A82C6-DA1C-4233-E35B-A8BA1309B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３点プロット</a:t>
            </a:r>
          </a:p>
        </p:txBody>
      </p:sp>
    </p:spTree>
    <p:extLst>
      <p:ext uri="{BB962C8B-B14F-4D97-AF65-F5344CB8AC3E}">
        <p14:creationId xmlns:p14="http://schemas.microsoft.com/office/powerpoint/2010/main" val="232751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>
            <a:extLst>
              <a:ext uri="{FF2B5EF4-FFF2-40B4-BE49-F238E27FC236}">
                <a16:creationId xmlns:a16="http://schemas.microsoft.com/office/drawing/2014/main" id="{0C5C5263-A46C-250C-79B4-37EF4633D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３点プロットの目次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2EFEECB-8119-A100-9FB5-F471FDE43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３点プロットとは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作り方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内容のまとめかた</a:t>
            </a:r>
            <a:endParaRPr kumimoji="1" lang="en-US" altLang="ja-JP" dirty="0"/>
          </a:p>
          <a:p>
            <a:pPr marL="817200" lvl="1" indent="-457200">
              <a:buFont typeface="+mj-lt"/>
              <a:buAutoNum type="arabicPeriod"/>
            </a:pPr>
            <a:r>
              <a:rPr kumimoji="1" lang="ja-JP" altLang="en-US" dirty="0"/>
              <a:t>箇条書きを作る上での形式的なポイント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チェック・リスト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AF4B82F-B507-C1B8-5907-D46C3C503B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1225" y="6308725"/>
            <a:ext cx="612775" cy="549275"/>
          </a:xfrm>
        </p:spPr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5249E-5784-30A1-9425-0AD2EDA55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３点プロット：この３点で話の筋をまとめる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C8495-CDEB-3716-81CF-61358DAF8B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背景：主張全体の背景や問題を説明する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課題：解決しようとしている課題を説明する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背景となる問題に対する既存手法の説明とその問題点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既存手法がない場合は，背景の中で着目する問題を掘り下げる</a:t>
            </a:r>
            <a:endParaRPr kumimoji="1" lang="en-US" altLang="ja-JP" dirty="0"/>
          </a:p>
          <a:p>
            <a:pPr marL="457200" indent="-457200">
              <a:buFont typeface="+mj-lt"/>
              <a:buAutoNum type="arabicPeriod"/>
            </a:pPr>
            <a:r>
              <a:rPr kumimoji="1" lang="ja-JP" altLang="en-US" dirty="0"/>
              <a:t>提案：課題であげられた問題を解決する提案手法を説明する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課題に対する洞察や観察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キーとなるアイデア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なぜ課題を解決できるのか</a:t>
            </a:r>
          </a:p>
        </p:txBody>
      </p:sp>
    </p:spTree>
    <p:extLst>
      <p:ext uri="{BB962C8B-B14F-4D97-AF65-F5344CB8AC3E}">
        <p14:creationId xmlns:p14="http://schemas.microsoft.com/office/powerpoint/2010/main" val="416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erulean">
  <a:themeElements>
    <a:clrScheme name="ユーザー定義 2">
      <a:dk1>
        <a:sysClr val="windowText" lastClr="000000"/>
      </a:dk1>
      <a:lt1>
        <a:sysClr val="window" lastClr="FFFFFF"/>
      </a:lt1>
      <a:dk2>
        <a:srgbClr val="F4EB00"/>
      </a:dk2>
      <a:lt2>
        <a:srgbClr val="C4FF4A"/>
      </a:lt2>
      <a:accent1>
        <a:srgbClr val="4F81BD"/>
      </a:accent1>
      <a:accent2>
        <a:srgbClr val="C0504D"/>
      </a:accent2>
      <a:accent3>
        <a:srgbClr val="9BBB59"/>
      </a:accent3>
      <a:accent4>
        <a:srgbClr val="6879B0"/>
      </a:accent4>
      <a:accent5>
        <a:srgbClr val="2585A3"/>
      </a:accent5>
      <a:accent6>
        <a:srgbClr val="D87552"/>
      </a:accent6>
      <a:hlink>
        <a:srgbClr val="0000FF"/>
      </a:hlink>
      <a:folHlink>
        <a:srgbClr val="800080"/>
      </a:folHlink>
    </a:clrScheme>
    <a:fontScheme name="メイリオ-Segoe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/>
          <a:tailEnd type="triangle" w="sm" len="med"/>
        </a:ln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dirty="0" smtClean="0">
            <a:solidFill>
              <a:schemeClr val="tx1">
                <a:lumMod val="75000"/>
                <a:lumOff val="25000"/>
              </a:schemeClr>
            </a:solidFill>
            <a:latin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HG丸ｺﾞｼｯｸM-PRO" pitchFamily="50" charset="-128"/>
          </a:defRPr>
        </a:defPPr>
      </a:lstStyle>
    </a:lnDef>
  </a:objectDefaults>
  <a:extraClrSchemeLst>
    <a:extraClrScheme>
      <a:clrScheme name="colorful water re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lorful water rev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lorful water rev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99FF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0000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ulean" id="{B42443E9-F396-466A-92C3-7ED6F4EBC01F}" vid="{0CE6AD82-9598-49D5-BEEF-3DCDCFA8BED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cerulean</Template>
  <TotalTime>73153</TotalTime>
  <Words>2345</Words>
  <Application>Microsoft Office PowerPoint</Application>
  <PresentationFormat>画面に合わせる (4:3)</PresentationFormat>
  <Paragraphs>291</Paragraphs>
  <Slides>34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34</vt:i4>
      </vt:variant>
    </vt:vector>
  </HeadingPairs>
  <TitlesOfParts>
    <vt:vector size="41" baseType="lpstr">
      <vt:lpstr>HG丸ｺﾞｼｯｸM-PRO</vt:lpstr>
      <vt:lpstr>MeiryoKe_PGothic</vt:lpstr>
      <vt:lpstr>メイリオ</vt:lpstr>
      <vt:lpstr>Calibri</vt:lpstr>
      <vt:lpstr>Segoe UI</vt:lpstr>
      <vt:lpstr>Wingdings</vt:lpstr>
      <vt:lpstr>cerulean</vt:lpstr>
      <vt:lpstr>プロットの作り方 v4</vt:lpstr>
      <vt:lpstr>はじめに</vt:lpstr>
      <vt:lpstr>プロットのタイプ</vt:lpstr>
      <vt:lpstr>まず３点プロットから始める</vt:lpstr>
      <vt:lpstr>３点プロットは最初に作るのにちょうどよい</vt:lpstr>
      <vt:lpstr>詳細度と論理構造</vt:lpstr>
      <vt:lpstr>３点プロット</vt:lpstr>
      <vt:lpstr>３点プロットの目次</vt:lpstr>
      <vt:lpstr>３点プロット：この３点で話の筋をまとめる</vt:lpstr>
      <vt:lpstr>例１：小田喜くんの輪講の例 = 既存手法があるパターン （輪講なので具体的なアイデアがまだない事に注意）</vt:lpstr>
      <vt:lpstr>例２：小泉くんの DATE = 既存手法があるパターン</vt:lpstr>
      <vt:lpstr>例３：木村さんの輪講 = 既存手法がないパターン （輪講なので具体的なアイデアがまだない事に注意）</vt:lpstr>
      <vt:lpstr>例４：出川くんの ICCD = 既存手法がないパターン</vt:lpstr>
      <vt:lpstr>応用：４点プロット</vt:lpstr>
      <vt:lpstr>３点プロットの目次</vt:lpstr>
      <vt:lpstr>このフォーマットにまとめる事を目指す</vt:lpstr>
      <vt:lpstr>以下の手順で進めると，作りやすい</vt:lpstr>
      <vt:lpstr>項目間の関係</vt:lpstr>
      <vt:lpstr>箇条書きを作る際の形式上の注意</vt:lpstr>
      <vt:lpstr>３点プロットのチェック・リスト</vt:lpstr>
      <vt:lpstr>１点プロット</vt:lpstr>
      <vt:lpstr>１点プロット = 目標規定文</vt:lpstr>
      <vt:lpstr>目標規定文</vt:lpstr>
      <vt:lpstr>３点プロットと目標規定文の関係</vt:lpstr>
      <vt:lpstr>６点プロット</vt:lpstr>
      <vt:lpstr>６点プロット</vt:lpstr>
      <vt:lpstr>詳細度と論理構造</vt:lpstr>
      <vt:lpstr>６点プロット時の配分</vt:lpstr>
      <vt:lpstr>完全プロット</vt:lpstr>
      <vt:lpstr>完全プロット</vt:lpstr>
      <vt:lpstr>完全プロット</vt:lpstr>
      <vt:lpstr>スライド用プロットの流れの例</vt:lpstr>
      <vt:lpstr>まとめ</vt:lpstr>
      <vt:lpstr>まとめ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shioya</dc:creator>
  <cp:lastModifiedBy>shioya</cp:lastModifiedBy>
  <cp:revision>16416</cp:revision>
  <cp:lastPrinted>2014-12-10T13:40:48Z</cp:lastPrinted>
  <dcterms:created xsi:type="dcterms:W3CDTF">2014-11-17T10:53:59Z</dcterms:created>
  <dcterms:modified xsi:type="dcterms:W3CDTF">2022-08-14T05:33:16Z</dcterms:modified>
</cp:coreProperties>
</file>