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60"/>
  </p:notesMasterIdLst>
  <p:sldIdLst>
    <p:sldId id="440" r:id="rId2"/>
    <p:sldId id="456" r:id="rId3"/>
    <p:sldId id="484" r:id="rId4"/>
    <p:sldId id="441" r:id="rId5"/>
    <p:sldId id="446" r:id="rId6"/>
    <p:sldId id="487" r:id="rId7"/>
    <p:sldId id="465" r:id="rId8"/>
    <p:sldId id="468" r:id="rId9"/>
    <p:sldId id="480" r:id="rId10"/>
    <p:sldId id="451" r:id="rId11"/>
    <p:sldId id="469" r:id="rId12"/>
    <p:sldId id="448" r:id="rId13"/>
    <p:sldId id="497" r:id="rId14"/>
    <p:sldId id="458" r:id="rId15"/>
    <p:sldId id="443" r:id="rId16"/>
    <p:sldId id="454" r:id="rId17"/>
    <p:sldId id="442" r:id="rId18"/>
    <p:sldId id="502" r:id="rId19"/>
    <p:sldId id="494" r:id="rId20"/>
    <p:sldId id="495" r:id="rId21"/>
    <p:sldId id="455" r:id="rId22"/>
    <p:sldId id="470" r:id="rId23"/>
    <p:sldId id="449" r:id="rId24"/>
    <p:sldId id="491" r:id="rId25"/>
    <p:sldId id="467" r:id="rId26"/>
    <p:sldId id="492" r:id="rId27"/>
    <p:sldId id="493" r:id="rId28"/>
    <p:sldId id="496" r:id="rId29"/>
    <p:sldId id="498" r:id="rId30"/>
    <p:sldId id="450" r:id="rId31"/>
    <p:sldId id="473" r:id="rId32"/>
    <p:sldId id="474" r:id="rId33"/>
    <p:sldId id="499" r:id="rId34"/>
    <p:sldId id="475" r:id="rId35"/>
    <p:sldId id="477" r:id="rId36"/>
    <p:sldId id="500" r:id="rId37"/>
    <p:sldId id="501" r:id="rId38"/>
    <p:sldId id="453" r:id="rId39"/>
    <p:sldId id="444" r:id="rId40"/>
    <p:sldId id="445" r:id="rId41"/>
    <p:sldId id="460" r:id="rId42"/>
    <p:sldId id="459" r:id="rId43"/>
    <p:sldId id="461" r:id="rId44"/>
    <p:sldId id="447" r:id="rId45"/>
    <p:sldId id="462" r:id="rId46"/>
    <p:sldId id="485" r:id="rId47"/>
    <p:sldId id="486" r:id="rId48"/>
    <p:sldId id="463" r:id="rId49"/>
    <p:sldId id="464" r:id="rId50"/>
    <p:sldId id="466" r:id="rId51"/>
    <p:sldId id="269" r:id="rId52"/>
    <p:sldId id="478" r:id="rId53"/>
    <p:sldId id="479" r:id="rId54"/>
    <p:sldId id="481" r:id="rId55"/>
    <p:sldId id="482" r:id="rId56"/>
    <p:sldId id="483" r:id="rId57"/>
    <p:sldId id="471" r:id="rId58"/>
    <p:sldId id="472" r:id="rId5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D7AF132-9E9E-4A45-8AA6-98786872AA43}">
          <p14:sldIdLst>
            <p14:sldId id="440"/>
            <p14:sldId id="456"/>
          </p14:sldIdLst>
        </p14:section>
        <p14:section name="はじめに" id="{141DB1A1-2D4E-43C0-B32B-9931086137E7}">
          <p14:sldIdLst>
            <p14:sldId id="484"/>
            <p14:sldId id="441"/>
            <p14:sldId id="446"/>
            <p14:sldId id="487"/>
            <p14:sldId id="465"/>
            <p14:sldId id="468"/>
            <p14:sldId id="480"/>
          </p14:sldIdLst>
        </p14:section>
        <p14:section name="3点プロットとは" id="{96CE2952-309E-4F6A-BECA-BBF988A05B77}">
          <p14:sldIdLst>
            <p14:sldId id="451"/>
            <p14:sldId id="469"/>
            <p14:sldId id="448"/>
            <p14:sldId id="497"/>
            <p14:sldId id="458"/>
            <p14:sldId id="443"/>
            <p14:sldId id="454"/>
            <p14:sldId id="442"/>
            <p14:sldId id="502"/>
            <p14:sldId id="494"/>
            <p14:sldId id="495"/>
            <p14:sldId id="455"/>
          </p14:sldIdLst>
        </p14:section>
        <p14:section name="3点プロットの作り方" id="{3498FC3D-51FD-4A79-839C-9C544F52BFE3}">
          <p14:sldIdLst>
            <p14:sldId id="470"/>
            <p14:sldId id="449"/>
            <p14:sldId id="491"/>
            <p14:sldId id="467"/>
            <p14:sldId id="492"/>
            <p14:sldId id="493"/>
            <p14:sldId id="496"/>
            <p14:sldId id="498"/>
            <p14:sldId id="450"/>
            <p14:sldId id="473"/>
            <p14:sldId id="474"/>
            <p14:sldId id="499"/>
            <p14:sldId id="475"/>
            <p14:sldId id="477"/>
            <p14:sldId id="500"/>
            <p14:sldId id="501"/>
          </p14:sldIdLst>
        </p14:section>
        <p14:section name="目標規定文" id="{284AE921-44E1-4DBA-8D29-147CFA080259}">
          <p14:sldIdLst>
            <p14:sldId id="453"/>
            <p14:sldId id="444"/>
            <p14:sldId id="445"/>
            <p14:sldId id="460"/>
          </p14:sldIdLst>
        </p14:section>
        <p14:section name="イントロプロット" id="{81FBFB54-D905-45A9-AE2B-8C81EC85EAFE}">
          <p14:sldIdLst>
            <p14:sldId id="459"/>
            <p14:sldId id="461"/>
            <p14:sldId id="447"/>
            <p14:sldId id="462"/>
            <p14:sldId id="485"/>
            <p14:sldId id="486"/>
          </p14:sldIdLst>
        </p14:section>
        <p14:section name="全体プロット" id="{D9DAA516-481C-4D90-9148-9FD0CEE7BBDD}">
          <p14:sldIdLst>
            <p14:sldId id="463"/>
            <p14:sldId id="464"/>
            <p14:sldId id="466"/>
            <p14:sldId id="269"/>
          </p14:sldIdLst>
        </p14:section>
        <p14:section name="プロットから文章へ" id="{E7A38C92-3702-4B66-8B64-BDA664695DED}">
          <p14:sldIdLst>
            <p14:sldId id="478"/>
            <p14:sldId id="479"/>
            <p14:sldId id="481"/>
            <p14:sldId id="482"/>
            <p14:sldId id="483"/>
          </p14:sldIdLst>
        </p14:section>
        <p14:section name="まとめ" id="{A7541428-A07C-4FB5-AE28-58C19E8A3BC6}">
          <p14:sldIdLst>
            <p14:sldId id="471"/>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57" d="100"/>
          <a:sy n="157" d="100"/>
        </p:scale>
        <p:origin x="2416"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2022/12/7</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a:t>v12</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箇条書きの作り方</a:t>
            </a:r>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sz="1800" dirty="0">
                <a:solidFill>
                  <a:schemeClr val="accent5"/>
                </a:solidFill>
              </a:rPr>
              <a:t>背景：主張全体の背景や問題を説明する</a:t>
            </a:r>
            <a:endParaRPr kumimoji="1" lang="en-US" altLang="ja-JP" sz="1800" dirty="0">
              <a:solidFill>
                <a:schemeClr val="accent5"/>
              </a:solidFill>
            </a:endParaRPr>
          </a:p>
          <a:p>
            <a:pPr lvl="1"/>
            <a:r>
              <a:rPr kumimoji="1" lang="ja-JP" altLang="en-US" sz="1800" dirty="0"/>
              <a:t>課題と提案に共通する背景や，それらが共通して取り組んでいる問題</a:t>
            </a:r>
            <a:endParaRPr kumimoji="1" lang="en-US" altLang="ja-JP" sz="1800" dirty="0"/>
          </a:p>
          <a:p>
            <a:pPr lvl="1"/>
            <a:r>
              <a:rPr kumimoji="1" lang="ja-JP" altLang="en-US" sz="1800" dirty="0"/>
              <a:t>その問題に対する既存手法</a:t>
            </a:r>
            <a:endParaRPr kumimoji="1" lang="en-US" altLang="ja-JP" sz="1800" dirty="0"/>
          </a:p>
          <a:p>
            <a:pPr lvl="2"/>
            <a:r>
              <a:rPr kumimoji="1" lang="ja-JP" altLang="en-US" sz="1800" dirty="0"/>
              <a:t>（この既存手法の説明は課題の方に書くこともある）</a:t>
            </a:r>
            <a:endParaRPr kumimoji="1" lang="en-US" altLang="ja-JP" sz="1800" dirty="0"/>
          </a:p>
          <a:p>
            <a:pPr marL="457200" indent="-457200">
              <a:buFont typeface="+mj-lt"/>
              <a:buAutoNum type="arabicPeriod"/>
            </a:pPr>
            <a:r>
              <a:rPr kumimoji="1" lang="ja-JP" altLang="en-US" sz="1800" dirty="0">
                <a:solidFill>
                  <a:schemeClr val="accent5"/>
                </a:solidFill>
              </a:rPr>
              <a:t>課題：解決しようとしている課題を説明する</a:t>
            </a:r>
            <a:endParaRPr kumimoji="1" lang="en-US" altLang="ja-JP" sz="1800" dirty="0">
              <a:solidFill>
                <a:schemeClr val="accent5"/>
              </a:solidFill>
            </a:endParaRPr>
          </a:p>
          <a:p>
            <a:pPr lvl="1"/>
            <a:r>
              <a:rPr kumimoji="1" lang="ja-JP" altLang="en-US" sz="1800" dirty="0"/>
              <a:t>既存手法の問題点</a:t>
            </a:r>
            <a:endParaRPr kumimoji="1" lang="en-US" altLang="ja-JP" sz="1800" dirty="0"/>
          </a:p>
          <a:p>
            <a:pPr lvl="1"/>
            <a:r>
              <a:rPr kumimoji="1" lang="ja-JP" altLang="en-US" sz="1800" dirty="0"/>
              <a:t>既存手法がない場合は，背景の中の着目する問題を掘り下げる</a:t>
            </a:r>
            <a:endParaRPr kumimoji="1" lang="en-US" altLang="ja-JP" sz="1800" dirty="0"/>
          </a:p>
          <a:p>
            <a:pPr marL="457200" indent="-457200">
              <a:buFont typeface="+mj-lt"/>
              <a:buAutoNum type="arabicPeriod"/>
            </a:pPr>
            <a:r>
              <a:rPr kumimoji="1" lang="ja-JP" altLang="en-US" sz="1800" dirty="0">
                <a:solidFill>
                  <a:schemeClr val="accent5"/>
                </a:solidFill>
              </a:rPr>
              <a:t>提案：課題であげられた問題を解決する提案手法を説明する</a:t>
            </a:r>
            <a:endParaRPr kumimoji="1" lang="en-US" altLang="ja-JP" sz="1800" dirty="0">
              <a:solidFill>
                <a:schemeClr val="accent5"/>
              </a:solidFill>
            </a:endParaRPr>
          </a:p>
          <a:p>
            <a:pPr lvl="1"/>
            <a:r>
              <a:rPr kumimoji="1" lang="ja-JP" altLang="en-US" sz="1800" dirty="0"/>
              <a:t>課題に対する洞察や観察</a:t>
            </a:r>
            <a:endParaRPr kumimoji="1" lang="en-US" altLang="ja-JP" sz="1800" dirty="0"/>
          </a:p>
          <a:p>
            <a:pPr lvl="1"/>
            <a:r>
              <a:rPr kumimoji="1" lang="ja-JP" altLang="en-US" sz="1800" dirty="0"/>
              <a:t>キーとなるアイデア</a:t>
            </a:r>
            <a:endParaRPr kumimoji="1" lang="en-US" altLang="ja-JP" sz="1800" dirty="0"/>
          </a:p>
          <a:p>
            <a:pPr lvl="1"/>
            <a:r>
              <a:rPr kumimoji="1" lang="ja-JP" altLang="en-US" sz="1800" dirty="0"/>
              <a:t>なぜ </a:t>
            </a:r>
            <a:r>
              <a:rPr kumimoji="1" lang="en-US" altLang="ja-JP" sz="1800" dirty="0"/>
              <a:t>&amp; </a:t>
            </a:r>
            <a:r>
              <a:rPr kumimoji="1" lang="ja-JP" altLang="en-US" sz="1800" dirty="0"/>
              <a:t>どのように課題を解決できるのか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例１：セットアソシアティブ・キャッシュ</a:t>
            </a:r>
            <a:br>
              <a:rPr lang="en-US" altLang="ja-JP" sz="2400" dirty="0"/>
            </a:br>
            <a:r>
              <a:rPr lang="ja-JP" altLang="en-US" sz="2400" dirty="0"/>
              <a:t>　　　 </a:t>
            </a:r>
            <a:r>
              <a:rPr lang="en-US" altLang="ja-JP" sz="2400" dirty="0"/>
              <a:t>= </a:t>
            </a:r>
            <a:r>
              <a:rPr lang="ja-JP" altLang="en-US" sz="2400" dirty="0"/>
              <a:t>既存手法があるパターン</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sz="1600" dirty="0"/>
              <a:t>背景：キャッシュ</a:t>
            </a:r>
            <a:endParaRPr lang="en-US" altLang="ja-JP" sz="1600" dirty="0"/>
          </a:p>
          <a:p>
            <a:pPr lvl="1"/>
            <a:r>
              <a:rPr lang="ja-JP" altLang="en-US" sz="1600" dirty="0"/>
              <a:t>目的：プロセッサとメイン・メモリ間の速度差の解消</a:t>
            </a:r>
            <a:endParaRPr lang="en-US" altLang="ja-JP" sz="1600" dirty="0"/>
          </a:p>
          <a:p>
            <a:pPr lvl="1"/>
            <a:r>
              <a:rPr lang="ja-JP" altLang="en-US" sz="1600" dirty="0"/>
              <a:t>構造：高速</a:t>
            </a:r>
            <a:r>
              <a:rPr lang="en-US" altLang="ja-JP" sz="1600" dirty="0"/>
              <a:t>/</a:t>
            </a:r>
            <a:r>
              <a:rPr lang="ja-JP" altLang="en-US" sz="1600" dirty="0"/>
              <a:t>小容量なメモリであり，メイン・メモリの一部を保持</a:t>
            </a:r>
            <a:endParaRPr lang="en-US" altLang="ja-JP" sz="1600" dirty="0"/>
          </a:p>
          <a:p>
            <a:r>
              <a:rPr lang="ja-JP" altLang="en-US" sz="1600" dirty="0"/>
              <a:t>課題：既存のキャッシュは性能 </a:t>
            </a:r>
            <a:r>
              <a:rPr lang="en-US" altLang="ja-JP" sz="1600" dirty="0"/>
              <a:t>or </a:t>
            </a:r>
            <a:r>
              <a:rPr lang="ja-JP" altLang="en-US" sz="1600" dirty="0"/>
              <a:t>複雑さに問題がある</a:t>
            </a:r>
            <a:endParaRPr lang="en-US" altLang="ja-JP" sz="1600" dirty="0"/>
          </a:p>
          <a:p>
            <a:pPr lvl="1"/>
            <a:r>
              <a:rPr lang="ja-JP" altLang="en-US" sz="1600" dirty="0"/>
              <a:t>ダイレクト・マップ：単純だが，競合によるヒット率低下が大きい</a:t>
            </a:r>
            <a:endParaRPr lang="en-US" altLang="ja-JP" sz="1600" dirty="0"/>
          </a:p>
          <a:p>
            <a:pPr lvl="1"/>
            <a:r>
              <a:rPr lang="ja-JP" altLang="en-US" sz="1600" dirty="0"/>
              <a:t>フルアソシアティブ：ヒット率は高いが，大量の比較器が必要</a:t>
            </a:r>
            <a:endParaRPr lang="en-US" altLang="ja-JP" sz="1600" dirty="0"/>
          </a:p>
          <a:p>
            <a:r>
              <a:rPr lang="ja-JP" altLang="en-US" sz="1600" dirty="0"/>
              <a:t>提案：セットアソシアティブ・キャッシュ</a:t>
            </a:r>
            <a:endParaRPr lang="en-US" altLang="ja-JP" sz="1600" dirty="0"/>
          </a:p>
          <a:p>
            <a:pPr lvl="1"/>
            <a:r>
              <a:rPr kumimoji="1" lang="ja-JP" altLang="en-US" sz="1600" dirty="0"/>
              <a:t>手法：複数のラインを同時に保持するセットを用いる</a:t>
            </a:r>
            <a:endParaRPr kumimoji="1" lang="en-US" altLang="ja-JP" sz="1600" dirty="0"/>
          </a:p>
          <a:p>
            <a:pPr lvl="1"/>
            <a:r>
              <a:rPr kumimoji="1" lang="ja-JP" altLang="en-US" sz="1600" dirty="0"/>
              <a:t>効果：</a:t>
            </a:r>
            <a:endParaRPr kumimoji="1" lang="en-US" altLang="ja-JP" sz="1600" dirty="0"/>
          </a:p>
          <a:p>
            <a:pPr lvl="2"/>
            <a:r>
              <a:rPr kumimoji="1" lang="ja-JP" altLang="en-US" sz="1600" dirty="0"/>
              <a:t>ダイレクトマップと比べて競合にある程度耐性があるため，ヒット率が高い</a:t>
            </a:r>
            <a:endParaRPr kumimoji="1" lang="en-US" altLang="ja-JP" sz="1600" dirty="0"/>
          </a:p>
          <a:p>
            <a:pPr lvl="2"/>
            <a:r>
              <a:rPr kumimoji="1" lang="ja-JP" altLang="en-US" sz="1600" dirty="0"/>
              <a:t>フルアソシアティブに比べて比較器の数は大幅に少なく単純</a:t>
            </a:r>
          </a:p>
        </p:txBody>
      </p:sp>
    </p:spTree>
    <p:extLst>
      <p:ext uri="{BB962C8B-B14F-4D97-AF65-F5344CB8AC3E}">
        <p14:creationId xmlns:p14="http://schemas.microsoft.com/office/powerpoint/2010/main" val="25852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多くの既存研究では十分に早くプリフェッチすることを重視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例３：小田喜くんの輪講の例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431954" y="1088974"/>
            <a:ext cx="8460094" cy="5219751"/>
          </a:xfrm>
        </p:spPr>
        <p:txBody>
          <a:bodyPr/>
          <a:lstStyle/>
          <a:p>
            <a:r>
              <a:rPr kumimoji="1" lang="ja-JP" altLang="en-US" sz="1600" dirty="0"/>
              <a:t>背景：命令キャッシュ・ミス数を使った性能の見積もり</a:t>
            </a:r>
            <a:endParaRPr kumimoji="1" lang="en-US" altLang="ja-JP" sz="1600" dirty="0"/>
          </a:p>
          <a:p>
            <a:pPr lvl="1"/>
            <a:r>
              <a:rPr kumimoji="1" lang="ja-JP" altLang="en-US" sz="1600" dirty="0"/>
              <a:t>従来，命令キャッシュに関わる研究ではミス数が主要な評価項目だった</a:t>
            </a:r>
            <a:endParaRPr kumimoji="1" lang="en-US" altLang="ja-JP" sz="1600" dirty="0"/>
          </a:p>
          <a:p>
            <a:pPr lvl="1"/>
            <a:r>
              <a:rPr kumimoji="1" lang="ja-JP" altLang="en-US" sz="1600" dirty="0"/>
              <a:t>理由：ミス数が減ると基本的には実行時間が短くなるため</a:t>
            </a:r>
            <a:endParaRPr kumimoji="1" lang="en-US" altLang="ja-JP" sz="1600" dirty="0"/>
          </a:p>
          <a:p>
            <a:r>
              <a:rPr kumimoji="1" lang="ja-JP" altLang="en-US" sz="1600" dirty="0"/>
              <a:t>課題：精度とシミュレーション時間</a:t>
            </a:r>
            <a:endParaRPr kumimoji="1" lang="en-US" altLang="ja-JP" sz="1600" dirty="0"/>
          </a:p>
          <a:p>
            <a:pPr lvl="1"/>
            <a:r>
              <a:rPr kumimoji="1" lang="ja-JP" altLang="en-US" sz="1600" dirty="0"/>
              <a:t>動機：</a:t>
            </a:r>
            <a:endParaRPr kumimoji="1" lang="en-US" altLang="ja-JP" sz="1600" dirty="0"/>
          </a:p>
          <a:p>
            <a:pPr lvl="2"/>
            <a:r>
              <a:rPr kumimoji="1" lang="ja-JP" altLang="en-US" sz="1600" dirty="0"/>
              <a:t>現代の複雑化したプロセッサではミス数と実行時間が直接相関しない</a:t>
            </a:r>
            <a:endParaRPr kumimoji="1" lang="en-US" altLang="ja-JP" sz="1600" dirty="0"/>
          </a:p>
          <a:p>
            <a:pPr lvl="2"/>
            <a:r>
              <a:rPr kumimoji="1" lang="ja-JP" altLang="en-US" sz="1600" dirty="0"/>
              <a:t>精度よい性能見積もりのためにはプロセッサ全体のシミュレーションが必要</a:t>
            </a:r>
            <a:endParaRPr kumimoji="1" lang="en-US" altLang="ja-JP" sz="1600" dirty="0"/>
          </a:p>
          <a:p>
            <a:pPr lvl="1"/>
            <a:r>
              <a:rPr kumimoji="1" lang="ja-JP" altLang="en-US" sz="1600" dirty="0"/>
              <a:t>問題：しかしそのようなシミュレーションには長い時間かかる</a:t>
            </a:r>
            <a:endParaRPr kumimoji="1" lang="en-US" altLang="ja-JP" sz="1600" dirty="0"/>
          </a:p>
          <a:p>
            <a:r>
              <a:rPr kumimoji="1" lang="ja-JP" altLang="en-US" sz="1600" dirty="0"/>
              <a:t>提案：命令キャッシュ・ミス数に代わる新たな指針</a:t>
            </a:r>
            <a:endParaRPr kumimoji="1" lang="en-US" altLang="ja-JP" sz="1600" dirty="0"/>
          </a:p>
          <a:p>
            <a:pPr lvl="1"/>
            <a:r>
              <a:rPr kumimoji="1" lang="ja-JP" altLang="en-US" sz="1600" dirty="0"/>
              <a:t>手法：新たな指針と，その指針を使った高速な性能見積もり</a:t>
            </a:r>
            <a:endParaRPr kumimoji="1" lang="en-US" altLang="ja-JP" sz="1600" dirty="0"/>
          </a:p>
          <a:p>
            <a:pPr lvl="1"/>
            <a:r>
              <a:rPr kumimoji="1" lang="ja-JP" altLang="en-US" sz="1600" dirty="0"/>
              <a:t>効果：２桁短い時間でシミュレーションとほぼ同じ精度の性能見積もりを実現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例５：木村さんの輪講 </a:t>
            </a:r>
            <a:r>
              <a:rPr lang="en-US" altLang="ja-JP" dirty="0"/>
              <a:t>= </a:t>
            </a:r>
            <a:r>
              <a:rPr lang="ja-JP" altLang="en-US" dirty="0"/>
              <a:t>既存手法がないパターン</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ja-JP" altLang="en-US" dirty="0"/>
              <a:t>例：</a:t>
            </a:r>
            <a:r>
              <a:rPr lang="en-US" altLang="ja-JP" dirty="0"/>
              <a:t>RISC-V </a:t>
            </a:r>
            <a:r>
              <a:rPr lang="ja-JP" altLang="en-US" dirty="0"/>
              <a:t>ベクトル拡張など</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endParaRPr lang="en-US" altLang="ja-JP" dirty="0"/>
          </a:p>
          <a:p>
            <a:pPr lvl="1"/>
            <a:r>
              <a:rPr kumimoji="1" lang="ja-JP" altLang="en-US" dirty="0"/>
              <a:t>部分的な </a:t>
            </a:r>
            <a:r>
              <a:rPr kumimoji="1" lang="en-US" altLang="ja-JP" dirty="0"/>
              <a:t>in-order </a:t>
            </a:r>
            <a:r>
              <a:rPr kumimoji="1" lang="ja-JP" altLang="en-US" dirty="0"/>
              <a:t>実行の導入による複雑さの緩和</a:t>
            </a:r>
            <a:endParaRPr kumimoji="1" lang="en-US" altLang="ja-JP" dirty="0"/>
          </a:p>
          <a:p>
            <a:pPr lvl="1"/>
            <a:r>
              <a:rPr lang="en-US" altLang="ja-JP" dirty="0"/>
              <a:t>in-order/out-of-order </a:t>
            </a:r>
            <a:r>
              <a:rPr lang="ja-JP" altLang="en-US" dirty="0"/>
              <a:t>部の軽量な同期方法の提案</a:t>
            </a: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背景について</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p:txBody>
          <a:bodyPr/>
          <a:lstStyle/>
          <a:p>
            <a:r>
              <a:rPr kumimoji="1" lang="ja-JP" altLang="en-US" dirty="0"/>
              <a:t>「背景」はプロット全体の議論の場を設定する</a:t>
            </a:r>
            <a:endParaRPr kumimoji="1" lang="en-US" altLang="ja-JP" dirty="0"/>
          </a:p>
          <a:p>
            <a:pPr lvl="1"/>
            <a:r>
              <a:rPr kumimoji="1" lang="ja-JP" altLang="en-US" dirty="0"/>
              <a:t>まず，何についての話題なのか</a:t>
            </a:r>
            <a:endParaRPr kumimoji="1" lang="en-US" altLang="ja-JP" dirty="0"/>
          </a:p>
          <a:p>
            <a:pPr lvl="1"/>
            <a:r>
              <a:rPr kumimoji="1" lang="ja-JP" altLang="en-US" dirty="0"/>
              <a:t>その話題において何が主に問題となるのかや，目的は何なのか</a:t>
            </a:r>
            <a:endParaRPr kumimoji="1" lang="en-US" altLang="ja-JP" dirty="0"/>
          </a:p>
          <a:p>
            <a:r>
              <a:rPr lang="ja-JP" altLang="en-US" dirty="0"/>
              <a:t>たとえば，前述の例の課題の場合：</a:t>
            </a:r>
            <a:endParaRPr lang="en-US" altLang="ja-JP" dirty="0"/>
          </a:p>
          <a:p>
            <a:pPr lvl="1"/>
            <a:r>
              <a:rPr lang="ja-JP" altLang="en-US" sz="2000" dirty="0"/>
              <a:t>「キャッシュ」</a:t>
            </a:r>
            <a:endParaRPr lang="en-US" altLang="ja-JP" sz="2000" dirty="0"/>
          </a:p>
          <a:p>
            <a:pPr lvl="1"/>
            <a:r>
              <a:rPr lang="ja-JP" altLang="en-US" sz="2000" dirty="0"/>
              <a:t>「</a:t>
            </a:r>
            <a:r>
              <a:rPr kumimoji="1" lang="ja-JP" altLang="en-US" dirty="0"/>
              <a:t>早いプリフェッチによるレイテンシの隠蔽</a:t>
            </a:r>
            <a:r>
              <a:rPr lang="ja-JP" altLang="en-US" sz="2000" dirty="0"/>
              <a:t>」</a:t>
            </a:r>
            <a:endParaRPr kumimoji="1" lang="en-US" altLang="ja-JP" dirty="0"/>
          </a:p>
          <a:p>
            <a:pPr lvl="1"/>
            <a:r>
              <a:rPr lang="ja-JP" altLang="en-US" sz="2000" dirty="0"/>
              <a:t>「</a:t>
            </a:r>
            <a:r>
              <a:rPr lang="en-US" altLang="ja-JP" dirty="0"/>
              <a:t>SIMT </a:t>
            </a:r>
            <a:r>
              <a:rPr lang="ja-JP" altLang="en-US" dirty="0"/>
              <a:t>アーキテクチャにおける冗長な演算</a:t>
            </a:r>
            <a:r>
              <a:rPr lang="ja-JP" altLang="en-US" sz="2000" dirty="0"/>
              <a:t>」</a:t>
            </a:r>
            <a:endParaRPr lang="en-US" altLang="ja-JP" dirty="0"/>
          </a:p>
          <a:p>
            <a:pPr lvl="1"/>
            <a:r>
              <a:rPr lang="ja-JP" altLang="en-US" sz="2000" dirty="0"/>
              <a:t>「</a:t>
            </a:r>
            <a:r>
              <a:rPr kumimoji="1" lang="ja-JP" altLang="en-US" sz="2000" dirty="0"/>
              <a:t>命令キャッシュ・ミス数を使った性能の見積もり</a:t>
            </a:r>
            <a:r>
              <a:rPr lang="ja-JP" altLang="en-US" sz="2000" dirty="0"/>
              <a:t>」</a:t>
            </a:r>
            <a:endParaRPr kumimoji="1" lang="en-US" altLang="ja-JP" sz="2000" dirty="0"/>
          </a:p>
          <a:p>
            <a:pPr lvl="1"/>
            <a:r>
              <a:rPr lang="ja-JP" altLang="en-US" sz="2000" dirty="0"/>
              <a:t>「</a:t>
            </a:r>
            <a:r>
              <a:rPr lang="ja-JP" altLang="en-US" dirty="0"/>
              <a:t>ベクトル命令</a:t>
            </a:r>
            <a:r>
              <a:rPr lang="ja-JP" altLang="en-US" sz="2000" dirty="0"/>
              <a:t>」</a:t>
            </a:r>
            <a:endParaRPr kumimoji="1" lang="ja-JP" altLang="en-US" dirty="0"/>
          </a:p>
        </p:txBody>
      </p:sp>
    </p:spTree>
    <p:extLst>
      <p:ext uri="{BB962C8B-B14F-4D97-AF65-F5344CB8AC3E}">
        <p14:creationId xmlns:p14="http://schemas.microsoft.com/office/powerpoint/2010/main" val="4102329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これにより，なにが問題であるのかを明示する</a:t>
            </a:r>
            <a:endParaRPr lang="en-US" altLang="ja-JP" dirty="0"/>
          </a:p>
          <a:p>
            <a:r>
              <a:rPr lang="ja-JP" altLang="en-US" dirty="0"/>
              <a:t>たとえば，前述の例の課題の場合：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84505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431954" y="1088974"/>
            <a:ext cx="8460094" cy="5219751"/>
          </a:xfrm>
        </p:spPr>
        <p:txBody>
          <a:bodyPr/>
          <a:lstStyle/>
          <a:p>
            <a:pPr marL="0" indent="0">
              <a:buNone/>
            </a:pPr>
            <a:r>
              <a:rPr kumimoji="1" lang="ja-JP" altLang="en-US" sz="1600" dirty="0"/>
              <a:t>３点プロットを作ったら，以下が満たされているかを確認する：</a:t>
            </a:r>
            <a:endParaRPr kumimoji="1" lang="en-US" altLang="ja-JP" sz="1600" dirty="0"/>
          </a:p>
          <a:p>
            <a:r>
              <a:rPr kumimoji="1" lang="ja-JP" altLang="en-US" sz="1600" dirty="0"/>
              <a:t>内容に関するチェック：</a:t>
            </a:r>
            <a:endParaRPr kumimoji="1" lang="en-US" altLang="ja-JP" sz="1600" dirty="0"/>
          </a:p>
          <a:p>
            <a:pPr marL="817200" lvl="1" indent="-457200">
              <a:buFont typeface="+mj-lt"/>
              <a:buAutoNum type="arabicPeriod"/>
            </a:pPr>
            <a:r>
              <a:rPr kumimoji="1" lang="ja-JP" altLang="en-US" sz="1600" dirty="0"/>
              <a:t>背景，課題，提案の３項目から構成されている</a:t>
            </a:r>
            <a:endParaRPr kumimoji="1" lang="en-US" altLang="ja-JP" sz="1600" dirty="0"/>
          </a:p>
          <a:p>
            <a:pPr marL="817200" lvl="1" indent="-457200">
              <a:buFont typeface="+mj-lt"/>
              <a:buAutoNum type="arabicPeriod"/>
            </a:pPr>
            <a:r>
              <a:rPr kumimoji="1" lang="ja-JP" altLang="en-US" sz="1600" dirty="0"/>
              <a:t>背景は，プロット全体の話題が何であるのかを説明している</a:t>
            </a:r>
            <a:endParaRPr kumimoji="1" lang="en-US" altLang="ja-JP" sz="1600" dirty="0"/>
          </a:p>
          <a:p>
            <a:pPr marL="817200" lvl="1" indent="-457200">
              <a:buFont typeface="+mj-lt"/>
              <a:buAutoNum type="arabicPeriod"/>
            </a:pPr>
            <a:r>
              <a:rPr kumimoji="1" lang="ja-JP" altLang="en-US" sz="1600" dirty="0"/>
              <a:t>課題は，「～が悪い」「～が遅い」などの問題を直接示す文を含んでいる</a:t>
            </a:r>
            <a:endParaRPr kumimoji="1" lang="en-US" altLang="ja-JP" sz="1600" dirty="0"/>
          </a:p>
          <a:p>
            <a:pPr marL="817200" lvl="1" indent="-457200">
              <a:buFont typeface="+mj-lt"/>
              <a:buAutoNum type="arabicPeriod"/>
            </a:pPr>
            <a:r>
              <a:rPr kumimoji="1" lang="ja-JP" altLang="en-US" sz="1600" dirty="0"/>
              <a:t>提案は，上記の問題が「どのように」「なぜ」解決されるのかを示す文を含んでいる</a:t>
            </a:r>
            <a:endParaRPr kumimoji="1" lang="en-US" altLang="ja-JP" sz="1600" dirty="0"/>
          </a:p>
          <a:p>
            <a:r>
              <a:rPr kumimoji="1" lang="ja-JP" altLang="en-US" sz="1600" dirty="0"/>
              <a:t>形式に関するチェック：</a:t>
            </a:r>
            <a:endParaRPr kumimoji="1" lang="en-US" altLang="ja-JP" sz="1600" dirty="0"/>
          </a:p>
          <a:p>
            <a:pPr marL="817200" lvl="1" indent="-457200">
              <a:buFont typeface="+mj-lt"/>
              <a:buAutoNum type="arabicPeriod" startAt="5"/>
            </a:pPr>
            <a:r>
              <a:rPr kumimoji="1" lang="ja-JP" altLang="en-US" sz="1600" dirty="0"/>
              <a:t>各箇条書きは複文を含んではならない</a:t>
            </a:r>
            <a:endParaRPr kumimoji="1" lang="en-US" altLang="ja-JP" sz="1600" dirty="0"/>
          </a:p>
          <a:p>
            <a:pPr marL="817200" lvl="1" indent="-457200">
              <a:buFont typeface="+mj-lt"/>
              <a:buAutoNum type="arabicPeriod" startAt="5"/>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startAt="5"/>
            </a:pPr>
            <a:r>
              <a:rPr kumimoji="1" lang="ja-JP" altLang="en-US" sz="1600" dirty="0"/>
              <a:t>４つ以上の項目を並列に並べてはいけない</a:t>
            </a:r>
            <a:endParaRPr kumimoji="1" lang="en-US" altLang="ja-JP" sz="1600" dirty="0"/>
          </a:p>
          <a:p>
            <a:pPr marL="817200" lvl="1" indent="-457200">
              <a:buFont typeface="+mj-lt"/>
              <a:buAutoNum type="arabicPeriod" startAt="5"/>
            </a:pPr>
            <a:r>
              <a:rPr lang="ja-JP" altLang="en-US" sz="1600" dirty="0"/>
              <a:t>箇条書きの親子関係で説明されている「階段」を作ってはいけない</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既存手法がある場合：</a:t>
            </a:r>
            <a:endParaRPr kumimoji="1" lang="en-US" altLang="ja-JP" dirty="0"/>
          </a:p>
          <a:p>
            <a:pPr lvl="2"/>
            <a:r>
              <a:rPr kumimoji="1" lang="ja-JP" altLang="en-US" dirty="0"/>
              <a:t>「背景」で提示した問題を解決する </a:t>
            </a:r>
            <a:endParaRPr kumimoji="1" lang="en-US" altLang="ja-JP" dirty="0"/>
          </a:p>
          <a:p>
            <a:pPr lvl="2"/>
            <a:r>
              <a:rPr kumimoji="1" lang="ja-JP" altLang="en-US" dirty="0"/>
              <a:t>（基本的にはこの形になることが多い）</a:t>
            </a:r>
            <a:endParaRPr kumimoji="1" lang="en-US" altLang="ja-JP" dirty="0"/>
          </a:p>
          <a:p>
            <a:pPr marL="817200" lvl="1" indent="-457200">
              <a:buFont typeface="+mj-lt"/>
              <a:buAutoNum type="arabicPeriod"/>
            </a:pPr>
            <a:r>
              <a:rPr kumimoji="1" lang="ja-JP" altLang="en-US" dirty="0"/>
              <a:t>既存手法がない場合：</a:t>
            </a:r>
            <a:endParaRPr kumimoji="1" lang="en-US" altLang="ja-JP" dirty="0"/>
          </a:p>
          <a:p>
            <a:pPr lvl="2"/>
            <a:r>
              <a:rPr kumimoji="1" lang="ja-JP" altLang="en-US" dirty="0"/>
              <a:t>「背景」の特定の問題に着目して掘り下げる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70828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b="1" dirty="0"/>
              <a:t>作り方</a:t>
            </a:r>
            <a:endParaRPr kumimoji="1" lang="en-US" altLang="ja-JP" b="1"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817200" lvl="1" indent="-457200">
              <a:buFont typeface="+mj-lt"/>
              <a:buAutoNum type="arabicPeriod"/>
            </a:pPr>
            <a:endParaRPr kumimoji="1" lang="en-US" altLang="ja-JP" dirty="0"/>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１文に出来るとよい</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それら「課題」と「提案」を包含する「背景」を考える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solidFill>
                  <a:schemeClr val="accent5"/>
                </a:solidFill>
              </a:rPr>
              <a:t>箇条書きの作り方</a:t>
            </a:r>
            <a:endParaRPr kumimoji="1" lang="en-US" altLang="ja-JP" dirty="0">
              <a:solidFill>
                <a:schemeClr val="accent5"/>
              </a:solidFill>
            </a:endParaRPr>
          </a:p>
          <a:p>
            <a:pPr marL="1177200" lvl="2" indent="-457200">
              <a:buFont typeface="+mj-lt"/>
              <a:buAutoNum type="arabicPeriod"/>
            </a:pPr>
            <a:r>
              <a:rPr kumimoji="1" lang="ja-JP" altLang="en-US" dirty="0"/>
              <a:t>親子関係の作り方</a:t>
            </a:r>
            <a:endParaRPr kumimoji="1" lang="en-US" altLang="ja-JP" dirty="0"/>
          </a:p>
          <a:p>
            <a:pPr marL="1177200" lvl="2" indent="-457200">
              <a:buFont typeface="+mj-lt"/>
              <a:buAutoNum type="arabicPeriod"/>
            </a:pPr>
            <a:r>
              <a:rPr kumimoji="1" lang="ja-JP" altLang="en-US" dirty="0"/>
              <a:t>文を短くする</a:t>
            </a:r>
            <a:endParaRPr kumimoji="1" lang="en-US" altLang="ja-JP" dirty="0"/>
          </a:p>
          <a:p>
            <a:pPr marL="1177200" lvl="2" indent="-457200">
              <a:buFont typeface="+mj-lt"/>
              <a:buAutoNum type="arabicPeriod"/>
            </a:pPr>
            <a:r>
              <a:rPr kumimoji="1" lang="ja-JP" altLang="en-US" dirty="0"/>
              <a:t>インデントにぶらさげる項目数</a:t>
            </a:r>
            <a:endParaRPr kumimoji="1" lang="en-US" altLang="ja-JP" dirty="0"/>
          </a:p>
          <a:p>
            <a:pPr marL="1177200" lvl="2" indent="-457200">
              <a:buFont typeface="+mj-lt"/>
              <a:buAutoNum type="arabicPeriod"/>
            </a:pPr>
            <a:r>
              <a:rPr kumimoji="1" lang="ja-JP" altLang="en-US" dirty="0"/>
              <a:t>親子関係における「階段」</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1177200" lvl="2" indent="-457200">
              <a:buFont typeface="+mj-lt"/>
              <a:buAutoNum type="arabicPeriod"/>
            </a:pPr>
            <a:endParaRPr kumimoji="1" lang="ja-JP" altLang="en-US" dirty="0">
              <a:solidFill>
                <a:schemeClr val="accent5"/>
              </a:solidFill>
            </a:endParaRPr>
          </a:p>
        </p:txBody>
      </p:sp>
    </p:spTree>
    <p:extLst>
      <p:ext uri="{BB962C8B-B14F-4D97-AF65-F5344CB8AC3E}">
        <p14:creationId xmlns:p14="http://schemas.microsoft.com/office/powerpoint/2010/main" val="42934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sz="1800" dirty="0"/>
              <a:t>インデントされた子要素の部分と，その親の関係</a:t>
            </a:r>
            <a:endParaRPr kumimoji="1" lang="en-US" altLang="ja-JP" sz="1800" dirty="0"/>
          </a:p>
          <a:p>
            <a:pPr lvl="1"/>
            <a:r>
              <a:rPr kumimoji="1" lang="ja-JP" altLang="en-US" sz="1800" dirty="0"/>
              <a:t>子項目は，その親項目のなんらかの詳細を説明する</a:t>
            </a:r>
            <a:endParaRPr kumimoji="1" lang="en-US" altLang="ja-JP" sz="1800" dirty="0"/>
          </a:p>
          <a:p>
            <a:pPr lvl="1"/>
            <a:r>
              <a:rPr kumimoji="1" lang="ja-JP" altLang="en-US" sz="1800" dirty="0"/>
              <a:t>親項目は，その子項目をまとめた内容となる</a:t>
            </a:r>
            <a:endParaRPr kumimoji="1" lang="en-US" altLang="ja-JP" sz="1800" dirty="0"/>
          </a:p>
          <a:p>
            <a:r>
              <a:rPr kumimoji="1" lang="ja-JP" altLang="en-US" sz="1800" dirty="0">
                <a:solidFill>
                  <a:schemeClr val="accent5"/>
                </a:solidFill>
              </a:rPr>
              <a:t>各項目の先頭に一言にまとめた属性をつけて作ると確認しやすい</a:t>
            </a:r>
            <a:endParaRPr kumimoji="1" lang="en-US" altLang="ja-JP" sz="1800" dirty="0">
              <a:solidFill>
                <a:schemeClr val="accent5"/>
              </a:solidFill>
            </a:endParaRPr>
          </a:p>
          <a:p>
            <a:pPr lvl="1"/>
            <a:r>
              <a:rPr kumimoji="1" lang="ja-JP" altLang="en-US" sz="1800" dirty="0"/>
              <a:t>子から見て親の何であるのかを属性としてつける</a:t>
            </a:r>
            <a:endParaRPr kumimoji="1" lang="en-US" altLang="ja-JP" sz="1800" dirty="0"/>
          </a:p>
          <a:p>
            <a:pPr lvl="1"/>
            <a:r>
              <a:rPr kumimoji="1" lang="ja-JP" altLang="en-US" sz="1800" dirty="0"/>
              <a:t>「問題：」「理由：」「結果：」「目的：」「例：」「詳細：」など</a:t>
            </a:r>
            <a:endParaRPr kumimoji="1" lang="en-US" altLang="ja-JP" sz="1800" dirty="0"/>
          </a:p>
          <a:p>
            <a:r>
              <a:rPr kumimoji="1" lang="ja-JP" altLang="en-US" sz="1800" dirty="0"/>
              <a:t>属性をつけた例：</a:t>
            </a:r>
            <a:endParaRPr kumimoji="1" lang="en-US" altLang="ja-JP" sz="1800" dirty="0"/>
          </a:p>
          <a:p>
            <a:pPr lvl="1"/>
            <a:r>
              <a:rPr lang="ja-JP" altLang="en-US" sz="1800" dirty="0">
                <a:solidFill>
                  <a:schemeClr val="accent5"/>
                </a:solidFill>
              </a:rPr>
              <a:t>背景：</a:t>
            </a:r>
            <a:r>
              <a:rPr lang="ja-JP" altLang="en-US" sz="1800" dirty="0"/>
              <a:t>ベクトル命令 </a:t>
            </a:r>
            <a:endParaRPr lang="en-US" altLang="ja-JP" sz="1800" dirty="0"/>
          </a:p>
          <a:p>
            <a:pPr lvl="2"/>
            <a:r>
              <a:rPr lang="ja-JP" altLang="en-US" sz="1800" dirty="0">
                <a:solidFill>
                  <a:schemeClr val="accent5"/>
                </a:solidFill>
              </a:rPr>
              <a:t>詳細：</a:t>
            </a:r>
            <a:r>
              <a:rPr lang="ja-JP" altLang="en-US" sz="1800" dirty="0"/>
              <a:t>単一の命令で可変長の複数データを処理する命令の方式 </a:t>
            </a:r>
            <a:endParaRPr lang="en-US" altLang="ja-JP" sz="1800" dirty="0"/>
          </a:p>
          <a:p>
            <a:pPr lvl="2"/>
            <a:r>
              <a:rPr lang="ja-JP" altLang="en-US" sz="1800" dirty="0">
                <a:solidFill>
                  <a:schemeClr val="accent5"/>
                </a:solidFill>
              </a:rPr>
              <a:t>目的：</a:t>
            </a:r>
            <a:r>
              <a:rPr lang="ja-JP" altLang="en-US" sz="1800" dirty="0"/>
              <a:t>データ並列性のある処理を対象 </a:t>
            </a:r>
            <a:endParaRPr lang="en-US" altLang="ja-JP" sz="1800" dirty="0"/>
          </a:p>
          <a:p>
            <a:pPr lvl="2"/>
            <a:r>
              <a:rPr lang="ja-JP" altLang="en-US" sz="1800" dirty="0">
                <a:solidFill>
                  <a:schemeClr val="accent5"/>
                </a:solidFill>
              </a:rPr>
              <a:t>例：</a:t>
            </a:r>
            <a:r>
              <a:rPr lang="en-US" altLang="ja-JP" sz="1800" dirty="0"/>
              <a:t>RISC-V </a:t>
            </a:r>
            <a:r>
              <a:rPr lang="ja-JP" altLang="en-US" sz="1800" dirty="0"/>
              <a:t>ベクトル拡張などの形で実装されている </a:t>
            </a:r>
            <a:endParaRPr kumimoji="1" lang="ja-JP" altLang="en-US" sz="1800" dirty="0"/>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文を短くする</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p:txBody>
      </p:sp>
    </p:spTree>
    <p:extLst>
      <p:ext uri="{BB962C8B-B14F-4D97-AF65-F5344CB8AC3E}">
        <p14:creationId xmlns:p14="http://schemas.microsoft.com/office/powerpoint/2010/main" val="314053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インデントにぶらさげる項目数</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pPr marL="0" indent="0">
              <a:buNone/>
            </a:pPr>
            <a:r>
              <a:rPr kumimoji="1" lang="ja-JP" altLang="en-US" sz="1800" dirty="0"/>
              <a:t>各インデントレベルに１つだけ項目がある階段が出来てしまっている</a:t>
            </a:r>
            <a:endParaRPr kumimoji="1" lang="en-US" altLang="ja-JP" sz="1800" dirty="0"/>
          </a:p>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endParaRPr kumimoji="1" lang="en-US" altLang="ja-JP" sz="1800" dirty="0"/>
          </a:p>
          <a:p>
            <a:pPr marL="0" indent="0">
              <a:buNone/>
            </a:pPr>
            <a:br>
              <a:rPr kumimoji="1" lang="en-US" altLang="ja-JP" sz="1800" dirty="0"/>
            </a:br>
            <a:br>
              <a:rPr kumimoji="1" lang="en-US" altLang="ja-JP" sz="1800" dirty="0"/>
            </a:br>
            <a:r>
              <a:rPr kumimoji="1" lang="en-US" altLang="ja-JP" sz="1800" dirty="0"/>
              <a:t>X </a:t>
            </a:r>
            <a:r>
              <a:rPr kumimoji="1" lang="ja-JP" altLang="en-US" sz="1800" dirty="0"/>
              <a:t>に全体をまとめる一言を入れて，その下に並列にぶら下げると良い</a:t>
            </a: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箇条書きを作る上でのポイント</a:t>
            </a:r>
            <a:endParaRPr kumimoji="1" lang="en-US" altLang="ja-JP" dirty="0"/>
          </a:p>
          <a:p>
            <a:pPr marL="457200" indent="-457200">
              <a:buFont typeface="+mj-lt"/>
              <a:buAutoNum type="arabicPeriod"/>
            </a:pPr>
            <a:r>
              <a:rPr kumimoji="1" lang="ja-JP" altLang="en-US" dirty="0">
                <a:solidFill>
                  <a:schemeClr val="accent5"/>
                </a:solidFill>
              </a:rPr>
              <a:t>余談：なぜ箇条書きにまとめるのか？</a:t>
            </a:r>
            <a:endParaRPr kumimoji="1" lang="en-US" altLang="ja-JP" dirty="0">
              <a:solidFill>
                <a:schemeClr val="accent5"/>
              </a:solidFill>
            </a:endParaRPr>
          </a:p>
        </p:txBody>
      </p:sp>
    </p:spTree>
    <p:extLst>
      <p:ext uri="{BB962C8B-B14F-4D97-AF65-F5344CB8AC3E}">
        <p14:creationId xmlns:p14="http://schemas.microsoft.com/office/powerpoint/2010/main" val="214535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3F118-75F0-BDFC-5FFA-F5FE41C7BF81}"/>
              </a:ext>
            </a:extLst>
          </p:cNvPr>
          <p:cNvSpPr>
            <a:spLocks noGrp="1"/>
          </p:cNvSpPr>
          <p:nvPr>
            <p:ph type="title"/>
          </p:nvPr>
        </p:nvSpPr>
        <p:spPr/>
        <p:txBody>
          <a:bodyPr/>
          <a:lstStyle/>
          <a:p>
            <a:r>
              <a:rPr kumimoji="1" lang="ja-JP" altLang="en-US" dirty="0"/>
              <a:t>階層化を意識することの重要さ</a:t>
            </a:r>
          </a:p>
        </p:txBody>
      </p:sp>
      <p:sp>
        <p:nvSpPr>
          <p:cNvPr id="3" name="テキスト プレースホルダー 2">
            <a:extLst>
              <a:ext uri="{FF2B5EF4-FFF2-40B4-BE49-F238E27FC236}">
                <a16:creationId xmlns:a16="http://schemas.microsoft.com/office/drawing/2014/main" id="{E4ECAB0C-7CCC-15B8-FC24-9C791856E219}"/>
              </a:ext>
            </a:extLst>
          </p:cNvPr>
          <p:cNvSpPr>
            <a:spLocks noGrp="1"/>
          </p:cNvSpPr>
          <p:nvPr>
            <p:ph type="body" sz="quarter" idx="10"/>
          </p:nvPr>
        </p:nvSpPr>
        <p:spPr/>
        <p:txBody>
          <a:bodyPr/>
          <a:lstStyle/>
          <a:p>
            <a:r>
              <a:rPr kumimoji="1" lang="ja-JP" altLang="en-US" dirty="0"/>
              <a:t>論理の階層化は，複雑な事象を考えるための必須スキル</a:t>
            </a:r>
            <a:endParaRPr kumimoji="1" lang="en-US" altLang="ja-JP" dirty="0"/>
          </a:p>
          <a:p>
            <a:pPr lvl="1"/>
            <a:r>
              <a:rPr kumimoji="1" lang="ja-JP" altLang="en-US" dirty="0"/>
              <a:t>思考の規模をスケールさせる事ができる</a:t>
            </a:r>
            <a:endParaRPr kumimoji="1" lang="en-US" altLang="ja-JP" dirty="0"/>
          </a:p>
          <a:p>
            <a:pPr lvl="1"/>
            <a:r>
              <a:rPr kumimoji="1" lang="ja-JP" altLang="en-US" dirty="0"/>
              <a:t>一定以上の経験をもつ人は，普段の思考からこの階層化を行っていると思って良い</a:t>
            </a:r>
            <a:endParaRPr kumimoji="1" lang="en-US" altLang="ja-JP" dirty="0"/>
          </a:p>
          <a:p>
            <a:r>
              <a:rPr kumimoji="1" lang="ja-JP" altLang="en-US" dirty="0"/>
              <a:t>なので，まともな論文や説明は階層化された形で書かれている</a:t>
            </a:r>
            <a:endParaRPr kumimoji="1" lang="en-US" altLang="ja-JP" dirty="0"/>
          </a:p>
          <a:p>
            <a:r>
              <a:rPr kumimoji="1" lang="ja-JP" altLang="en-US" dirty="0"/>
              <a:t>逆に，この階層化がなされていない説明を読むことは苦痛である</a:t>
            </a:r>
            <a:endParaRPr kumimoji="1" lang="en-US" altLang="ja-JP" dirty="0"/>
          </a:p>
          <a:p>
            <a:pPr lvl="1"/>
            <a:r>
              <a:rPr kumimoji="1" lang="ja-JP" altLang="en-US" dirty="0">
                <a:solidFill>
                  <a:schemeClr val="accent5"/>
                </a:solidFill>
              </a:rPr>
              <a:t>誤字脱字文法ミスだらけの文章を読まされるのと同等以上の</a:t>
            </a:r>
            <a:br>
              <a:rPr kumimoji="1" lang="en-US" altLang="ja-JP" dirty="0">
                <a:solidFill>
                  <a:schemeClr val="accent5"/>
                </a:solidFill>
              </a:rPr>
            </a:br>
            <a:r>
              <a:rPr kumimoji="1" lang="ja-JP" altLang="en-US" dirty="0">
                <a:solidFill>
                  <a:schemeClr val="accent5"/>
                </a:solidFill>
              </a:rPr>
              <a:t>きつさがある</a:t>
            </a:r>
            <a:endParaRPr kumimoji="1" lang="en-US" altLang="ja-JP" dirty="0">
              <a:solidFill>
                <a:schemeClr val="accent5"/>
              </a:solidFill>
            </a:endParaRPr>
          </a:p>
          <a:p>
            <a:pPr lvl="1"/>
            <a:r>
              <a:rPr kumimoji="1" lang="ja-JP" altLang="en-US" dirty="0"/>
              <a:t>査読者などの読み手はそう感じると想定してほしい</a:t>
            </a:r>
            <a:endParaRPr kumimoji="1" lang="en-US" altLang="ja-JP" dirty="0"/>
          </a:p>
        </p:txBody>
      </p:sp>
    </p:spTree>
    <p:extLst>
      <p:ext uri="{BB962C8B-B14F-4D97-AF65-F5344CB8AC3E}">
        <p14:creationId xmlns:p14="http://schemas.microsoft.com/office/powerpoint/2010/main" val="1293870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solidFill>
                  <a:schemeClr val="accent5"/>
                </a:solidFill>
              </a:rPr>
              <a:t>話の筋</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文章や発表スライドを書く前に，まずプロットを作る必要がある</a:t>
            </a:r>
            <a:endParaRPr kumimoji="1" lang="en-US" altLang="ja-JP" dirty="0"/>
          </a:p>
          <a:p>
            <a:pPr lvl="2"/>
            <a:r>
              <a:rPr kumimoji="1" lang="ja-JP" altLang="en-US" dirty="0"/>
              <a:t>いわば文章やスライドの設計図にあたるもの</a:t>
            </a:r>
            <a:endParaRPr kumimoji="1" lang="en-US" altLang="ja-JP" dirty="0"/>
          </a:p>
          <a:p>
            <a:r>
              <a:rPr kumimoji="1" lang="ja-JP" altLang="en-US" dirty="0"/>
              <a:t>なぜプロットを作るのか：</a:t>
            </a:r>
            <a:endParaRPr kumimoji="1" lang="en-US" altLang="ja-JP" dirty="0"/>
          </a:p>
          <a:p>
            <a:pPr lvl="1"/>
            <a:r>
              <a:rPr kumimoji="1" lang="ja-JP" altLang="en-US" dirty="0"/>
              <a:t>話の筋を整理し，その筋に収束するように全体を構成する</a:t>
            </a:r>
            <a:endParaRPr kumimoji="1" lang="en-US" altLang="ja-JP" dirty="0"/>
          </a:p>
          <a:p>
            <a:pPr lvl="1"/>
            <a:r>
              <a:rPr kumimoji="1" lang="ja-JP" altLang="en-US" dirty="0"/>
              <a:t>そうすることで，主張を明確に示すことができる</a:t>
            </a:r>
            <a:endParaRPr kumimoji="1" lang="en-US" altLang="ja-JP" dirty="0"/>
          </a:p>
          <a:p>
            <a:pPr lvl="2"/>
            <a:r>
              <a:rPr kumimoji="1" lang="ja-JP" altLang="en-US" dirty="0"/>
              <a:t>そうしないと，「言いたいことがなんとなく適当に並べられた良くわからないもの」が出来上がる</a:t>
            </a:r>
            <a:endParaRPr kumimoji="1" lang="en-US" altLang="ja-JP" dirty="0"/>
          </a:p>
          <a:p>
            <a:pPr lvl="2"/>
            <a:r>
              <a:rPr kumimoji="1" lang="ja-JP" altLang="en-US" dirty="0"/>
              <a:t>設計図なしで建物を建てるとヒドい事になるのと同じ</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イントロプロットと全体プロット</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p:txBody>
          <a:bodyPr/>
          <a:lstStyle/>
          <a:p>
            <a:pPr marL="457200" indent="-457200">
              <a:buFont typeface="+mj-lt"/>
              <a:buAutoNum type="arabicPeriod"/>
            </a:pPr>
            <a:r>
              <a:rPr kumimoji="1" lang="ja-JP" altLang="en-US" sz="1800" dirty="0"/>
              <a:t>イントロの重要な役割の１つは全体を</a:t>
            </a:r>
            <a:r>
              <a:rPr lang="ja-JP" altLang="en-US" sz="1800" dirty="0"/>
              <a:t>要約して紹介すること</a:t>
            </a:r>
            <a:endParaRPr lang="en-US" altLang="ja-JP" sz="1800" dirty="0"/>
          </a:p>
          <a:p>
            <a:pPr lvl="1"/>
            <a:r>
              <a:rPr kumimoji="1" lang="ja-JP" altLang="en-US" sz="1800" dirty="0"/>
              <a:t>したがって，全体プロットは「基本的には」イントロプロットをより詳細化して作ることになる</a:t>
            </a:r>
            <a:endParaRPr kumimoji="1" lang="en-US" altLang="ja-JP" sz="1800" dirty="0"/>
          </a:p>
          <a:p>
            <a:pPr marL="457200" indent="-457200">
              <a:buFont typeface="+mj-lt"/>
              <a:buAutoNum type="arabicPeriod"/>
            </a:pPr>
            <a:r>
              <a:rPr kumimoji="1" lang="ja-JP" altLang="en-US" sz="1800" dirty="0"/>
              <a:t>イントロの</a:t>
            </a:r>
            <a:r>
              <a:rPr lang="ja-JP" altLang="en-US" sz="1800" dirty="0"/>
              <a:t>もう１つの役割は</a:t>
            </a:r>
            <a:r>
              <a:rPr kumimoji="1" lang="ja-JP" altLang="en-US" sz="1800" dirty="0">
                <a:solidFill>
                  <a:schemeClr val="accent5"/>
                </a:solidFill>
              </a:rPr>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2"/>
            <a:r>
              <a:rPr lang="ja-JP" altLang="en-US" sz="1800" dirty="0"/>
              <a:t>問題や提案の核心部分，華々しい結果など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t>このため，「</a:t>
            </a:r>
            <a:r>
              <a:rPr kumimoji="1" lang="ja-JP" altLang="en-US" sz="1800" dirty="0">
                <a:solidFill>
                  <a:schemeClr val="accent5"/>
                </a:solidFill>
              </a:rPr>
              <a:t>イントロプロットを詳細化したもの＝全体プロット」ではない</a:t>
            </a:r>
            <a:r>
              <a:rPr kumimoji="1" lang="ja-JP" altLang="en-US" sz="1800" dirty="0"/>
              <a:t>と考えた方がよい</a:t>
            </a:r>
            <a:endParaRPr kumimoji="1" lang="en-US" altLang="ja-JP" sz="1800" dirty="0"/>
          </a:p>
          <a:p>
            <a:pPr lvl="2"/>
            <a:r>
              <a:rPr kumimoji="1" lang="ja-JP" altLang="en-US" sz="1800" dirty="0"/>
              <a:t>イントロでは問題の深刻さや提案のすごさをより強調して重きを置くから</a:t>
            </a:r>
            <a:endParaRPr kumimoji="1" lang="en-US" altLang="ja-JP" sz="1800" dirty="0"/>
          </a:p>
        </p:txBody>
      </p:sp>
    </p:spTree>
    <p:extLst>
      <p:ext uri="{BB962C8B-B14F-4D97-AF65-F5344CB8AC3E}">
        <p14:creationId xmlns:p14="http://schemas.microsoft.com/office/powerpoint/2010/main" val="376431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5717-5332-FF55-D8D6-3A7D8E56683B}"/>
              </a:ext>
            </a:extLst>
          </p:cNvPr>
          <p:cNvSpPr>
            <a:spLocks noGrp="1"/>
          </p:cNvSpPr>
          <p:nvPr>
            <p:ph type="title"/>
          </p:nvPr>
        </p:nvSpPr>
        <p:spPr/>
        <p:txBody>
          <a:bodyPr/>
          <a:lstStyle/>
          <a:p>
            <a:r>
              <a:rPr kumimoji="1" lang="ja-JP" altLang="en-US" dirty="0"/>
              <a:t>イントロと全体のプロットで構造が違う例</a:t>
            </a:r>
          </a:p>
        </p:txBody>
      </p:sp>
      <p:sp>
        <p:nvSpPr>
          <p:cNvPr id="3" name="テキスト プレースホルダー 2">
            <a:extLst>
              <a:ext uri="{FF2B5EF4-FFF2-40B4-BE49-F238E27FC236}">
                <a16:creationId xmlns:a16="http://schemas.microsoft.com/office/drawing/2014/main" id="{EB1B3AEE-0F55-221C-53D1-F2E09EE602A3}"/>
              </a:ext>
            </a:extLst>
          </p:cNvPr>
          <p:cNvSpPr>
            <a:spLocks noGrp="1"/>
          </p:cNvSpPr>
          <p:nvPr>
            <p:ph type="body" sz="quarter" idx="10"/>
          </p:nvPr>
        </p:nvSpPr>
        <p:spPr/>
        <p:txBody>
          <a:bodyPr/>
          <a:lstStyle/>
          <a:p>
            <a:r>
              <a:rPr lang="ja-JP" altLang="en-US" dirty="0"/>
              <a:t>イントロの最初の１～２パラグラフ</a:t>
            </a:r>
            <a:endParaRPr lang="en-US" altLang="ja-JP" dirty="0"/>
          </a:p>
          <a:p>
            <a:pPr lvl="1"/>
            <a:r>
              <a:rPr lang="ja-JP" altLang="en-US" dirty="0"/>
              <a:t>研究全体の背景として論文のどこかでは１度言わなければならない内容であることが多い</a:t>
            </a:r>
            <a:endParaRPr lang="en-US" altLang="ja-JP" dirty="0"/>
          </a:p>
          <a:p>
            <a:pPr lvl="1"/>
            <a:r>
              <a:rPr lang="ja-JP" altLang="en-US" dirty="0"/>
              <a:t>しかし，非常に一般的であるか，あるいは本筋には関係なかったりして論文本文ではそれ以降登場しない事がある</a:t>
            </a:r>
            <a:endParaRPr lang="en-US" altLang="ja-JP" dirty="0"/>
          </a:p>
          <a:p>
            <a:r>
              <a:rPr lang="ja-JP" altLang="en-US" dirty="0"/>
              <a:t>このような場合，イントロのパラグラフの構造と全体の章構成は異なってくる</a:t>
            </a:r>
            <a:endParaRPr lang="en-US" altLang="ja-JP" dirty="0"/>
          </a:p>
        </p:txBody>
      </p:sp>
    </p:spTree>
    <p:extLst>
      <p:ext uri="{BB962C8B-B14F-4D97-AF65-F5344CB8AC3E}">
        <p14:creationId xmlns:p14="http://schemas.microsoft.com/office/powerpoint/2010/main" val="2367068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基本的には３点プロットやイントロプロットから派生させて考える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プロットにはいろいろタイプがある</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53</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a:t>
            </a:r>
            <a:endParaRPr kumimoji="1" lang="en-US" altLang="ja-JP" dirty="0"/>
          </a:p>
          <a:p>
            <a:pPr lvl="1"/>
            <a:r>
              <a:rPr kumimoji="1" lang="ja-JP" altLang="en-US" dirty="0"/>
              <a:t>上に登る（</a:t>
            </a:r>
            <a:r>
              <a:rPr kumimoji="1" lang="en-US" altLang="ja-JP" dirty="0"/>
              <a:t>=</a:t>
            </a:r>
            <a:r>
              <a:rPr kumimoji="1" lang="ja-JP" altLang="en-US" dirty="0"/>
              <a:t>概要にまとめる）ことや，</a:t>
            </a:r>
            <a:endParaRPr kumimoji="1" lang="en-US" altLang="ja-JP" dirty="0"/>
          </a:p>
          <a:p>
            <a:pPr lvl="1"/>
            <a:r>
              <a:rPr lang="ja-JP" altLang="en-US" dirty="0"/>
              <a:t>下に降りる（</a:t>
            </a:r>
            <a:r>
              <a:rPr kumimoji="1" lang="en-US" altLang="ja-JP" dirty="0"/>
              <a:t>=</a:t>
            </a:r>
            <a:r>
              <a:rPr lang="ja-JP" altLang="en-US" dirty="0"/>
              <a:t>詳細を肉付けする）していく</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248998"/>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全体</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16" name="四角形: 角を丸くする 15">
            <a:extLst>
              <a:ext uri="{FF2B5EF4-FFF2-40B4-BE49-F238E27FC236}">
                <a16:creationId xmlns:a16="http://schemas.microsoft.com/office/drawing/2014/main" id="{CC029134-A939-8F57-47E0-202B2D0088E6}"/>
              </a:ext>
            </a:extLst>
          </p:cNvPr>
          <p:cNvSpPr/>
          <p:nvPr/>
        </p:nvSpPr>
        <p:spPr bwMode="auto">
          <a:xfrm>
            <a:off x="97196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四角形: 角を丸くする 18">
            <a:extLst>
              <a:ext uri="{FF2B5EF4-FFF2-40B4-BE49-F238E27FC236}">
                <a16:creationId xmlns:a16="http://schemas.microsoft.com/office/drawing/2014/main" id="{092B6F6B-41FF-7888-BDD5-34FFDAC05F97}"/>
              </a:ext>
            </a:extLst>
          </p:cNvPr>
          <p:cNvSpPr/>
          <p:nvPr/>
        </p:nvSpPr>
        <p:spPr bwMode="auto">
          <a:xfrm>
            <a:off x="1511966"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四角形: 角を丸くする 19">
            <a:extLst>
              <a:ext uri="{FF2B5EF4-FFF2-40B4-BE49-F238E27FC236}">
                <a16:creationId xmlns:a16="http://schemas.microsoft.com/office/drawing/2014/main" id="{BA26B8F4-FC45-1183-90F7-56C991A5EB97}"/>
              </a:ext>
            </a:extLst>
          </p:cNvPr>
          <p:cNvSpPr/>
          <p:nvPr/>
        </p:nvSpPr>
        <p:spPr bwMode="auto">
          <a:xfrm>
            <a:off x="2051972"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7" name="直線矢印コネクタ 26">
            <a:extLst>
              <a:ext uri="{FF2B5EF4-FFF2-40B4-BE49-F238E27FC236}">
                <a16:creationId xmlns:a16="http://schemas.microsoft.com/office/drawing/2014/main" id="{8C316775-A880-A292-285D-BD914A14F284}"/>
              </a:ext>
            </a:extLst>
          </p:cNvPr>
          <p:cNvCxnSpPr>
            <a:cxnSpLocks/>
            <a:stCxn id="9" idx="2"/>
          </p:cNvCxnSpPr>
          <p:nvPr/>
        </p:nvCxnSpPr>
        <p:spPr bwMode="auto">
          <a:xfrm flipH="1">
            <a:off x="124196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60AA4271-885A-FEE0-2310-B105D2614E48}"/>
              </a:ext>
            </a:extLst>
          </p:cNvPr>
          <p:cNvCxnSpPr>
            <a:cxnSpLocks/>
            <a:stCxn id="9" idx="2"/>
            <a:endCxn id="19" idx="0"/>
          </p:cNvCxnSpPr>
          <p:nvPr/>
        </p:nvCxnSpPr>
        <p:spPr bwMode="auto">
          <a:xfrm flipH="1">
            <a:off x="173696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C08EE7E6-D616-E9ED-0CCF-0D4C0EB64798}"/>
              </a:ext>
            </a:extLst>
          </p:cNvPr>
          <p:cNvCxnSpPr>
            <a:cxnSpLocks/>
            <a:stCxn id="14" idx="2"/>
          </p:cNvCxnSpPr>
          <p:nvPr/>
        </p:nvCxnSpPr>
        <p:spPr bwMode="auto">
          <a:xfrm>
            <a:off x="313721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endCxn id="23" idx="0"/>
          </p:cNvCxnSpPr>
          <p:nvPr/>
        </p:nvCxnSpPr>
        <p:spPr bwMode="auto">
          <a:xfrm flipH="1">
            <a:off x="281698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ECEF6DFB-E057-1563-352B-2E5F45D0CAA0}"/>
              </a:ext>
            </a:extLst>
          </p:cNvPr>
          <p:cNvCxnSpPr>
            <a:cxnSpLocks/>
            <a:stCxn id="9" idx="2"/>
            <a:endCxn id="20" idx="0"/>
          </p:cNvCxnSpPr>
          <p:nvPr/>
        </p:nvCxnSpPr>
        <p:spPr bwMode="auto">
          <a:xfrm>
            <a:off x="178719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p:cNvCxnSpPr>
          <p:nvPr/>
        </p:nvCxnSpPr>
        <p:spPr bwMode="auto">
          <a:xfrm>
            <a:off x="3137214" y="3068996"/>
            <a:ext cx="804779"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endCxn id="46" idx="0"/>
          </p:cNvCxnSpPr>
          <p:nvPr/>
        </p:nvCxnSpPr>
        <p:spPr bwMode="auto">
          <a:xfrm flipH="1">
            <a:off x="443699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2BB389C0-4E4D-EE63-1B1E-285115A63CBC}"/>
              </a:ext>
            </a:extLst>
          </p:cNvPr>
          <p:cNvCxnSpPr>
            <a:cxnSpLocks/>
          </p:cNvCxnSpPr>
          <p:nvPr/>
        </p:nvCxnSpPr>
        <p:spPr bwMode="auto">
          <a:xfrm>
            <a:off x="583724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endCxn id="49" idx="0"/>
          </p:cNvCxnSpPr>
          <p:nvPr/>
        </p:nvCxnSpPr>
        <p:spPr bwMode="auto">
          <a:xfrm flipH="1">
            <a:off x="551701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endCxn id="47" idx="0"/>
          </p:cNvCxnSpPr>
          <p:nvPr/>
        </p:nvCxnSpPr>
        <p:spPr bwMode="auto">
          <a:xfrm>
            <a:off x="448722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p:cNvCxnSpPr>
          <p:nvPr/>
        </p:nvCxnSpPr>
        <p:spPr bwMode="auto">
          <a:xfrm flipH="1">
            <a:off x="664202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endCxn id="56" idx="0"/>
          </p:cNvCxnSpPr>
          <p:nvPr/>
        </p:nvCxnSpPr>
        <p:spPr bwMode="auto">
          <a:xfrm flipH="1">
            <a:off x="713702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p:cNvCxnSpPr>
          <p:nvPr/>
        </p:nvCxnSpPr>
        <p:spPr bwMode="auto">
          <a:xfrm>
            <a:off x="853727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endCxn id="59" idx="0"/>
          </p:cNvCxnSpPr>
          <p:nvPr/>
        </p:nvCxnSpPr>
        <p:spPr bwMode="auto">
          <a:xfrm flipH="1">
            <a:off x="821704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endCxn id="57" idx="0"/>
          </p:cNvCxnSpPr>
          <p:nvPr/>
        </p:nvCxnSpPr>
        <p:spPr bwMode="auto">
          <a:xfrm>
            <a:off x="718725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74749</TotalTime>
  <Words>4572</Words>
  <Application>Microsoft Office PowerPoint</Application>
  <PresentationFormat>画面に合わせる (4:3)</PresentationFormat>
  <Paragraphs>556</Paragraphs>
  <Slides>58</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58</vt:i4>
      </vt:variant>
    </vt:vector>
  </HeadingPairs>
  <TitlesOfParts>
    <vt:vector size="65" baseType="lpstr">
      <vt:lpstr>HG丸ｺﾞｼｯｸM-PRO</vt:lpstr>
      <vt:lpstr>MeiryoKe_PGothic</vt:lpstr>
      <vt:lpstr>メイリオ</vt:lpstr>
      <vt:lpstr>Calibri</vt:lpstr>
      <vt:lpstr>Segoe UI</vt:lpstr>
      <vt:lpstr>Wingdings</vt:lpstr>
      <vt:lpstr>cerulean</vt:lpstr>
      <vt:lpstr>プロットの作り方 v12</vt:lpstr>
      <vt:lpstr>３点プロットのチェック・リスト</vt:lpstr>
      <vt:lpstr>はじめに</vt:lpstr>
      <vt:lpstr>はじめに</vt:lpstr>
      <vt:lpstr>プロットにはいろいろタイプがある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例１：セットアソシアティブ・キャッシュ 　　　 = 既存手法があるパターン</vt:lpstr>
      <vt:lpstr>例２：小泉くんの DATE = 既存手法があるパターン</vt:lpstr>
      <vt:lpstr>例３：小田喜くんの輪講の例 = 既存手法があるパターン （輪講なので具体的なアイデアがまだない事に注意）</vt:lpstr>
      <vt:lpstr>例４：出川くんの ICCD = 既存手法がないパターン</vt:lpstr>
      <vt:lpstr>例５：木村さんの輪講 = 既存手法がないパターン</vt:lpstr>
      <vt:lpstr>背景について</vt:lpstr>
      <vt:lpstr>課題について</vt:lpstr>
      <vt:lpstr>項目間の関係</vt:lpstr>
      <vt:lpstr>応用：４点プロット</vt:lpstr>
      <vt:lpstr>３点プロットの目次</vt:lpstr>
      <vt:lpstr>とりあえず，この形にまとめる事を目指す</vt:lpstr>
      <vt:lpstr>作り方の例</vt:lpstr>
      <vt:lpstr>ボトムアップな方法</vt:lpstr>
      <vt:lpstr>課題から掘り下げる方法</vt:lpstr>
      <vt:lpstr>３点プロットの目次</vt:lpstr>
      <vt:lpstr>箇条書きの親子関係の作り方</vt:lpstr>
      <vt:lpstr>文を短くする</vt:lpstr>
      <vt:lpstr>インデントにぶらさげる項目数</vt:lpstr>
      <vt:lpstr>箇条書きの親子関係における「階段」</vt:lpstr>
      <vt:lpstr>演繹の関係にある要素の書き換えの例 A→B→C を X の下に展開</vt:lpstr>
      <vt:lpstr>３点プロットの目次</vt:lpstr>
      <vt:lpstr>余談：プロットの作成時に なぜ親子関係のある箇条書き（階層構造）にまとめるのか？</vt:lpstr>
      <vt:lpstr>一度に考える必要がある話題の数</vt:lpstr>
      <vt:lpstr>階層化を意識することの重要さ</vt:lpstr>
      <vt:lpstr>参考</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イントロプロットと全体プロット</vt:lpstr>
      <vt:lpstr>イントロと全体のプロットで構造が違う例</vt:lpstr>
      <vt:lpstr>全体プロット</vt:lpstr>
      <vt:lpstr>全体プロット</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17216</cp:revision>
  <cp:lastPrinted>2014-12-10T13:40:48Z</cp:lastPrinted>
  <dcterms:created xsi:type="dcterms:W3CDTF">2014-11-17T10:53:59Z</dcterms:created>
  <dcterms:modified xsi:type="dcterms:W3CDTF">2022-12-07T06:41:16Z</dcterms:modified>
</cp:coreProperties>
</file>