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9" r:id="rId1"/>
  </p:sldMasterIdLst>
  <p:notesMasterIdLst>
    <p:notesMasterId r:id="rId44"/>
  </p:notesMasterIdLst>
  <p:sldIdLst>
    <p:sldId id="440" r:id="rId2"/>
    <p:sldId id="453" r:id="rId3"/>
    <p:sldId id="454" r:id="rId4"/>
    <p:sldId id="441" r:id="rId5"/>
    <p:sldId id="444" r:id="rId6"/>
    <p:sldId id="445" r:id="rId7"/>
    <p:sldId id="442" r:id="rId8"/>
    <p:sldId id="451" r:id="rId9"/>
    <p:sldId id="481" r:id="rId10"/>
    <p:sldId id="446" r:id="rId11"/>
    <p:sldId id="447" r:id="rId12"/>
    <p:sldId id="452" r:id="rId13"/>
    <p:sldId id="448" r:id="rId14"/>
    <p:sldId id="455" r:id="rId15"/>
    <p:sldId id="461" r:id="rId16"/>
    <p:sldId id="456" r:id="rId17"/>
    <p:sldId id="457" r:id="rId18"/>
    <p:sldId id="474" r:id="rId19"/>
    <p:sldId id="458" r:id="rId20"/>
    <p:sldId id="459" r:id="rId21"/>
    <p:sldId id="450" r:id="rId22"/>
    <p:sldId id="469" r:id="rId23"/>
    <p:sldId id="443" r:id="rId24"/>
    <p:sldId id="482" r:id="rId25"/>
    <p:sldId id="483" r:id="rId26"/>
    <p:sldId id="462" r:id="rId27"/>
    <p:sldId id="460" r:id="rId28"/>
    <p:sldId id="463" r:id="rId29"/>
    <p:sldId id="464" r:id="rId30"/>
    <p:sldId id="465" r:id="rId31"/>
    <p:sldId id="475" r:id="rId32"/>
    <p:sldId id="466" r:id="rId33"/>
    <p:sldId id="467" r:id="rId34"/>
    <p:sldId id="468" r:id="rId35"/>
    <p:sldId id="476" r:id="rId36"/>
    <p:sldId id="470" r:id="rId37"/>
    <p:sldId id="471" r:id="rId38"/>
    <p:sldId id="473" r:id="rId39"/>
    <p:sldId id="478" r:id="rId40"/>
    <p:sldId id="479" r:id="rId41"/>
    <p:sldId id="477" r:id="rId42"/>
    <p:sldId id="480" r:id="rId43"/>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22A3CD"/>
    <a:srgbClr val="319DBF"/>
    <a:srgbClr val="9933FF"/>
    <a:srgbClr val="FF9900"/>
    <a:srgbClr val="009999"/>
    <a:srgbClr val="4E4EF6"/>
    <a:srgbClr val="006699"/>
    <a:srgbClr val="FFFFFF"/>
    <a:srgbClr val="31869D"/>
    <a:srgbClr val="4444E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B4B98B0-60AC-42C2-AFA5-B58CD77FA1E5}" styleName="淡色スタイル 1 - アクセント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35758FB7-9AC5-4552-8A53-C91805E547FA}" styleName="テーマ スタイル 1 - アクセント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888" autoAdjust="0"/>
    <p:restoredTop sz="96302" autoAdjust="0"/>
  </p:normalViewPr>
  <p:slideViewPr>
    <p:cSldViewPr>
      <p:cViewPr varScale="1">
        <p:scale>
          <a:sx n="160" d="100"/>
          <a:sy n="160" d="100"/>
        </p:scale>
        <p:origin x="1556" y="88"/>
      </p:cViewPr>
      <p:guideLst>
        <p:guide orient="horz" pos="2160"/>
        <p:guide pos="2880"/>
      </p:guideLst>
    </p:cSldViewPr>
  </p:slideViewPr>
  <p:outlineViewPr>
    <p:cViewPr>
      <p:scale>
        <a:sx n="33" d="100"/>
        <a:sy n="33" d="100"/>
      </p:scale>
      <p:origin x="0" y="-22210"/>
    </p:cViewPr>
  </p:outlineViewPr>
  <p:notesTextViewPr>
    <p:cViewPr>
      <p:scale>
        <a:sx n="100" d="100"/>
        <a:sy n="100" d="100"/>
      </p:scale>
      <p:origin x="0" y="0"/>
    </p:cViewPr>
  </p:notesTextViewPr>
  <p:notesViewPr>
    <p:cSldViewPr>
      <p:cViewPr varScale="1">
        <p:scale>
          <a:sx n="65" d="100"/>
          <a:sy n="65" d="100"/>
        </p:scale>
        <p:origin x="2386" y="62"/>
      </p:cViewPr>
      <p:guideLst/>
    </p:cSldViewPr>
  </p:notesViewPr>
  <p:gridSpacing cx="90001" cy="90001"/>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ABE53D4-1A7B-4FFE-8A95-4265B045F058}" type="datetimeFigureOut">
              <a:rPr kumimoji="1" lang="ja-JP" altLang="en-US" smtClean="0"/>
              <a:t>2023/2/1</a:t>
            </a:fld>
            <a:endParaRPr kumimoji="1" lang="ja-JP" altLang="en-US"/>
          </a:p>
        </p:txBody>
      </p:sp>
      <p:sp>
        <p:nvSpPr>
          <p:cNvPr id="4" name="スライド イメージ プレースホルダー 3"/>
          <p:cNvSpPr>
            <a:spLocks noGrp="1" noRot="1" noChangeAspect="1"/>
          </p:cNvSpPr>
          <p:nvPr>
            <p:ph type="sldImg" idx="2"/>
          </p:nvPr>
        </p:nvSpPr>
        <p:spPr>
          <a:xfrm>
            <a:off x="818971" y="161951"/>
            <a:ext cx="5220058" cy="3915044"/>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8A5F4D4-1F28-49A5-8AEE-E46B08553EC4}" type="slidenum">
              <a:rPr kumimoji="1" lang="ja-JP" altLang="en-US" smtClean="0"/>
              <a:t>‹#›</a:t>
            </a:fld>
            <a:endParaRPr kumimoji="1" lang="ja-JP" altLang="en-US"/>
          </a:p>
        </p:txBody>
      </p:sp>
    </p:spTree>
    <p:extLst>
      <p:ext uri="{BB962C8B-B14F-4D97-AF65-F5344CB8AC3E}">
        <p14:creationId xmlns:p14="http://schemas.microsoft.com/office/powerpoint/2010/main" val="169212330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819150" y="161925"/>
            <a:ext cx="5219700" cy="3914775"/>
          </a:xfrm>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10"/>
          </p:nvPr>
        </p:nvSpPr>
        <p:spPr/>
        <p:txBody>
          <a:bodyPr/>
          <a:lstStyle/>
          <a:p>
            <a:fld id="{78A5F4D4-1F28-49A5-8AEE-E46B08553EC4}" type="slidenum">
              <a:rPr kumimoji="1" lang="ja-JP" altLang="en-US" smtClean="0"/>
              <a:t>1</a:t>
            </a:fld>
            <a:endParaRPr kumimoji="1" lang="ja-JP" altLang="en-US"/>
          </a:p>
        </p:txBody>
      </p:sp>
    </p:spTree>
    <p:extLst>
      <p:ext uri="{BB962C8B-B14F-4D97-AF65-F5344CB8AC3E}">
        <p14:creationId xmlns:p14="http://schemas.microsoft.com/office/powerpoint/2010/main" val="35483280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21" name="正方形/長方形 20"/>
          <p:cNvSpPr/>
          <p:nvPr/>
        </p:nvSpPr>
        <p:spPr bwMode="auto">
          <a:xfrm>
            <a:off x="0" y="0"/>
            <a:ext cx="9144000" cy="6858000"/>
          </a:xfrm>
          <a:prstGeom prst="rect">
            <a:avLst/>
          </a:prstGeom>
          <a:solidFill>
            <a:schemeClr val="accent5"/>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b="1" dirty="0">
              <a:solidFill>
                <a:schemeClr val="bg1"/>
              </a:solidFill>
            </a:endParaRPr>
          </a:p>
        </p:txBody>
      </p:sp>
      <p:sp>
        <p:nvSpPr>
          <p:cNvPr id="7170" name="Rectangle 2"/>
          <p:cNvSpPr>
            <a:spLocks noGrp="1" noChangeArrowheads="1"/>
          </p:cNvSpPr>
          <p:nvPr>
            <p:ph type="ctrTitle"/>
          </p:nvPr>
        </p:nvSpPr>
        <p:spPr>
          <a:xfrm>
            <a:off x="701957" y="278965"/>
            <a:ext cx="7920088" cy="2340026"/>
          </a:xfrm>
          <a:prstGeom prst="rect">
            <a:avLst/>
          </a:prstGeom>
        </p:spPr>
        <p:txBody>
          <a:bodyPr anchor="ctr"/>
          <a:lstStyle>
            <a:lvl1pPr algn="ctr">
              <a:defRPr sz="3200" b="1">
                <a:solidFill>
                  <a:schemeClr val="bg1"/>
                </a:solidFill>
              </a:defRPr>
            </a:lvl1pPr>
          </a:lstStyle>
          <a:p>
            <a:r>
              <a:rPr lang="ja-JP" altLang="en-US"/>
              <a:t>マスター タイトルの書式設定</a:t>
            </a:r>
            <a:endParaRPr lang="ja-JP" altLang="en-US" dirty="0"/>
          </a:p>
        </p:txBody>
      </p:sp>
      <p:sp>
        <p:nvSpPr>
          <p:cNvPr id="7171" name="Rectangle 3"/>
          <p:cNvSpPr>
            <a:spLocks noGrp="1" noChangeArrowheads="1"/>
          </p:cNvSpPr>
          <p:nvPr>
            <p:ph type="subTitle" idx="1"/>
          </p:nvPr>
        </p:nvSpPr>
        <p:spPr>
          <a:xfrm>
            <a:off x="1691968" y="4149007"/>
            <a:ext cx="7200080" cy="1440017"/>
          </a:xfrm>
        </p:spPr>
        <p:txBody>
          <a:bodyPr anchor="b"/>
          <a:lstStyle>
            <a:lvl1pPr marL="0" indent="0" algn="r">
              <a:lnSpc>
                <a:spcPct val="150000"/>
              </a:lnSpc>
              <a:spcBef>
                <a:spcPts val="0"/>
              </a:spcBef>
              <a:spcAft>
                <a:spcPts val="0"/>
              </a:spcAft>
              <a:buFont typeface="Wingdings" pitchFamily="2" charset="2"/>
              <a:buNone/>
              <a:defRPr>
                <a:solidFill>
                  <a:schemeClr val="bg1"/>
                </a:solidFill>
              </a:defRPr>
            </a:lvl1pPr>
          </a:lstStyle>
          <a:p>
            <a:r>
              <a:rPr lang="ja-JP" altLang="en-US"/>
              <a:t>マスター サブタイトルの書式設定</a:t>
            </a:r>
            <a:endParaRPr lang="ja-JP" altLang="en-US" dirty="0"/>
          </a:p>
        </p:txBody>
      </p:sp>
      <p:sp>
        <p:nvSpPr>
          <p:cNvPr id="5" name="正方形/長方形 4"/>
          <p:cNvSpPr/>
          <p:nvPr userDrawn="1"/>
        </p:nvSpPr>
        <p:spPr bwMode="auto">
          <a:xfrm>
            <a:off x="0" y="0"/>
            <a:ext cx="9144000" cy="6858000"/>
          </a:xfrm>
          <a:prstGeom prst="rect">
            <a:avLst/>
          </a:prstGeom>
          <a:solidFill>
            <a:schemeClr val="accent5"/>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b="1" dirty="0">
              <a:solidFill>
                <a:schemeClr val="bg1"/>
              </a:solidFill>
            </a:endParaRPr>
          </a:p>
        </p:txBody>
      </p:sp>
      <p:cxnSp>
        <p:nvCxnSpPr>
          <p:cNvPr id="6" name="直線コネクタ 5"/>
          <p:cNvCxnSpPr/>
          <p:nvPr userDrawn="1"/>
        </p:nvCxnSpPr>
        <p:spPr bwMode="auto">
          <a:xfrm flipV="1">
            <a:off x="701957" y="2618991"/>
            <a:ext cx="7830087" cy="2"/>
          </a:xfrm>
          <a:prstGeom prst="line">
            <a:avLst/>
          </a:prstGeom>
          <a:noFill/>
          <a:ln w="9525" cap="flat" cmpd="sng" algn="ctr">
            <a:solidFill>
              <a:schemeClr val="accent5">
                <a:lumMod val="60000"/>
                <a:lumOff val="40000"/>
              </a:schemeClr>
            </a:solidFill>
            <a:prstDash val="solid"/>
            <a:round/>
            <a:headEnd type="none" w="med" len="med"/>
            <a:tailEnd type="none" w="med" len="med"/>
          </a:ln>
          <a:effectLst/>
        </p:spPr>
      </p:cxnSp>
    </p:spTree>
    <p:extLst>
      <p:ext uri="{BB962C8B-B14F-4D97-AF65-F5344CB8AC3E}">
        <p14:creationId xmlns:p14="http://schemas.microsoft.com/office/powerpoint/2010/main" val="27746927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タイトルとコンテンツ">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431954" y="0"/>
            <a:ext cx="8712046"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lvl1pPr>
              <a:defRPr>
                <a:latin typeface="+mn-lt"/>
              </a:defRPr>
            </a:lvl1pPr>
          </a:lstStyle>
          <a:p>
            <a:pPr lvl="0"/>
            <a:r>
              <a:rPr lang="ja-JP" altLang="en-US"/>
              <a:t>マスター タイトルの書式設定</a:t>
            </a:r>
            <a:endParaRPr lang="ja-JP" altLang="en-US" dirty="0"/>
          </a:p>
        </p:txBody>
      </p:sp>
      <p:sp>
        <p:nvSpPr>
          <p:cNvPr id="8" name="Rectangle 20"/>
          <p:cNvSpPr txBox="1">
            <a:spLocks noChangeArrowheads="1"/>
          </p:cNvSpPr>
          <p:nvPr/>
        </p:nvSpPr>
        <p:spPr bwMode="auto">
          <a:xfrm>
            <a:off x="8352042" y="6309031"/>
            <a:ext cx="611956" cy="54896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defPPr>
              <a:defRPr lang="ja-JP"/>
            </a:defPPr>
            <a:lvl1pPr marL="0" algn="r" defTabSz="914400" rtl="0" eaLnBrk="1" latinLnBrk="0" hangingPunct="1">
              <a:defRPr kumimoji="0" sz="2000" kern="1200">
                <a:solidFill>
                  <a:schemeClr val="tx1">
                    <a:lumMod val="75000"/>
                    <a:lumOff val="2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D2D8002D-B5B0-4BAC-B1F6-782DDCCE6D9C}" type="slidenum">
              <a:rPr kumimoji="1" lang="ja-JP" altLang="en-US" smtClean="0"/>
              <a:pPr/>
              <a:t>‹#›</a:t>
            </a:fld>
            <a:endParaRPr kumimoji="1" lang="ja-JP" altLang="en-US" dirty="0"/>
          </a:p>
        </p:txBody>
      </p:sp>
      <p:sp>
        <p:nvSpPr>
          <p:cNvPr id="12" name="テキスト プレースホルダー 11"/>
          <p:cNvSpPr>
            <a:spLocks noGrp="1"/>
          </p:cNvSpPr>
          <p:nvPr>
            <p:ph type="body" sz="quarter" idx="10"/>
          </p:nvPr>
        </p:nvSpPr>
        <p:spPr>
          <a:xfrm>
            <a:off x="611956" y="1088974"/>
            <a:ext cx="8280092" cy="5219751"/>
          </a:xfrm>
        </p:spPr>
        <p:txBody>
          <a:bodyPr/>
          <a:lstStyle>
            <a:lvl2pPr>
              <a:buClr>
                <a:schemeClr val="accent4"/>
              </a:buClr>
              <a:defRPr/>
            </a:lvl2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JP" altLang="en-US" dirty="0"/>
          </a:p>
        </p:txBody>
      </p:sp>
      <p:sp>
        <p:nvSpPr>
          <p:cNvPr id="6" name="Rectangle 20"/>
          <p:cNvSpPr txBox="1">
            <a:spLocks noChangeArrowheads="1"/>
          </p:cNvSpPr>
          <p:nvPr userDrawn="1"/>
        </p:nvSpPr>
        <p:spPr bwMode="auto">
          <a:xfrm>
            <a:off x="8352042" y="6309031"/>
            <a:ext cx="611956" cy="54896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defPPr>
              <a:defRPr lang="ja-JP"/>
            </a:defPPr>
            <a:lvl1pPr marL="0" algn="r" defTabSz="914400" rtl="0" eaLnBrk="1" latinLnBrk="0" hangingPunct="1">
              <a:defRPr kumimoji="0" sz="2000" kern="1200">
                <a:solidFill>
                  <a:schemeClr val="tx1">
                    <a:lumMod val="75000"/>
                    <a:lumOff val="2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D2D8002D-B5B0-4BAC-B1F6-782DDCCE6D9C}" type="slidenum">
              <a:rPr kumimoji="1" lang="ja-JP" altLang="en-US" smtClean="0"/>
              <a:pPr/>
              <a:t>‹#›</a:t>
            </a:fld>
            <a:endParaRPr kumimoji="1" lang="ja-JP" altLang="en-US" dirty="0"/>
          </a:p>
        </p:txBody>
      </p:sp>
    </p:spTree>
    <p:extLst>
      <p:ext uri="{BB962C8B-B14F-4D97-AF65-F5344CB8AC3E}">
        <p14:creationId xmlns:p14="http://schemas.microsoft.com/office/powerpoint/2010/main" val="16349938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タイトルとコンテンツ">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431954" y="0"/>
            <a:ext cx="8712046"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lvl1pPr>
              <a:defRPr>
                <a:latin typeface="+mn-lt"/>
              </a:defRPr>
            </a:lvl1pPr>
          </a:lstStyle>
          <a:p>
            <a:pPr lvl="0"/>
            <a:r>
              <a:rPr lang="ja-JP" altLang="en-US"/>
              <a:t>マスター タイトルの書式設定</a:t>
            </a:r>
            <a:endParaRPr lang="ja-JP" altLang="en-US" dirty="0"/>
          </a:p>
        </p:txBody>
      </p:sp>
      <p:sp>
        <p:nvSpPr>
          <p:cNvPr id="7" name="Rectangle 20"/>
          <p:cNvSpPr>
            <a:spLocks noGrp="1" noChangeArrowheads="1"/>
          </p:cNvSpPr>
          <p:nvPr>
            <p:ph type="sldNum" sz="quarter" idx="4"/>
          </p:nvPr>
        </p:nvSpPr>
        <p:spPr bwMode="auto">
          <a:xfrm>
            <a:off x="8352042" y="6309031"/>
            <a:ext cx="611956" cy="54896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lvl1pPr algn="r">
              <a:defRPr kumimoji="0" sz="2000">
                <a:solidFill>
                  <a:schemeClr val="tx1">
                    <a:lumMod val="75000"/>
                    <a:lumOff val="25000"/>
                  </a:schemeClr>
                </a:solidFill>
                <a:latin typeface="+mn-lt"/>
              </a:defRPr>
            </a:lvl1pPr>
          </a:lstStyle>
          <a:p>
            <a:fld id="{D2D8002D-B5B0-4BAC-B1F6-782DDCCE6D9C}" type="slidenum">
              <a:rPr kumimoji="1" lang="ja-JP" altLang="en-US" smtClean="0"/>
              <a:pPr/>
              <a:t>‹#›</a:t>
            </a:fld>
            <a:endParaRPr kumimoji="1" lang="ja-JP" altLang="en-US" dirty="0"/>
          </a:p>
        </p:txBody>
      </p:sp>
    </p:spTree>
    <p:extLst>
      <p:ext uri="{BB962C8B-B14F-4D97-AF65-F5344CB8AC3E}">
        <p14:creationId xmlns:p14="http://schemas.microsoft.com/office/powerpoint/2010/main" val="140425971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セクションタイトル">
    <p:bg>
      <p:bgPr>
        <a:solidFill>
          <a:schemeClr val="accent5"/>
        </a:solidFill>
        <a:effectLst/>
      </p:bgPr>
    </p:bg>
    <p:spTree>
      <p:nvGrpSpPr>
        <p:cNvPr id="1" name=""/>
        <p:cNvGrpSpPr/>
        <p:nvPr/>
      </p:nvGrpSpPr>
      <p:grpSpPr>
        <a:xfrm>
          <a:off x="0" y="0"/>
          <a:ext cx="0" cy="0"/>
          <a:chOff x="0" y="0"/>
          <a:chExt cx="0" cy="0"/>
        </a:xfrm>
      </p:grpSpPr>
      <p:sp>
        <p:nvSpPr>
          <p:cNvPr id="2" name="スライド番号プレースホルダ 1"/>
          <p:cNvSpPr>
            <a:spLocks noGrp="1"/>
          </p:cNvSpPr>
          <p:nvPr>
            <p:ph type="sldNum" sz="quarter" idx="10"/>
          </p:nvPr>
        </p:nvSpPr>
        <p:spPr/>
        <p:txBody>
          <a:bodyPr/>
          <a:lstStyle>
            <a:lvl1pPr>
              <a:defRPr>
                <a:solidFill>
                  <a:schemeClr val="bg1"/>
                </a:solidFill>
              </a:defRPr>
            </a:lvl1pPr>
          </a:lstStyle>
          <a:p>
            <a:fld id="{D2D8002D-B5B0-4BAC-B1F6-782DDCCE6D9C}" type="slidenum">
              <a:rPr kumimoji="1" lang="ja-JP" altLang="en-US" smtClean="0"/>
              <a:pPr/>
              <a:t>‹#›</a:t>
            </a:fld>
            <a:endParaRPr kumimoji="1" lang="ja-JP" altLang="en-US"/>
          </a:p>
        </p:txBody>
      </p:sp>
      <p:sp>
        <p:nvSpPr>
          <p:cNvPr id="3" name="タイトル 2"/>
          <p:cNvSpPr>
            <a:spLocks noGrp="1"/>
          </p:cNvSpPr>
          <p:nvPr>
            <p:ph type="title"/>
          </p:nvPr>
        </p:nvSpPr>
        <p:spPr>
          <a:xfrm>
            <a:off x="611956" y="1628980"/>
            <a:ext cx="7200080" cy="990011"/>
          </a:xfrm>
        </p:spPr>
        <p:txBody>
          <a:bodyPr anchor="b"/>
          <a:lstStyle>
            <a:lvl1pPr algn="l">
              <a:defRPr sz="3200" b="1"/>
            </a:lvl1pPr>
          </a:lstStyle>
          <a:p>
            <a:r>
              <a:rPr kumimoji="1" lang="ja-JP" altLang="en-US"/>
              <a:t>マスター タイトルの書式設定</a:t>
            </a:r>
            <a:endParaRPr kumimoji="1" lang="ja-JP" altLang="en-US" dirty="0"/>
          </a:p>
        </p:txBody>
      </p:sp>
      <p:cxnSp>
        <p:nvCxnSpPr>
          <p:cNvPr id="4" name="直線コネクタ 3"/>
          <p:cNvCxnSpPr/>
          <p:nvPr userDrawn="1"/>
        </p:nvCxnSpPr>
        <p:spPr bwMode="auto">
          <a:xfrm flipV="1">
            <a:off x="611956" y="2618991"/>
            <a:ext cx="6120068" cy="1"/>
          </a:xfrm>
          <a:prstGeom prst="line">
            <a:avLst/>
          </a:prstGeom>
          <a:noFill/>
          <a:ln w="9525" cap="flat" cmpd="sng" algn="ctr">
            <a:solidFill>
              <a:schemeClr val="accent5">
                <a:lumMod val="60000"/>
                <a:lumOff val="40000"/>
              </a:schemeClr>
            </a:solidFill>
            <a:prstDash val="solid"/>
            <a:round/>
            <a:headEnd type="none" w="med" len="med"/>
            <a:tailEnd type="none" w="med" len="med"/>
          </a:ln>
          <a:effectLst/>
        </p:spPr>
      </p:cxnSp>
    </p:spTree>
    <p:extLst>
      <p:ext uri="{BB962C8B-B14F-4D97-AF65-F5344CB8AC3E}">
        <p14:creationId xmlns:p14="http://schemas.microsoft.com/office/powerpoint/2010/main" val="41756110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2" name="スライド番号プレースホルダ 1"/>
          <p:cNvSpPr>
            <a:spLocks noGrp="1"/>
          </p:cNvSpPr>
          <p:nvPr>
            <p:ph type="sldNum" sz="quarter" idx="10"/>
          </p:nvPr>
        </p:nvSpPr>
        <p:spPr/>
        <p:txBody>
          <a:bodyPr/>
          <a:lstStyle>
            <a:lvl1pPr>
              <a:defRPr>
                <a:solidFill>
                  <a:schemeClr val="tx1">
                    <a:lumMod val="75000"/>
                    <a:lumOff val="25000"/>
                  </a:schemeClr>
                </a:solidFill>
              </a:defRPr>
            </a:lvl1pPr>
          </a:lstStyle>
          <a:p>
            <a:fld id="{D2D8002D-B5B0-4BAC-B1F6-782DDCCE6D9C}" type="slidenum">
              <a:rPr kumimoji="1" lang="ja-JP" altLang="en-US" smtClean="0"/>
              <a:pPr/>
              <a:t>‹#›</a:t>
            </a:fld>
            <a:endParaRPr kumimoji="1" lang="ja-JP" altLang="en-US"/>
          </a:p>
        </p:txBody>
      </p:sp>
    </p:spTree>
    <p:extLst>
      <p:ext uri="{BB962C8B-B14F-4D97-AF65-F5344CB8AC3E}">
        <p14:creationId xmlns:p14="http://schemas.microsoft.com/office/powerpoint/2010/main" val="1921619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1" type="titleOnly">
  <p:cSld name="Title only 1">
    <p:spTree>
      <p:nvGrpSpPr>
        <p:cNvPr id="1" name="Shape 2501"/>
        <p:cNvGrpSpPr/>
        <p:nvPr/>
      </p:nvGrpSpPr>
      <p:grpSpPr>
        <a:xfrm>
          <a:off x="0" y="0"/>
          <a:ext cx="0" cy="0"/>
          <a:chOff x="0" y="0"/>
          <a:chExt cx="0" cy="0"/>
        </a:xfrm>
      </p:grpSpPr>
      <p:sp>
        <p:nvSpPr>
          <p:cNvPr id="2502" name="Google Shape;2502;p200"/>
          <p:cNvSpPr txBox="1">
            <a:spLocks noGrp="1"/>
          </p:cNvSpPr>
          <p:nvPr>
            <p:ph type="sldNum" idx="12"/>
          </p:nvPr>
        </p:nvSpPr>
        <p:spPr>
          <a:xfrm>
            <a:off x="8472458" y="6217623"/>
            <a:ext cx="548700" cy="5248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algn="l"/>
            <a:fld id="{00000000-1234-1234-1234-123412341234}" type="slidenum">
              <a:rPr lang="en-US" altLang="ja" smtClean="0"/>
              <a:pPr algn="l"/>
              <a:t>‹#›</a:t>
            </a:fld>
            <a:endParaRPr lang="ja" altLang="en-US"/>
          </a:p>
        </p:txBody>
      </p:sp>
      <p:sp>
        <p:nvSpPr>
          <p:cNvPr id="2503" name="Google Shape;2503;p200"/>
          <p:cNvSpPr txBox="1">
            <a:spLocks noGrp="1"/>
          </p:cNvSpPr>
          <p:nvPr>
            <p:ph type="title"/>
          </p:nvPr>
        </p:nvSpPr>
        <p:spPr>
          <a:xfrm>
            <a:off x="311700" y="796567"/>
            <a:ext cx="8520600" cy="7636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Clr>
                <a:srgbClr val="22A3CD"/>
              </a:buClr>
              <a:buSzPts val="1400"/>
              <a:buChar char="●"/>
              <a:defRPr>
                <a:solidFill>
                  <a:srgbClr val="22A3CD"/>
                </a:solidFill>
              </a:defRPr>
            </a:lvl1pPr>
            <a:lvl2pPr lvl="1" rtl="0">
              <a:spcBef>
                <a:spcPts val="0"/>
              </a:spcBef>
              <a:spcAft>
                <a:spcPts val="0"/>
              </a:spcAft>
              <a:buClr>
                <a:srgbClr val="22A3CD"/>
              </a:buClr>
              <a:buSzPts val="1400"/>
              <a:buChar char="○"/>
              <a:defRPr>
                <a:solidFill>
                  <a:srgbClr val="22A3CD"/>
                </a:solidFill>
              </a:defRPr>
            </a:lvl2pPr>
            <a:lvl3pPr lvl="2" rtl="0">
              <a:spcBef>
                <a:spcPts val="0"/>
              </a:spcBef>
              <a:spcAft>
                <a:spcPts val="0"/>
              </a:spcAft>
              <a:buClr>
                <a:srgbClr val="22A3CD"/>
              </a:buClr>
              <a:buSzPts val="1400"/>
              <a:buChar char="■"/>
              <a:defRPr>
                <a:solidFill>
                  <a:srgbClr val="22A3CD"/>
                </a:solidFill>
              </a:defRPr>
            </a:lvl3pPr>
            <a:lvl4pPr lvl="3" rtl="0">
              <a:spcBef>
                <a:spcPts val="0"/>
              </a:spcBef>
              <a:spcAft>
                <a:spcPts val="0"/>
              </a:spcAft>
              <a:buClr>
                <a:srgbClr val="22A3CD"/>
              </a:buClr>
              <a:buSzPts val="1400"/>
              <a:buChar char="●"/>
              <a:defRPr>
                <a:solidFill>
                  <a:srgbClr val="22A3CD"/>
                </a:solidFill>
              </a:defRPr>
            </a:lvl4pPr>
            <a:lvl5pPr lvl="4" rtl="0">
              <a:spcBef>
                <a:spcPts val="0"/>
              </a:spcBef>
              <a:spcAft>
                <a:spcPts val="0"/>
              </a:spcAft>
              <a:buClr>
                <a:srgbClr val="22A3CD"/>
              </a:buClr>
              <a:buSzPts val="1400"/>
              <a:buChar char="○"/>
              <a:defRPr>
                <a:solidFill>
                  <a:srgbClr val="22A3CD"/>
                </a:solidFill>
              </a:defRPr>
            </a:lvl5pPr>
            <a:lvl6pPr lvl="5" rtl="0">
              <a:spcBef>
                <a:spcPts val="0"/>
              </a:spcBef>
              <a:spcAft>
                <a:spcPts val="0"/>
              </a:spcAft>
              <a:buClr>
                <a:srgbClr val="22A3CD"/>
              </a:buClr>
              <a:buSzPts val="1400"/>
              <a:buChar char="■"/>
              <a:defRPr>
                <a:solidFill>
                  <a:srgbClr val="22A3CD"/>
                </a:solidFill>
              </a:defRPr>
            </a:lvl6pPr>
            <a:lvl7pPr lvl="6" rtl="0">
              <a:spcBef>
                <a:spcPts val="0"/>
              </a:spcBef>
              <a:spcAft>
                <a:spcPts val="0"/>
              </a:spcAft>
              <a:buClr>
                <a:srgbClr val="22A3CD"/>
              </a:buClr>
              <a:buSzPts val="1400"/>
              <a:buChar char="●"/>
              <a:defRPr>
                <a:solidFill>
                  <a:srgbClr val="22A3CD"/>
                </a:solidFill>
              </a:defRPr>
            </a:lvl7pPr>
            <a:lvl8pPr lvl="7" rtl="0">
              <a:spcBef>
                <a:spcPts val="0"/>
              </a:spcBef>
              <a:spcAft>
                <a:spcPts val="0"/>
              </a:spcAft>
              <a:buClr>
                <a:srgbClr val="22A3CD"/>
              </a:buClr>
              <a:buSzPts val="1400"/>
              <a:buChar char="○"/>
              <a:defRPr>
                <a:solidFill>
                  <a:srgbClr val="22A3CD"/>
                </a:solidFill>
              </a:defRPr>
            </a:lvl8pPr>
            <a:lvl9pPr lvl="8" rtl="0">
              <a:spcBef>
                <a:spcPts val="0"/>
              </a:spcBef>
              <a:spcAft>
                <a:spcPts val="0"/>
              </a:spcAft>
              <a:buClr>
                <a:srgbClr val="22A3CD"/>
              </a:buClr>
              <a:buSzPts val="1400"/>
              <a:buChar char="■"/>
              <a:defRPr>
                <a:solidFill>
                  <a:srgbClr val="22A3CD"/>
                </a:solidFill>
              </a:defRPr>
            </a:lvl9pPr>
          </a:lstStyle>
          <a:p>
            <a:endParaRPr/>
          </a:p>
        </p:txBody>
      </p:sp>
      <p:sp>
        <p:nvSpPr>
          <p:cNvPr id="2504" name="Google Shape;2504;p200"/>
          <p:cNvSpPr txBox="1">
            <a:spLocks noGrp="1"/>
          </p:cNvSpPr>
          <p:nvPr>
            <p:ph type="subTitle" idx="1"/>
          </p:nvPr>
        </p:nvSpPr>
        <p:spPr>
          <a:xfrm>
            <a:off x="311700" y="339533"/>
            <a:ext cx="4368600" cy="510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rgbClr val="22A3CD"/>
              </a:buClr>
              <a:buSzPts val="1600"/>
              <a:buNone/>
              <a:defRPr sz="1600">
                <a:solidFill>
                  <a:srgbClr val="22A3CD"/>
                </a:solidFill>
              </a:defRPr>
            </a:lvl1pPr>
            <a:lvl2pPr lvl="1" rtl="0">
              <a:spcBef>
                <a:spcPts val="0"/>
              </a:spcBef>
              <a:spcAft>
                <a:spcPts val="0"/>
              </a:spcAft>
              <a:buClr>
                <a:srgbClr val="22A3CD"/>
              </a:buClr>
              <a:buSzPts val="1200"/>
              <a:buNone/>
              <a:defRPr sz="1200">
                <a:solidFill>
                  <a:srgbClr val="22A3CD"/>
                </a:solidFill>
              </a:defRPr>
            </a:lvl2pPr>
            <a:lvl3pPr lvl="2" rtl="0">
              <a:spcBef>
                <a:spcPts val="0"/>
              </a:spcBef>
              <a:spcAft>
                <a:spcPts val="0"/>
              </a:spcAft>
              <a:buClr>
                <a:srgbClr val="22A3CD"/>
              </a:buClr>
              <a:buSzPts val="1200"/>
              <a:buNone/>
              <a:defRPr sz="1200">
                <a:solidFill>
                  <a:srgbClr val="22A3CD"/>
                </a:solidFill>
              </a:defRPr>
            </a:lvl3pPr>
            <a:lvl4pPr lvl="3" rtl="0">
              <a:spcBef>
                <a:spcPts val="0"/>
              </a:spcBef>
              <a:spcAft>
                <a:spcPts val="0"/>
              </a:spcAft>
              <a:buClr>
                <a:srgbClr val="22A3CD"/>
              </a:buClr>
              <a:buSzPts val="1200"/>
              <a:buNone/>
              <a:defRPr sz="1200">
                <a:solidFill>
                  <a:srgbClr val="22A3CD"/>
                </a:solidFill>
              </a:defRPr>
            </a:lvl4pPr>
            <a:lvl5pPr lvl="4" rtl="0">
              <a:spcBef>
                <a:spcPts val="0"/>
              </a:spcBef>
              <a:spcAft>
                <a:spcPts val="0"/>
              </a:spcAft>
              <a:buClr>
                <a:srgbClr val="22A3CD"/>
              </a:buClr>
              <a:buSzPts val="1200"/>
              <a:buNone/>
              <a:defRPr sz="1200">
                <a:solidFill>
                  <a:srgbClr val="22A3CD"/>
                </a:solidFill>
              </a:defRPr>
            </a:lvl5pPr>
            <a:lvl6pPr lvl="5" rtl="0">
              <a:spcBef>
                <a:spcPts val="0"/>
              </a:spcBef>
              <a:spcAft>
                <a:spcPts val="0"/>
              </a:spcAft>
              <a:buClr>
                <a:srgbClr val="22A3CD"/>
              </a:buClr>
              <a:buSzPts val="1200"/>
              <a:buNone/>
              <a:defRPr sz="1200">
                <a:solidFill>
                  <a:srgbClr val="22A3CD"/>
                </a:solidFill>
              </a:defRPr>
            </a:lvl6pPr>
            <a:lvl7pPr lvl="6" rtl="0">
              <a:spcBef>
                <a:spcPts val="0"/>
              </a:spcBef>
              <a:spcAft>
                <a:spcPts val="0"/>
              </a:spcAft>
              <a:buClr>
                <a:srgbClr val="22A3CD"/>
              </a:buClr>
              <a:buSzPts val="1200"/>
              <a:buNone/>
              <a:defRPr sz="1200">
                <a:solidFill>
                  <a:srgbClr val="22A3CD"/>
                </a:solidFill>
              </a:defRPr>
            </a:lvl7pPr>
            <a:lvl8pPr lvl="7" rtl="0">
              <a:spcBef>
                <a:spcPts val="0"/>
              </a:spcBef>
              <a:spcAft>
                <a:spcPts val="0"/>
              </a:spcAft>
              <a:buClr>
                <a:srgbClr val="22A3CD"/>
              </a:buClr>
              <a:buSzPts val="1200"/>
              <a:buNone/>
              <a:defRPr sz="1200">
                <a:solidFill>
                  <a:srgbClr val="22A3CD"/>
                </a:solidFill>
              </a:defRPr>
            </a:lvl8pPr>
            <a:lvl9pPr lvl="8" rtl="0">
              <a:spcBef>
                <a:spcPts val="0"/>
              </a:spcBef>
              <a:spcAft>
                <a:spcPts val="0"/>
              </a:spcAft>
              <a:buClr>
                <a:srgbClr val="22A3CD"/>
              </a:buClr>
              <a:buSzPts val="1200"/>
              <a:buNone/>
              <a:defRPr sz="1200">
                <a:solidFill>
                  <a:srgbClr val="22A3CD"/>
                </a:solidFill>
              </a:defRPr>
            </a:lvl9pPr>
          </a:lstStyle>
          <a:p>
            <a:endParaRPr/>
          </a:p>
        </p:txBody>
      </p:sp>
    </p:spTree>
    <p:extLst>
      <p:ext uri="{BB962C8B-B14F-4D97-AF65-F5344CB8AC3E}">
        <p14:creationId xmlns:p14="http://schemas.microsoft.com/office/powerpoint/2010/main" val="109834150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7" name="Rectangle 3"/>
          <p:cNvSpPr>
            <a:spLocks noGrp="1" noChangeArrowheads="1"/>
          </p:cNvSpPr>
          <p:nvPr>
            <p:ph type="body" idx="1"/>
          </p:nvPr>
        </p:nvSpPr>
        <p:spPr bwMode="auto">
          <a:xfrm>
            <a:off x="611956" y="1088974"/>
            <a:ext cx="8280092" cy="522005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ja-JP" altLang="en-US" dirty="0"/>
              <a:t>マスタ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p>
        </p:txBody>
      </p:sp>
      <p:sp>
        <p:nvSpPr>
          <p:cNvPr id="2" name="正方形/長方形 1"/>
          <p:cNvSpPr/>
          <p:nvPr/>
        </p:nvSpPr>
        <p:spPr bwMode="auto">
          <a:xfrm>
            <a:off x="0" y="0"/>
            <a:ext cx="9144000" cy="908972"/>
          </a:xfrm>
          <a:prstGeom prst="rect">
            <a:avLst/>
          </a:prstGeom>
          <a:solidFill>
            <a:schemeClr val="accent5"/>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2" name="Rectangle 2"/>
          <p:cNvSpPr>
            <a:spLocks noGrp="1" noChangeArrowheads="1"/>
          </p:cNvSpPr>
          <p:nvPr>
            <p:ph type="title"/>
          </p:nvPr>
        </p:nvSpPr>
        <p:spPr bwMode="auto">
          <a:xfrm>
            <a:off x="431954" y="0"/>
            <a:ext cx="8712046"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p>
            <a:pPr lvl="0"/>
            <a:r>
              <a:rPr lang="ja-JP" altLang="en-US" dirty="0"/>
              <a:t>マスタ タイトルの書式設定</a:t>
            </a:r>
          </a:p>
        </p:txBody>
      </p:sp>
      <p:sp>
        <p:nvSpPr>
          <p:cNvPr id="6164" name="Rectangle 20"/>
          <p:cNvSpPr>
            <a:spLocks noGrp="1" noChangeArrowheads="1"/>
          </p:cNvSpPr>
          <p:nvPr>
            <p:ph type="sldNum" sz="quarter" idx="4"/>
          </p:nvPr>
        </p:nvSpPr>
        <p:spPr bwMode="auto">
          <a:xfrm>
            <a:off x="8352042" y="6309031"/>
            <a:ext cx="611956" cy="54896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lvl1pPr algn="r">
              <a:defRPr kumimoji="0" sz="2000">
                <a:solidFill>
                  <a:schemeClr val="tx1">
                    <a:lumMod val="75000"/>
                    <a:lumOff val="25000"/>
                  </a:schemeClr>
                </a:solidFill>
                <a:latin typeface="+mn-lt"/>
              </a:defRPr>
            </a:lvl1pPr>
          </a:lstStyle>
          <a:p>
            <a:fld id="{D2D8002D-B5B0-4BAC-B1F6-782DDCCE6D9C}" type="slidenum">
              <a:rPr kumimoji="1" lang="ja-JP" altLang="en-US" smtClean="0"/>
              <a:pPr/>
              <a:t>‹#›</a:t>
            </a:fld>
            <a:endParaRPr kumimoji="1" lang="ja-JP" altLang="en-US" dirty="0"/>
          </a:p>
        </p:txBody>
      </p:sp>
      <p:sp>
        <p:nvSpPr>
          <p:cNvPr id="6" name="正方形/長方形 5"/>
          <p:cNvSpPr/>
          <p:nvPr userDrawn="1"/>
        </p:nvSpPr>
        <p:spPr bwMode="auto">
          <a:xfrm>
            <a:off x="0" y="0"/>
            <a:ext cx="9144000" cy="908972"/>
          </a:xfrm>
          <a:prstGeom prst="rect">
            <a:avLst/>
          </a:prstGeom>
          <a:solidFill>
            <a:schemeClr val="accent5"/>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1356155920"/>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80" r:id="rId6"/>
  </p:sldLayoutIdLst>
  <p:hf hdr="0" ftr="0" dt="0"/>
  <p:txStyles>
    <p:titleStyle>
      <a:lvl1pPr algn="l" rtl="0" eaLnBrk="1" fontAlgn="base" hangingPunct="1">
        <a:spcBef>
          <a:spcPct val="0"/>
        </a:spcBef>
        <a:spcAft>
          <a:spcPct val="0"/>
        </a:spcAft>
        <a:defRPr kumimoji="1" sz="2800" b="1">
          <a:solidFill>
            <a:schemeClr val="bg1"/>
          </a:solidFill>
          <a:latin typeface="+mn-lt"/>
          <a:ea typeface="メイリオ" pitchFamily="50" charset="-128"/>
          <a:cs typeface="メイリオ" pitchFamily="50" charset="-128"/>
        </a:defRPr>
      </a:lvl1pPr>
      <a:lvl2pPr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2pPr>
      <a:lvl3pPr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3pPr>
      <a:lvl4pPr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4pPr>
      <a:lvl5pPr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5pPr>
      <a:lvl6pPr marL="457200"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6pPr>
      <a:lvl7pPr marL="914400"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7pPr>
      <a:lvl8pPr marL="1371600"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8pPr>
      <a:lvl9pPr marL="1828800"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9pPr>
    </p:titleStyle>
    <p:body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341953" y="1988984"/>
            <a:ext cx="8460094" cy="630007"/>
          </a:xfrm>
        </p:spPr>
        <p:txBody>
          <a:bodyPr/>
          <a:lstStyle/>
          <a:p>
            <a:r>
              <a:rPr kumimoji="1" lang="ja-JP" altLang="en-US" sz="2800" dirty="0"/>
              <a:t>自動翻訳を使った英語論文の書き方 </a:t>
            </a:r>
            <a:r>
              <a:rPr kumimoji="1" lang="en-US" altLang="ja-JP" sz="2800"/>
              <a:t>v3</a:t>
            </a:r>
            <a:endParaRPr kumimoji="1" lang="ja-JP" altLang="en-US" sz="2800" dirty="0"/>
          </a:p>
        </p:txBody>
      </p:sp>
      <p:sp>
        <p:nvSpPr>
          <p:cNvPr id="6" name="サブタイトル 2"/>
          <p:cNvSpPr txBox="1">
            <a:spLocks/>
          </p:cNvSpPr>
          <p:nvPr/>
        </p:nvSpPr>
        <p:spPr bwMode="auto">
          <a:xfrm>
            <a:off x="791958" y="3699003"/>
            <a:ext cx="7650085" cy="540006"/>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marL="0" indent="0" algn="r" rtl="0" eaLnBrk="1" fontAlgn="base" hangingPunct="1">
              <a:lnSpc>
                <a:spcPct val="150000"/>
              </a:lnSpc>
              <a:spcBef>
                <a:spcPts val="0"/>
              </a:spcBef>
              <a:spcAft>
                <a:spcPts val="0"/>
              </a:spcAft>
              <a:buClr>
                <a:schemeClr val="accent5"/>
              </a:buClr>
              <a:buFont typeface="Wingdings" pitchFamily="2" charset="2"/>
              <a:buNone/>
              <a:tabLst>
                <a:tab pos="2057400" algn="l"/>
              </a:tabLst>
              <a:defRPr kumimoji="1" sz="2000">
                <a:solidFill>
                  <a:schemeClr val="bg1"/>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pPr>
              <a:lnSpc>
                <a:spcPct val="100000"/>
              </a:lnSpc>
            </a:pPr>
            <a:r>
              <a:rPr lang="ja-JP" altLang="en-US" kern="0" dirty="0"/>
              <a:t>塩谷 亮太 </a:t>
            </a:r>
            <a:endParaRPr lang="en-US" altLang="ja-JP" kern="0" dirty="0"/>
          </a:p>
        </p:txBody>
      </p:sp>
    </p:spTree>
    <p:extLst>
      <p:ext uri="{BB962C8B-B14F-4D97-AF65-F5344CB8AC3E}">
        <p14:creationId xmlns:p14="http://schemas.microsoft.com/office/powerpoint/2010/main" val="1017800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95768E09-1F4C-CCD4-F684-2A8A75BFDF59}"/>
              </a:ext>
            </a:extLst>
          </p:cNvPr>
          <p:cNvSpPr>
            <a:spLocks noGrp="1"/>
          </p:cNvSpPr>
          <p:nvPr>
            <p:ph type="title"/>
          </p:nvPr>
        </p:nvSpPr>
        <p:spPr/>
        <p:txBody>
          <a:bodyPr/>
          <a:lstStyle/>
          <a:p>
            <a:r>
              <a:rPr kumimoji="1" lang="ja-JP" altLang="en-US" dirty="0"/>
              <a:t>英語にできる日本語に書き換える</a:t>
            </a:r>
            <a:endParaRPr lang="ja-JP" altLang="en-US" dirty="0"/>
          </a:p>
        </p:txBody>
      </p:sp>
    </p:spTree>
    <p:extLst>
      <p:ext uri="{BB962C8B-B14F-4D97-AF65-F5344CB8AC3E}">
        <p14:creationId xmlns:p14="http://schemas.microsoft.com/office/powerpoint/2010/main" val="41147409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278217EC-6BB0-77E0-CCE0-09A42D356521}"/>
              </a:ext>
            </a:extLst>
          </p:cNvPr>
          <p:cNvSpPr>
            <a:spLocks noGrp="1"/>
          </p:cNvSpPr>
          <p:nvPr>
            <p:ph type="title"/>
          </p:nvPr>
        </p:nvSpPr>
        <p:spPr/>
        <p:txBody>
          <a:bodyPr/>
          <a:lstStyle/>
          <a:p>
            <a:r>
              <a:rPr lang="ja-JP" altLang="en-US" dirty="0"/>
              <a:t>日本語から英語になる日本語への書き換え</a:t>
            </a:r>
          </a:p>
        </p:txBody>
      </p:sp>
      <p:sp>
        <p:nvSpPr>
          <p:cNvPr id="5" name="テキスト プレースホルダー 4">
            <a:extLst>
              <a:ext uri="{FF2B5EF4-FFF2-40B4-BE49-F238E27FC236}">
                <a16:creationId xmlns:a16="http://schemas.microsoft.com/office/drawing/2014/main" id="{5C3F3D28-C95B-7069-3C9D-1C23A5CE4B92}"/>
              </a:ext>
            </a:extLst>
          </p:cNvPr>
          <p:cNvSpPr>
            <a:spLocks noGrp="1"/>
          </p:cNvSpPr>
          <p:nvPr>
            <p:ph type="body" sz="quarter" idx="10"/>
          </p:nvPr>
        </p:nvSpPr>
        <p:spPr/>
        <p:txBody>
          <a:bodyPr/>
          <a:lstStyle/>
          <a:p>
            <a:r>
              <a:rPr kumimoji="1" lang="ja-JP" altLang="en-US" dirty="0"/>
              <a:t>良く書けている論文は言語によらず同様の構造を持つ</a:t>
            </a:r>
            <a:endParaRPr kumimoji="1" lang="en-US" altLang="ja-JP" dirty="0"/>
          </a:p>
          <a:p>
            <a:pPr marL="817200" lvl="1" indent="-457200">
              <a:buFont typeface="+mj-lt"/>
              <a:buAutoNum type="arabicPeriod"/>
            </a:pPr>
            <a:r>
              <a:rPr kumimoji="1" lang="ja-JP" altLang="en-US" dirty="0"/>
              <a:t>各文は短く簡潔である</a:t>
            </a:r>
            <a:endParaRPr kumimoji="1" lang="en-US" altLang="ja-JP" dirty="0"/>
          </a:p>
          <a:p>
            <a:pPr marL="817200" lvl="1" indent="-457200">
              <a:buFont typeface="+mj-lt"/>
              <a:buAutoNum type="arabicPeriod"/>
            </a:pPr>
            <a:r>
              <a:rPr kumimoji="1" lang="ja-JP" altLang="en-US" dirty="0"/>
              <a:t>各文は適切に接続されている</a:t>
            </a:r>
            <a:endParaRPr kumimoji="1" lang="en-US" altLang="ja-JP" dirty="0"/>
          </a:p>
          <a:p>
            <a:pPr marL="817200" lvl="1" indent="-457200">
              <a:buFont typeface="+mj-lt"/>
              <a:buAutoNum type="arabicPeriod"/>
            </a:pPr>
            <a:r>
              <a:rPr kumimoji="1" lang="ja-JP" altLang="en-US" dirty="0"/>
              <a:t>各文に主語や動詞，述語が明確にある</a:t>
            </a:r>
            <a:endParaRPr kumimoji="1" lang="en-US" altLang="ja-JP" dirty="0"/>
          </a:p>
          <a:p>
            <a:r>
              <a:rPr kumimoji="1" lang="ja-JP" altLang="en-US" dirty="0"/>
              <a:t>上記が満たされている場合，かなり機械的に日本語から英語に変換できる</a:t>
            </a:r>
            <a:endParaRPr kumimoji="1" lang="en-US" altLang="ja-JP" dirty="0"/>
          </a:p>
          <a:p>
            <a:pPr lvl="1"/>
            <a:r>
              <a:rPr kumimoji="1" lang="ja-JP" altLang="en-US" dirty="0">
                <a:solidFill>
                  <a:schemeClr val="accent5"/>
                </a:solidFill>
              </a:rPr>
              <a:t>まずは上記の条件を満たす日本語原稿を作る事を目指す</a:t>
            </a:r>
            <a:endParaRPr kumimoji="1" lang="en-US" altLang="ja-JP" dirty="0">
              <a:solidFill>
                <a:schemeClr val="accent5"/>
              </a:solidFill>
            </a:endParaRPr>
          </a:p>
          <a:p>
            <a:pPr lvl="1"/>
            <a:r>
              <a:rPr kumimoji="1" lang="ja-JP" altLang="en-US" dirty="0"/>
              <a:t>（実は，良い日本語の論文を書くこととあまり変わらない</a:t>
            </a:r>
          </a:p>
          <a:p>
            <a:r>
              <a:rPr lang="ja-JP" altLang="en-US" dirty="0"/>
              <a:t>以降では，上記の構造を実現する方法を順に説明</a:t>
            </a:r>
          </a:p>
        </p:txBody>
      </p:sp>
      <p:sp>
        <p:nvSpPr>
          <p:cNvPr id="2" name="スライド番号プレースホルダー 1">
            <a:extLst>
              <a:ext uri="{FF2B5EF4-FFF2-40B4-BE49-F238E27FC236}">
                <a16:creationId xmlns:a16="http://schemas.microsoft.com/office/drawing/2014/main" id="{3BB2AEDF-046C-3B4D-2D22-6E4374D25C60}"/>
              </a:ext>
            </a:extLst>
          </p:cNvPr>
          <p:cNvSpPr>
            <a:spLocks noGrp="1"/>
          </p:cNvSpPr>
          <p:nvPr>
            <p:ph type="sldNum" sz="quarter" idx="4294967295"/>
          </p:nvPr>
        </p:nvSpPr>
        <p:spPr>
          <a:xfrm>
            <a:off x="8531225" y="6308725"/>
            <a:ext cx="612775" cy="549275"/>
          </a:xfrm>
        </p:spPr>
        <p:txBody>
          <a:bodyPr/>
          <a:lstStyle/>
          <a:p>
            <a:fld id="{D2D8002D-B5B0-4BAC-B1F6-782DDCCE6D9C}" type="slidenum">
              <a:rPr kumimoji="1" lang="ja-JP" altLang="en-US" smtClean="0"/>
              <a:pPr/>
              <a:t>11</a:t>
            </a:fld>
            <a:endParaRPr kumimoji="1" lang="ja-JP" altLang="en-US"/>
          </a:p>
        </p:txBody>
      </p:sp>
    </p:spTree>
    <p:extLst>
      <p:ext uri="{BB962C8B-B14F-4D97-AF65-F5344CB8AC3E}">
        <p14:creationId xmlns:p14="http://schemas.microsoft.com/office/powerpoint/2010/main" val="33488481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3A85F1-1B35-5F84-85D9-55D1C6172E1E}"/>
              </a:ext>
            </a:extLst>
          </p:cNvPr>
          <p:cNvSpPr>
            <a:spLocks noGrp="1"/>
          </p:cNvSpPr>
          <p:nvPr>
            <p:ph type="title"/>
          </p:nvPr>
        </p:nvSpPr>
        <p:spPr/>
        <p:txBody>
          <a:bodyPr/>
          <a:lstStyle/>
          <a:p>
            <a:r>
              <a:rPr kumimoji="1" lang="ja-JP" altLang="en-US" dirty="0"/>
              <a:t>書き換えのポイント</a:t>
            </a:r>
          </a:p>
        </p:txBody>
      </p:sp>
      <p:sp>
        <p:nvSpPr>
          <p:cNvPr id="3" name="テキスト プレースホルダー 2">
            <a:extLst>
              <a:ext uri="{FF2B5EF4-FFF2-40B4-BE49-F238E27FC236}">
                <a16:creationId xmlns:a16="http://schemas.microsoft.com/office/drawing/2014/main" id="{B4414A41-3B92-4E38-46C4-3166C73733E8}"/>
              </a:ext>
            </a:extLst>
          </p:cNvPr>
          <p:cNvSpPr>
            <a:spLocks noGrp="1"/>
          </p:cNvSpPr>
          <p:nvPr>
            <p:ph type="body" sz="quarter" idx="10"/>
          </p:nvPr>
        </p:nvSpPr>
        <p:spPr/>
        <p:txBody>
          <a:bodyPr/>
          <a:lstStyle/>
          <a:p>
            <a:pPr marL="457200" indent="-457200">
              <a:buFont typeface="+mj-lt"/>
              <a:buAutoNum type="arabicPeriod"/>
            </a:pPr>
            <a:r>
              <a:rPr kumimoji="1" lang="ja-JP" altLang="en-US" dirty="0">
                <a:solidFill>
                  <a:schemeClr val="accent5"/>
                </a:solidFill>
              </a:rPr>
              <a:t>各文を短く簡潔にする</a:t>
            </a:r>
            <a:endParaRPr kumimoji="1" lang="en-US" altLang="ja-JP" dirty="0">
              <a:solidFill>
                <a:schemeClr val="accent5"/>
              </a:solidFill>
            </a:endParaRPr>
          </a:p>
          <a:p>
            <a:pPr marL="457200" indent="-457200">
              <a:buFont typeface="+mj-lt"/>
              <a:buAutoNum type="arabicPeriod"/>
            </a:pPr>
            <a:r>
              <a:rPr kumimoji="1" lang="ja-JP" altLang="en-US" dirty="0"/>
              <a:t>各文は適切に接続する</a:t>
            </a:r>
            <a:endParaRPr kumimoji="1" lang="en-US" altLang="ja-JP" dirty="0"/>
          </a:p>
          <a:p>
            <a:pPr marL="457200" indent="-457200">
              <a:buFont typeface="+mj-lt"/>
              <a:buAutoNum type="arabicPeriod"/>
            </a:pPr>
            <a:r>
              <a:rPr kumimoji="1" lang="ja-JP" altLang="en-US" dirty="0"/>
              <a:t>各文の主語や動詞，述語を明確にする</a:t>
            </a:r>
            <a:endParaRPr kumimoji="1" lang="en-US" altLang="ja-JP" dirty="0"/>
          </a:p>
          <a:p>
            <a:pPr marL="457200" indent="-457200">
              <a:buFont typeface="+mj-lt"/>
              <a:buAutoNum type="arabicPeriod"/>
            </a:pPr>
            <a:r>
              <a:rPr kumimoji="1" lang="ja-JP" altLang="en-US" dirty="0"/>
              <a:t>英語になることを意識した日本語を書く</a:t>
            </a:r>
          </a:p>
        </p:txBody>
      </p:sp>
    </p:spTree>
    <p:extLst>
      <p:ext uri="{BB962C8B-B14F-4D97-AF65-F5344CB8AC3E}">
        <p14:creationId xmlns:p14="http://schemas.microsoft.com/office/powerpoint/2010/main" val="305759922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660BB84-DBA8-6642-6C09-5A4CA1B7E113}"/>
              </a:ext>
            </a:extLst>
          </p:cNvPr>
          <p:cNvSpPr>
            <a:spLocks noGrp="1"/>
          </p:cNvSpPr>
          <p:nvPr>
            <p:ph type="title"/>
          </p:nvPr>
        </p:nvSpPr>
        <p:spPr/>
        <p:txBody>
          <a:bodyPr/>
          <a:lstStyle/>
          <a:p>
            <a:r>
              <a:rPr kumimoji="1" lang="en-US" altLang="ja-JP" dirty="0"/>
              <a:t>1. </a:t>
            </a:r>
            <a:r>
              <a:rPr kumimoji="1" lang="ja-JP" altLang="en-US" dirty="0"/>
              <a:t>各文を短く簡潔にする</a:t>
            </a:r>
          </a:p>
        </p:txBody>
      </p:sp>
      <p:sp>
        <p:nvSpPr>
          <p:cNvPr id="3" name="テキスト プレースホルダー 2">
            <a:extLst>
              <a:ext uri="{FF2B5EF4-FFF2-40B4-BE49-F238E27FC236}">
                <a16:creationId xmlns:a16="http://schemas.microsoft.com/office/drawing/2014/main" id="{7FC8FB9F-70D9-3B50-054F-E1E6CF721F79}"/>
              </a:ext>
            </a:extLst>
          </p:cNvPr>
          <p:cNvSpPr>
            <a:spLocks noGrp="1"/>
          </p:cNvSpPr>
          <p:nvPr>
            <p:ph type="body" sz="quarter" idx="10"/>
          </p:nvPr>
        </p:nvSpPr>
        <p:spPr/>
        <p:txBody>
          <a:bodyPr/>
          <a:lstStyle/>
          <a:p>
            <a:r>
              <a:rPr kumimoji="1" lang="ja-JP" altLang="en-US" b="1" dirty="0">
                <a:solidFill>
                  <a:schemeClr val="accent5"/>
                </a:solidFill>
              </a:rPr>
              <a:t>短い文は全てを解決する</a:t>
            </a:r>
            <a:endParaRPr kumimoji="1" lang="en-US" altLang="ja-JP" b="1" dirty="0">
              <a:solidFill>
                <a:schemeClr val="accent5"/>
              </a:solidFill>
            </a:endParaRPr>
          </a:p>
          <a:p>
            <a:pPr lvl="1"/>
            <a:r>
              <a:rPr kumimoji="1" lang="ja-JP" altLang="en-US" dirty="0"/>
              <a:t>ある意味この資料で一番大事なことはこれ</a:t>
            </a:r>
            <a:endParaRPr kumimoji="1" lang="en-US" altLang="ja-JP" dirty="0"/>
          </a:p>
          <a:p>
            <a:r>
              <a:rPr kumimoji="1" lang="ja-JP" altLang="en-US" dirty="0"/>
              <a:t>短く簡潔な文は，</a:t>
            </a:r>
            <a:endParaRPr kumimoji="1" lang="en-US" altLang="ja-JP" dirty="0"/>
          </a:p>
          <a:p>
            <a:pPr marL="817200" lvl="1" indent="-457200">
              <a:buFont typeface="+mj-lt"/>
              <a:buAutoNum type="arabicPeriod"/>
            </a:pPr>
            <a:r>
              <a:rPr kumimoji="1" lang="ja-JP" altLang="en-US" dirty="0"/>
              <a:t>誰が読んでも明確に意味が理解できる</a:t>
            </a:r>
            <a:endParaRPr kumimoji="1" lang="en-US" altLang="ja-JP" dirty="0"/>
          </a:p>
          <a:p>
            <a:pPr marL="817200" lvl="1" indent="-457200">
              <a:buFont typeface="+mj-lt"/>
              <a:buAutoNum type="arabicPeriod"/>
            </a:pPr>
            <a:r>
              <a:rPr kumimoji="1" lang="ja-JP" altLang="en-US" dirty="0"/>
              <a:t>そして機械的にも翻訳できる</a:t>
            </a:r>
            <a:endParaRPr kumimoji="1" lang="en-US" altLang="ja-JP" dirty="0"/>
          </a:p>
        </p:txBody>
      </p:sp>
    </p:spTree>
    <p:extLst>
      <p:ext uri="{BB962C8B-B14F-4D97-AF65-F5344CB8AC3E}">
        <p14:creationId xmlns:p14="http://schemas.microsoft.com/office/powerpoint/2010/main" val="182201910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A9A1BD0-808E-380B-28AB-8981F488F406}"/>
              </a:ext>
            </a:extLst>
          </p:cNvPr>
          <p:cNvSpPr>
            <a:spLocks noGrp="1"/>
          </p:cNvSpPr>
          <p:nvPr>
            <p:ph type="title"/>
          </p:nvPr>
        </p:nvSpPr>
        <p:spPr/>
        <p:txBody>
          <a:bodyPr/>
          <a:lstStyle/>
          <a:p>
            <a:r>
              <a:rPr kumimoji="1" lang="ja-JP" altLang="en-US" dirty="0"/>
              <a:t>短い文にする</a:t>
            </a:r>
          </a:p>
        </p:txBody>
      </p:sp>
      <p:sp>
        <p:nvSpPr>
          <p:cNvPr id="3" name="テキスト プレースホルダー 2">
            <a:extLst>
              <a:ext uri="{FF2B5EF4-FFF2-40B4-BE49-F238E27FC236}">
                <a16:creationId xmlns:a16="http://schemas.microsoft.com/office/drawing/2014/main" id="{35FE288D-9431-0AC5-FF2E-1A033748A77D}"/>
              </a:ext>
            </a:extLst>
          </p:cNvPr>
          <p:cNvSpPr>
            <a:spLocks noGrp="1"/>
          </p:cNvSpPr>
          <p:nvPr>
            <p:ph type="body" sz="quarter" idx="10"/>
          </p:nvPr>
        </p:nvSpPr>
        <p:spPr/>
        <p:txBody>
          <a:bodyPr/>
          <a:lstStyle/>
          <a:p>
            <a:r>
              <a:rPr kumimoji="1" lang="ja-JP" altLang="en-US" dirty="0"/>
              <a:t>なるべく各文は単文にする</a:t>
            </a:r>
            <a:endParaRPr kumimoji="1" lang="en-US" altLang="ja-JP" dirty="0"/>
          </a:p>
          <a:p>
            <a:pPr lvl="1"/>
            <a:r>
              <a:rPr kumimoji="1" lang="ja-JP" altLang="en-US" dirty="0"/>
              <a:t>単文：主語と述語の組が１つだけの文</a:t>
            </a:r>
            <a:endParaRPr kumimoji="1" lang="en-US" altLang="ja-JP" dirty="0"/>
          </a:p>
          <a:p>
            <a:pPr lvl="1"/>
            <a:r>
              <a:rPr kumimoji="1" lang="ja-JP" altLang="en-US" dirty="0"/>
              <a:t>２文の複文までは良いが，基本的に３文以上の複文は禁止</a:t>
            </a:r>
            <a:endParaRPr kumimoji="1" lang="en-US" altLang="ja-JP" dirty="0"/>
          </a:p>
          <a:p>
            <a:r>
              <a:rPr kumimoji="1" lang="ja-JP" altLang="en-US" dirty="0"/>
              <a:t>複文で「～が，」で文を繋ぐのは禁止</a:t>
            </a:r>
            <a:endParaRPr kumimoji="1" lang="en-US" altLang="ja-JP" dirty="0"/>
          </a:p>
          <a:p>
            <a:pPr lvl="1"/>
            <a:r>
              <a:rPr kumimoji="1" lang="ja-JP" altLang="en-US" dirty="0"/>
              <a:t>逆接の意味で後ろに「しかし」がついているなら良い</a:t>
            </a:r>
            <a:endParaRPr kumimoji="1" lang="en-US" altLang="ja-JP" dirty="0"/>
          </a:p>
          <a:p>
            <a:pPr lvl="1"/>
            <a:r>
              <a:rPr kumimoji="1" lang="ja-JP" altLang="en-US" dirty="0"/>
              <a:t>そうではなくなんとなく繋がっているだけのことがある</a:t>
            </a:r>
            <a:endParaRPr kumimoji="1" lang="en-US" altLang="ja-JP" dirty="0"/>
          </a:p>
          <a:p>
            <a:pPr lvl="1"/>
            <a:endParaRPr kumimoji="1" lang="ja-JP" altLang="en-US" dirty="0"/>
          </a:p>
        </p:txBody>
      </p:sp>
    </p:spTree>
    <p:extLst>
      <p:ext uri="{BB962C8B-B14F-4D97-AF65-F5344CB8AC3E}">
        <p14:creationId xmlns:p14="http://schemas.microsoft.com/office/powerpoint/2010/main" val="174533193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3A85F1-1B35-5F84-85D9-55D1C6172E1E}"/>
              </a:ext>
            </a:extLst>
          </p:cNvPr>
          <p:cNvSpPr>
            <a:spLocks noGrp="1"/>
          </p:cNvSpPr>
          <p:nvPr>
            <p:ph type="title"/>
          </p:nvPr>
        </p:nvSpPr>
        <p:spPr/>
        <p:txBody>
          <a:bodyPr/>
          <a:lstStyle/>
          <a:p>
            <a:r>
              <a:rPr kumimoji="1" lang="ja-JP" altLang="en-US" dirty="0"/>
              <a:t>書き換えのポイント</a:t>
            </a:r>
          </a:p>
        </p:txBody>
      </p:sp>
      <p:sp>
        <p:nvSpPr>
          <p:cNvPr id="3" name="テキスト プレースホルダー 2">
            <a:extLst>
              <a:ext uri="{FF2B5EF4-FFF2-40B4-BE49-F238E27FC236}">
                <a16:creationId xmlns:a16="http://schemas.microsoft.com/office/drawing/2014/main" id="{B4414A41-3B92-4E38-46C4-3166C73733E8}"/>
              </a:ext>
            </a:extLst>
          </p:cNvPr>
          <p:cNvSpPr>
            <a:spLocks noGrp="1"/>
          </p:cNvSpPr>
          <p:nvPr>
            <p:ph type="body" sz="quarter" idx="10"/>
          </p:nvPr>
        </p:nvSpPr>
        <p:spPr/>
        <p:txBody>
          <a:bodyPr/>
          <a:lstStyle/>
          <a:p>
            <a:pPr marL="457200" indent="-457200">
              <a:buFont typeface="+mj-lt"/>
              <a:buAutoNum type="arabicPeriod"/>
            </a:pPr>
            <a:r>
              <a:rPr kumimoji="1" lang="ja-JP" altLang="en-US" dirty="0"/>
              <a:t>各文を短く簡潔にする</a:t>
            </a:r>
            <a:endParaRPr kumimoji="1" lang="en-US" altLang="ja-JP" dirty="0"/>
          </a:p>
          <a:p>
            <a:pPr marL="457200" indent="-457200">
              <a:buFont typeface="+mj-lt"/>
              <a:buAutoNum type="arabicPeriod"/>
            </a:pPr>
            <a:r>
              <a:rPr kumimoji="1" lang="ja-JP" altLang="en-US" dirty="0">
                <a:solidFill>
                  <a:schemeClr val="accent5"/>
                </a:solidFill>
              </a:rPr>
              <a:t>各文を適切に接続する</a:t>
            </a:r>
            <a:endParaRPr kumimoji="1" lang="en-US" altLang="ja-JP" dirty="0">
              <a:solidFill>
                <a:schemeClr val="accent5"/>
              </a:solidFill>
            </a:endParaRPr>
          </a:p>
          <a:p>
            <a:pPr marL="457200" indent="-457200">
              <a:buFont typeface="+mj-lt"/>
              <a:buAutoNum type="arabicPeriod"/>
            </a:pPr>
            <a:r>
              <a:rPr kumimoji="1" lang="ja-JP" altLang="en-US" dirty="0"/>
              <a:t>各文の主語や動詞，述語を明確にする</a:t>
            </a:r>
            <a:endParaRPr kumimoji="1" lang="en-US" altLang="ja-JP" dirty="0"/>
          </a:p>
          <a:p>
            <a:pPr marL="457200" indent="-457200">
              <a:buFont typeface="+mj-lt"/>
              <a:buAutoNum type="arabicPeriod"/>
            </a:pPr>
            <a:r>
              <a:rPr kumimoji="1" lang="ja-JP" altLang="en-US" dirty="0"/>
              <a:t>英語になることを意識した日本語を書く</a:t>
            </a:r>
          </a:p>
        </p:txBody>
      </p:sp>
    </p:spTree>
    <p:extLst>
      <p:ext uri="{BB962C8B-B14F-4D97-AF65-F5344CB8AC3E}">
        <p14:creationId xmlns:p14="http://schemas.microsoft.com/office/powerpoint/2010/main" val="119498320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1D89DC0-3FD1-AEAA-2E43-17FD95F7ABA3}"/>
              </a:ext>
            </a:extLst>
          </p:cNvPr>
          <p:cNvSpPr>
            <a:spLocks noGrp="1"/>
          </p:cNvSpPr>
          <p:nvPr>
            <p:ph type="title"/>
          </p:nvPr>
        </p:nvSpPr>
        <p:spPr/>
        <p:txBody>
          <a:bodyPr/>
          <a:lstStyle/>
          <a:p>
            <a:r>
              <a:rPr kumimoji="1" lang="ja-JP" altLang="en-US" dirty="0"/>
              <a:t>文同士を接続する</a:t>
            </a:r>
          </a:p>
        </p:txBody>
      </p:sp>
      <p:sp>
        <p:nvSpPr>
          <p:cNvPr id="3" name="テキスト プレースホルダー 2">
            <a:extLst>
              <a:ext uri="{FF2B5EF4-FFF2-40B4-BE49-F238E27FC236}">
                <a16:creationId xmlns:a16="http://schemas.microsoft.com/office/drawing/2014/main" id="{5BC3025A-7B01-BA2E-4B61-9B87B1743DAB}"/>
              </a:ext>
            </a:extLst>
          </p:cNvPr>
          <p:cNvSpPr>
            <a:spLocks noGrp="1"/>
          </p:cNvSpPr>
          <p:nvPr>
            <p:ph type="body" sz="quarter" idx="10"/>
          </p:nvPr>
        </p:nvSpPr>
        <p:spPr/>
        <p:txBody>
          <a:bodyPr/>
          <a:lstStyle/>
          <a:p>
            <a:r>
              <a:rPr kumimoji="1" lang="ja-JP" altLang="en-US" dirty="0"/>
              <a:t>なにも考えずに文を短くするとぶつ切れになる</a:t>
            </a:r>
            <a:endParaRPr kumimoji="1" lang="en-US" altLang="ja-JP" dirty="0"/>
          </a:p>
          <a:p>
            <a:pPr lvl="1"/>
            <a:r>
              <a:rPr kumimoji="1" lang="ja-JP" altLang="en-US" dirty="0"/>
              <a:t>元々なんとなく繋がっていた気がしていただけで，</a:t>
            </a:r>
            <a:br>
              <a:rPr kumimoji="1" lang="en-US" altLang="ja-JP" dirty="0"/>
            </a:br>
            <a:r>
              <a:rPr kumimoji="1" lang="ja-JP" altLang="en-US" dirty="0"/>
              <a:t>実は論理的に接続されていないとこうなりがち</a:t>
            </a:r>
            <a:endParaRPr kumimoji="1" lang="en-US" altLang="ja-JP" dirty="0"/>
          </a:p>
          <a:p>
            <a:r>
              <a:rPr kumimoji="1" lang="ja-JP" altLang="en-US" dirty="0"/>
              <a:t>文同士をきちんと接続する方法</a:t>
            </a:r>
            <a:endParaRPr kumimoji="1" lang="en-US" altLang="ja-JP" dirty="0"/>
          </a:p>
          <a:p>
            <a:pPr marL="817200" lvl="1" indent="-457200">
              <a:buFont typeface="+mj-lt"/>
              <a:buAutoNum type="arabicPeriod"/>
            </a:pPr>
            <a:r>
              <a:rPr kumimoji="1" lang="ja-JP" altLang="en-US" dirty="0"/>
              <a:t>接続詞を適切に入れる</a:t>
            </a:r>
            <a:endParaRPr kumimoji="1" lang="en-US" altLang="ja-JP" dirty="0"/>
          </a:p>
          <a:p>
            <a:pPr lvl="2"/>
            <a:r>
              <a:rPr kumimoji="1" lang="ja-JP" altLang="en-US" dirty="0"/>
              <a:t>「したがって」「なぜなら」「しかし」</a:t>
            </a:r>
            <a:endParaRPr kumimoji="1" lang="en-US" altLang="ja-JP" dirty="0"/>
          </a:p>
          <a:p>
            <a:pPr marL="817200" lvl="1" indent="-457200">
              <a:buFont typeface="+mj-lt"/>
              <a:buAutoNum type="arabicPeriod"/>
            </a:pPr>
            <a:r>
              <a:rPr kumimoji="1" lang="ja-JP" altLang="en-US" dirty="0"/>
              <a:t>文内の論理的な繋がりを使う</a:t>
            </a:r>
            <a:endParaRPr kumimoji="1" lang="en-US" altLang="ja-JP" dirty="0"/>
          </a:p>
        </p:txBody>
      </p:sp>
    </p:spTree>
    <p:extLst>
      <p:ext uri="{BB962C8B-B14F-4D97-AF65-F5344CB8AC3E}">
        <p14:creationId xmlns:p14="http://schemas.microsoft.com/office/powerpoint/2010/main" val="30866337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AA3E805-C8B0-4B62-0EE7-64CFD041C187}"/>
              </a:ext>
            </a:extLst>
          </p:cNvPr>
          <p:cNvSpPr>
            <a:spLocks noGrp="1"/>
          </p:cNvSpPr>
          <p:nvPr>
            <p:ph type="title"/>
          </p:nvPr>
        </p:nvSpPr>
        <p:spPr/>
        <p:txBody>
          <a:bodyPr/>
          <a:lstStyle/>
          <a:p>
            <a:r>
              <a:rPr kumimoji="1" lang="ja-JP" altLang="en-US" dirty="0"/>
              <a:t>論理的な繋がりを使った文の接続１</a:t>
            </a:r>
          </a:p>
        </p:txBody>
      </p:sp>
      <p:sp>
        <p:nvSpPr>
          <p:cNvPr id="3" name="テキスト プレースホルダー 2">
            <a:extLst>
              <a:ext uri="{FF2B5EF4-FFF2-40B4-BE49-F238E27FC236}">
                <a16:creationId xmlns:a16="http://schemas.microsoft.com/office/drawing/2014/main" id="{60ADC020-2198-50F1-6F94-34B8CBB0F2D4}"/>
              </a:ext>
            </a:extLst>
          </p:cNvPr>
          <p:cNvSpPr>
            <a:spLocks noGrp="1"/>
          </p:cNvSpPr>
          <p:nvPr>
            <p:ph type="body" sz="quarter" idx="10"/>
          </p:nvPr>
        </p:nvSpPr>
        <p:spPr/>
        <p:txBody>
          <a:bodyPr/>
          <a:lstStyle/>
          <a:p>
            <a:r>
              <a:rPr kumimoji="1" lang="ja-JP" altLang="en-US" sz="1800" dirty="0">
                <a:solidFill>
                  <a:schemeClr val="accent5"/>
                </a:solidFill>
              </a:rPr>
              <a:t>そこより前の文に出てくる単語や事象を入れると自然に繋がる</a:t>
            </a:r>
            <a:endParaRPr kumimoji="1" lang="en-US" altLang="ja-JP" sz="1800" dirty="0">
              <a:solidFill>
                <a:schemeClr val="accent5"/>
              </a:solidFill>
            </a:endParaRPr>
          </a:p>
          <a:p>
            <a:pPr lvl="1"/>
            <a:r>
              <a:rPr kumimoji="1" lang="ja-JP" altLang="en-US" sz="1800" dirty="0"/>
              <a:t>そこまでの文の内容に新しい情報を付け足す形にする</a:t>
            </a:r>
            <a:endParaRPr kumimoji="1" lang="en-US" altLang="ja-JP" sz="1800" dirty="0"/>
          </a:p>
          <a:p>
            <a:r>
              <a:rPr kumimoji="1" lang="ja-JP" altLang="en-US" sz="1800" dirty="0"/>
              <a:t>「</a:t>
            </a:r>
            <a:r>
              <a:rPr kumimoji="1" lang="en-US" altLang="ja-JP" sz="1800" dirty="0"/>
              <a:t>A </a:t>
            </a:r>
            <a:r>
              <a:rPr kumimoji="1" lang="ja-JP" altLang="en-US" sz="1800" dirty="0"/>
              <a:t>は </a:t>
            </a:r>
            <a:r>
              <a:rPr kumimoji="1" lang="en-US" altLang="ja-JP" sz="1800" dirty="0"/>
              <a:t>B </a:t>
            </a:r>
            <a:r>
              <a:rPr kumimoji="1" lang="ja-JP" altLang="en-US" sz="1800" dirty="0"/>
              <a:t>である．なぜなら </a:t>
            </a:r>
            <a:r>
              <a:rPr lang="en-US" altLang="ja-JP" sz="1800" dirty="0"/>
              <a:t>B </a:t>
            </a:r>
            <a:r>
              <a:rPr lang="ja-JP" altLang="en-US" sz="1800" dirty="0"/>
              <a:t>は </a:t>
            </a:r>
            <a:r>
              <a:rPr lang="en-US" altLang="ja-JP" sz="1800" dirty="0"/>
              <a:t>C </a:t>
            </a:r>
            <a:r>
              <a:rPr lang="ja-JP" altLang="en-US" sz="1800" dirty="0"/>
              <a:t>だからだ</a:t>
            </a:r>
            <a:r>
              <a:rPr kumimoji="1" lang="ja-JP" altLang="en-US" sz="1800" dirty="0"/>
              <a:t>」の後に繋げる文を考える</a:t>
            </a:r>
            <a:endParaRPr kumimoji="1" lang="en-US" altLang="ja-JP" sz="1800" dirty="0"/>
          </a:p>
          <a:p>
            <a:pPr lvl="1"/>
            <a:r>
              <a:rPr kumimoji="1" lang="ja-JP" altLang="en-US" sz="1800" dirty="0"/>
              <a:t>良い例：</a:t>
            </a:r>
            <a:endParaRPr kumimoji="1" lang="en-US" altLang="ja-JP" sz="1800" dirty="0"/>
          </a:p>
          <a:p>
            <a:pPr lvl="2"/>
            <a:r>
              <a:rPr kumimoji="1" lang="ja-JP" altLang="en-US" sz="1800" dirty="0"/>
              <a:t>「この </a:t>
            </a:r>
            <a:r>
              <a:rPr kumimoji="1" lang="en-US" altLang="ja-JP" sz="1800" dirty="0"/>
              <a:t>B </a:t>
            </a:r>
            <a:r>
              <a:rPr kumimoji="1" lang="ja-JP" altLang="en-US" sz="1800" dirty="0"/>
              <a:t>は～という性質をもつ」</a:t>
            </a:r>
            <a:endParaRPr kumimoji="1" lang="en-US" altLang="ja-JP" sz="1800" dirty="0"/>
          </a:p>
          <a:p>
            <a:pPr lvl="2"/>
            <a:r>
              <a:rPr kumimoji="1" lang="ja-JP" altLang="en-US" sz="1800" dirty="0"/>
              <a:t>「この </a:t>
            </a:r>
            <a:r>
              <a:rPr kumimoji="1" lang="en-US" altLang="ja-JP" sz="1800" dirty="0"/>
              <a:t>C </a:t>
            </a:r>
            <a:r>
              <a:rPr kumimoji="1" lang="ja-JP" altLang="en-US" sz="1800" dirty="0"/>
              <a:t>は一般に </a:t>
            </a:r>
            <a:r>
              <a:rPr kumimoji="1" lang="en-US" altLang="ja-JP" sz="1800" dirty="0"/>
              <a:t>D </a:t>
            </a:r>
            <a:r>
              <a:rPr kumimoji="1" lang="ja-JP" altLang="en-US" sz="1800" dirty="0"/>
              <a:t>である」</a:t>
            </a:r>
            <a:endParaRPr kumimoji="1" lang="en-US" altLang="ja-JP" sz="1800" dirty="0"/>
          </a:p>
          <a:p>
            <a:pPr lvl="1"/>
            <a:r>
              <a:rPr kumimoji="1" lang="ja-JP" altLang="en-US" sz="1800" dirty="0"/>
              <a:t>だめな例：</a:t>
            </a:r>
            <a:endParaRPr kumimoji="1" lang="en-US" altLang="ja-JP" sz="1800" dirty="0"/>
          </a:p>
          <a:p>
            <a:pPr lvl="2"/>
            <a:r>
              <a:rPr kumimoji="1" lang="ja-JP" altLang="en-US" sz="1800" dirty="0"/>
              <a:t>「</a:t>
            </a:r>
            <a:r>
              <a:rPr kumimoji="1" lang="en-US" altLang="ja-JP" sz="1800" dirty="0"/>
              <a:t>E </a:t>
            </a:r>
            <a:r>
              <a:rPr kumimoji="1" lang="ja-JP" altLang="en-US" sz="1800" dirty="0"/>
              <a:t>は </a:t>
            </a:r>
            <a:r>
              <a:rPr kumimoji="1" lang="en-US" altLang="ja-JP" sz="1800" dirty="0"/>
              <a:t>F </a:t>
            </a:r>
            <a:r>
              <a:rPr kumimoji="1" lang="ja-JP" altLang="en-US" sz="1800" dirty="0"/>
              <a:t>である」（</a:t>
            </a:r>
            <a:r>
              <a:rPr kumimoji="1" lang="en-US" altLang="ja-JP" sz="1800" dirty="0"/>
              <a:t>E </a:t>
            </a:r>
            <a:r>
              <a:rPr kumimoji="1" lang="ja-JP" altLang="en-US" sz="1800" dirty="0"/>
              <a:t>も </a:t>
            </a:r>
            <a:r>
              <a:rPr kumimoji="1" lang="en-US" altLang="ja-JP" sz="1800" dirty="0"/>
              <a:t>F </a:t>
            </a:r>
            <a:r>
              <a:rPr kumimoji="1" lang="ja-JP" altLang="en-US" sz="1800" dirty="0"/>
              <a:t>も初登場なので繋がってない）</a:t>
            </a:r>
            <a:endParaRPr kumimoji="1" lang="en-US" altLang="ja-JP" sz="1800" dirty="0"/>
          </a:p>
        </p:txBody>
      </p:sp>
    </p:spTree>
    <p:extLst>
      <p:ext uri="{BB962C8B-B14F-4D97-AF65-F5344CB8AC3E}">
        <p14:creationId xmlns:p14="http://schemas.microsoft.com/office/powerpoint/2010/main" val="153040955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AA3E805-C8B0-4B62-0EE7-64CFD041C187}"/>
              </a:ext>
            </a:extLst>
          </p:cNvPr>
          <p:cNvSpPr>
            <a:spLocks noGrp="1"/>
          </p:cNvSpPr>
          <p:nvPr>
            <p:ph type="title"/>
          </p:nvPr>
        </p:nvSpPr>
        <p:spPr/>
        <p:txBody>
          <a:bodyPr/>
          <a:lstStyle/>
          <a:p>
            <a:r>
              <a:rPr kumimoji="1" lang="ja-JP" altLang="en-US" dirty="0"/>
              <a:t>論理的な繋がりを使った文の接続２</a:t>
            </a:r>
          </a:p>
        </p:txBody>
      </p:sp>
      <p:sp>
        <p:nvSpPr>
          <p:cNvPr id="3" name="テキスト プレースホルダー 2">
            <a:extLst>
              <a:ext uri="{FF2B5EF4-FFF2-40B4-BE49-F238E27FC236}">
                <a16:creationId xmlns:a16="http://schemas.microsoft.com/office/drawing/2014/main" id="{60ADC020-2198-50F1-6F94-34B8CBB0F2D4}"/>
              </a:ext>
            </a:extLst>
          </p:cNvPr>
          <p:cNvSpPr>
            <a:spLocks noGrp="1"/>
          </p:cNvSpPr>
          <p:nvPr>
            <p:ph type="body" sz="quarter" idx="10"/>
          </p:nvPr>
        </p:nvSpPr>
        <p:spPr/>
        <p:txBody>
          <a:bodyPr/>
          <a:lstStyle/>
          <a:p>
            <a:r>
              <a:rPr kumimoji="1" lang="ja-JP" altLang="en-US" sz="1800" dirty="0">
                <a:solidFill>
                  <a:schemeClr val="accent5"/>
                </a:solidFill>
              </a:rPr>
              <a:t>各文内の前の方に，（なるべく近くの）既出の単語や事象を置く</a:t>
            </a:r>
            <a:endParaRPr kumimoji="1" lang="en-US" altLang="ja-JP" sz="1800" dirty="0"/>
          </a:p>
          <a:p>
            <a:pPr lvl="1"/>
            <a:r>
              <a:rPr kumimoji="1" lang="ja-JP" altLang="en-US" sz="1800" dirty="0"/>
              <a:t>既出の単語が，長い文の後半で初めて出てくるのは良くない</a:t>
            </a:r>
            <a:endParaRPr kumimoji="1" lang="en-US" altLang="ja-JP" sz="1800" dirty="0"/>
          </a:p>
          <a:p>
            <a:pPr lvl="1"/>
            <a:r>
              <a:rPr kumimoji="1" lang="ja-JP" altLang="en-US" sz="1800" dirty="0"/>
              <a:t>その文を最後まで読まないと，接続関係がわからない</a:t>
            </a:r>
            <a:endParaRPr kumimoji="1" lang="en-US" altLang="ja-JP" sz="1800" dirty="0"/>
          </a:p>
          <a:p>
            <a:r>
              <a:rPr kumimoji="1" lang="ja-JP" altLang="en-US" sz="1800" dirty="0"/>
              <a:t>また「</a:t>
            </a:r>
            <a:r>
              <a:rPr kumimoji="1" lang="en-US" altLang="ja-JP" sz="1800" dirty="0"/>
              <a:t>A </a:t>
            </a:r>
            <a:r>
              <a:rPr kumimoji="1" lang="ja-JP" altLang="en-US" sz="1800" dirty="0"/>
              <a:t>は </a:t>
            </a:r>
            <a:r>
              <a:rPr kumimoji="1" lang="en-US" altLang="ja-JP" sz="1800" dirty="0"/>
              <a:t>B </a:t>
            </a:r>
            <a:r>
              <a:rPr kumimoji="1" lang="ja-JP" altLang="en-US" sz="1800" dirty="0"/>
              <a:t>である．なぜなら </a:t>
            </a:r>
            <a:r>
              <a:rPr lang="en-US" altLang="ja-JP" sz="1800" dirty="0"/>
              <a:t>B </a:t>
            </a:r>
            <a:r>
              <a:rPr lang="ja-JP" altLang="en-US" sz="1800" dirty="0"/>
              <a:t>は </a:t>
            </a:r>
            <a:r>
              <a:rPr lang="en-US" altLang="ja-JP" sz="1800" b="1" dirty="0">
                <a:solidFill>
                  <a:schemeClr val="accent5"/>
                </a:solidFill>
              </a:rPr>
              <a:t>C</a:t>
            </a:r>
            <a:r>
              <a:rPr lang="en-US" altLang="ja-JP" sz="1800" dirty="0"/>
              <a:t> </a:t>
            </a:r>
            <a:r>
              <a:rPr lang="ja-JP" altLang="en-US" sz="1800" dirty="0"/>
              <a:t>だからだ</a:t>
            </a:r>
            <a:r>
              <a:rPr kumimoji="1" lang="ja-JP" altLang="en-US" sz="1800" dirty="0"/>
              <a:t>」の後に繋げる文を考える</a:t>
            </a:r>
            <a:endParaRPr kumimoji="1" lang="en-US" altLang="ja-JP" sz="1800" dirty="0"/>
          </a:p>
          <a:p>
            <a:pPr lvl="1"/>
            <a:r>
              <a:rPr kumimoji="1" lang="ja-JP" altLang="en-US" sz="1800" dirty="0"/>
              <a:t>だめな例：</a:t>
            </a:r>
            <a:endParaRPr kumimoji="1" lang="en-US" altLang="ja-JP" sz="1800" dirty="0"/>
          </a:p>
          <a:p>
            <a:pPr lvl="2"/>
            <a:r>
              <a:rPr kumimoji="1" lang="ja-JP" altLang="en-US" sz="1800" dirty="0"/>
              <a:t>「～は～であり，そのため～は </a:t>
            </a:r>
            <a:r>
              <a:rPr kumimoji="1" lang="en-US" altLang="ja-JP" sz="1800" b="1" dirty="0">
                <a:solidFill>
                  <a:schemeClr val="accent5"/>
                </a:solidFill>
              </a:rPr>
              <a:t>C</a:t>
            </a:r>
            <a:r>
              <a:rPr kumimoji="1" lang="en-US" altLang="ja-JP" sz="1800" dirty="0"/>
              <a:t> </a:t>
            </a:r>
            <a:r>
              <a:rPr kumimoji="1" lang="ja-JP" altLang="en-US" sz="1800" dirty="0"/>
              <a:t>である」</a:t>
            </a:r>
            <a:endParaRPr kumimoji="1" lang="en-US" altLang="ja-JP" sz="1800" dirty="0"/>
          </a:p>
          <a:p>
            <a:pPr lvl="2"/>
            <a:r>
              <a:rPr kumimoji="1" lang="en-US" altLang="ja-JP" sz="1800" dirty="0"/>
              <a:t>C </a:t>
            </a:r>
            <a:r>
              <a:rPr kumimoji="1" lang="ja-JP" altLang="en-US" sz="1800" dirty="0"/>
              <a:t>が最後に出てくるので，そこまで読まないと関係がわからない</a:t>
            </a:r>
            <a:endParaRPr kumimoji="1" lang="en-US" altLang="ja-JP" sz="1800" dirty="0"/>
          </a:p>
          <a:p>
            <a:pPr lvl="1"/>
            <a:r>
              <a:rPr kumimoji="1" lang="ja-JP" altLang="en-US" sz="1800" dirty="0"/>
              <a:t>良い例：</a:t>
            </a:r>
            <a:endParaRPr kumimoji="1" lang="en-US" altLang="ja-JP" sz="1800" dirty="0"/>
          </a:p>
          <a:p>
            <a:pPr lvl="2"/>
            <a:r>
              <a:rPr kumimoji="1" lang="ja-JP" altLang="en-US" sz="1800" dirty="0"/>
              <a:t>「～は </a:t>
            </a:r>
            <a:r>
              <a:rPr kumimoji="1" lang="en-US" altLang="ja-JP" sz="1800" b="1" dirty="0">
                <a:solidFill>
                  <a:schemeClr val="accent5"/>
                </a:solidFill>
              </a:rPr>
              <a:t>C</a:t>
            </a:r>
            <a:r>
              <a:rPr kumimoji="1" lang="en-US" altLang="ja-JP" sz="1800" dirty="0"/>
              <a:t> </a:t>
            </a:r>
            <a:r>
              <a:rPr kumimoji="1" lang="ja-JP" altLang="en-US" sz="1800" dirty="0"/>
              <a:t>である．なぜなら～は～であるためである」</a:t>
            </a:r>
            <a:endParaRPr kumimoji="1" lang="en-US" altLang="ja-JP" sz="1800" dirty="0"/>
          </a:p>
        </p:txBody>
      </p:sp>
    </p:spTree>
    <p:extLst>
      <p:ext uri="{BB962C8B-B14F-4D97-AF65-F5344CB8AC3E}">
        <p14:creationId xmlns:p14="http://schemas.microsoft.com/office/powerpoint/2010/main" val="34140390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7F43A36-1241-4642-C35D-F2423024AF7E}"/>
              </a:ext>
            </a:extLst>
          </p:cNvPr>
          <p:cNvSpPr>
            <a:spLocks noGrp="1"/>
          </p:cNvSpPr>
          <p:nvPr>
            <p:ph type="title"/>
          </p:nvPr>
        </p:nvSpPr>
        <p:spPr/>
        <p:txBody>
          <a:bodyPr/>
          <a:lstStyle/>
          <a:p>
            <a:r>
              <a:rPr kumimoji="1" lang="ja-JP" altLang="en-US" dirty="0"/>
              <a:t>論理的な繋がりを使った文の接続３</a:t>
            </a:r>
          </a:p>
        </p:txBody>
      </p:sp>
      <p:sp>
        <p:nvSpPr>
          <p:cNvPr id="3" name="テキスト プレースホルダー 2">
            <a:extLst>
              <a:ext uri="{FF2B5EF4-FFF2-40B4-BE49-F238E27FC236}">
                <a16:creationId xmlns:a16="http://schemas.microsoft.com/office/drawing/2014/main" id="{0AE5F184-FC3A-2542-0079-3B39E1BBBD63}"/>
              </a:ext>
            </a:extLst>
          </p:cNvPr>
          <p:cNvSpPr>
            <a:spLocks noGrp="1"/>
          </p:cNvSpPr>
          <p:nvPr>
            <p:ph type="body" sz="quarter" idx="10"/>
          </p:nvPr>
        </p:nvSpPr>
        <p:spPr/>
        <p:txBody>
          <a:bodyPr/>
          <a:lstStyle/>
          <a:p>
            <a:r>
              <a:rPr kumimoji="1" lang="ja-JP" altLang="en-US" dirty="0"/>
              <a:t>最初に要素や単語を列挙してから，ぶらさげる</a:t>
            </a:r>
            <a:endParaRPr kumimoji="1" lang="en-US" altLang="ja-JP" dirty="0"/>
          </a:p>
          <a:p>
            <a:pPr lvl="1"/>
            <a:r>
              <a:rPr kumimoji="1" lang="ja-JP" altLang="en-US" dirty="0"/>
              <a:t>この後ろに列挙した要素の説明がくることが自然に伝わる</a:t>
            </a:r>
            <a:endParaRPr kumimoji="1" lang="en-US" altLang="ja-JP" dirty="0"/>
          </a:p>
          <a:p>
            <a:r>
              <a:rPr kumimoji="1" lang="ja-JP" altLang="en-US" dirty="0"/>
              <a:t>例：</a:t>
            </a:r>
            <a:endParaRPr kumimoji="1" lang="en-US" altLang="ja-JP" dirty="0"/>
          </a:p>
          <a:p>
            <a:pPr lvl="1"/>
            <a:r>
              <a:rPr kumimoji="1" lang="ja-JP" altLang="en-US" dirty="0"/>
              <a:t>「</a:t>
            </a:r>
            <a:r>
              <a:rPr kumimoji="1" lang="en-US" altLang="ja-JP" dirty="0"/>
              <a:t>A </a:t>
            </a:r>
            <a:r>
              <a:rPr kumimoji="1" lang="ja-JP" altLang="en-US" dirty="0"/>
              <a:t>には </a:t>
            </a:r>
            <a:r>
              <a:rPr kumimoji="1" lang="en-US" altLang="ja-JP" dirty="0"/>
              <a:t>B </a:t>
            </a:r>
            <a:r>
              <a:rPr kumimoji="1" lang="ja-JP" altLang="en-US" dirty="0"/>
              <a:t>と </a:t>
            </a:r>
            <a:r>
              <a:rPr kumimoji="1" lang="en-US" altLang="ja-JP" dirty="0"/>
              <a:t>C </a:t>
            </a:r>
            <a:r>
              <a:rPr kumimoji="1" lang="ja-JP" altLang="en-US" dirty="0"/>
              <a:t>がある」</a:t>
            </a:r>
            <a:endParaRPr kumimoji="1" lang="en-US" altLang="ja-JP" dirty="0"/>
          </a:p>
          <a:p>
            <a:pPr lvl="2"/>
            <a:r>
              <a:rPr kumimoji="1" lang="ja-JP" altLang="en-US" dirty="0"/>
              <a:t>「</a:t>
            </a:r>
            <a:r>
              <a:rPr kumimoji="1" lang="en-US" altLang="ja-JP" dirty="0"/>
              <a:t>B </a:t>
            </a:r>
            <a:r>
              <a:rPr kumimoji="1" lang="ja-JP" altLang="en-US" dirty="0"/>
              <a:t>は～である」</a:t>
            </a:r>
            <a:endParaRPr kumimoji="1" lang="en-US" altLang="ja-JP" dirty="0"/>
          </a:p>
          <a:p>
            <a:pPr lvl="2"/>
            <a:r>
              <a:rPr kumimoji="1" lang="ja-JP" altLang="en-US" dirty="0"/>
              <a:t>「一方で </a:t>
            </a:r>
            <a:r>
              <a:rPr kumimoji="1" lang="en-US" altLang="ja-JP" dirty="0"/>
              <a:t>C </a:t>
            </a:r>
            <a:r>
              <a:rPr kumimoji="1" lang="ja-JP" altLang="en-US" dirty="0"/>
              <a:t>は～である」</a:t>
            </a:r>
            <a:br>
              <a:rPr kumimoji="1" lang="en-US" altLang="ja-JP" dirty="0"/>
            </a:br>
            <a:endParaRPr kumimoji="1" lang="en-US" altLang="ja-JP" dirty="0"/>
          </a:p>
          <a:p>
            <a:pPr lvl="1"/>
            <a:r>
              <a:rPr kumimoji="1" lang="ja-JP" altLang="en-US" dirty="0"/>
              <a:t>「～は以下の手順で行われる」</a:t>
            </a:r>
            <a:endParaRPr kumimoji="1" lang="en-US" altLang="ja-JP" dirty="0"/>
          </a:p>
          <a:p>
            <a:pPr lvl="2"/>
            <a:r>
              <a:rPr kumimoji="1" lang="ja-JP" altLang="en-US" dirty="0"/>
              <a:t>「</a:t>
            </a:r>
            <a:r>
              <a:rPr kumimoji="1" lang="en-US" altLang="ja-JP" dirty="0"/>
              <a:t>1.</a:t>
            </a:r>
            <a:r>
              <a:rPr kumimoji="1" lang="ja-JP" altLang="en-US" dirty="0"/>
              <a:t>」「</a:t>
            </a:r>
            <a:r>
              <a:rPr kumimoji="1" lang="en-US" altLang="ja-JP" dirty="0"/>
              <a:t>2.</a:t>
            </a:r>
            <a:r>
              <a:rPr kumimoji="1" lang="ja-JP" altLang="en-US" dirty="0"/>
              <a:t>」「</a:t>
            </a:r>
            <a:r>
              <a:rPr kumimoji="1" lang="en-US" altLang="ja-JP" dirty="0"/>
              <a:t>3.</a:t>
            </a:r>
            <a:r>
              <a:rPr kumimoji="1" lang="ja-JP" altLang="en-US" dirty="0"/>
              <a:t>」</a:t>
            </a:r>
            <a:endParaRPr kumimoji="1" lang="en-US" altLang="ja-JP" dirty="0"/>
          </a:p>
          <a:p>
            <a:pPr lvl="1"/>
            <a:r>
              <a:rPr kumimoji="1" lang="ja-JP" altLang="en-US" dirty="0"/>
              <a:t>「～は以下の２つの理由からなる」</a:t>
            </a:r>
            <a:endParaRPr kumimoji="1" lang="en-US" altLang="ja-JP" dirty="0"/>
          </a:p>
          <a:p>
            <a:pPr lvl="2"/>
            <a:r>
              <a:rPr kumimoji="1" lang="ja-JP" altLang="en-US" dirty="0"/>
              <a:t>「</a:t>
            </a:r>
            <a:r>
              <a:rPr kumimoji="1" lang="en-US" altLang="ja-JP" dirty="0"/>
              <a:t>1.</a:t>
            </a:r>
            <a:r>
              <a:rPr kumimoji="1" lang="ja-JP" altLang="en-US" dirty="0"/>
              <a:t>」「</a:t>
            </a:r>
            <a:r>
              <a:rPr kumimoji="1" lang="en-US" altLang="ja-JP" dirty="0"/>
              <a:t>2.</a:t>
            </a:r>
            <a:r>
              <a:rPr kumimoji="1" lang="ja-JP" altLang="en-US" dirty="0"/>
              <a:t>」</a:t>
            </a:r>
            <a:endParaRPr kumimoji="1" lang="en-US" altLang="ja-JP" dirty="0"/>
          </a:p>
          <a:p>
            <a:pPr lvl="1"/>
            <a:endParaRPr kumimoji="1" lang="ja-JP" altLang="en-US" dirty="0"/>
          </a:p>
        </p:txBody>
      </p:sp>
    </p:spTree>
    <p:extLst>
      <p:ext uri="{BB962C8B-B14F-4D97-AF65-F5344CB8AC3E}">
        <p14:creationId xmlns:p14="http://schemas.microsoft.com/office/powerpoint/2010/main" val="223662838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0DDB274-9402-C92A-B98A-CC42F08830FA}"/>
              </a:ext>
            </a:extLst>
          </p:cNvPr>
          <p:cNvSpPr>
            <a:spLocks noGrp="1"/>
          </p:cNvSpPr>
          <p:nvPr>
            <p:ph type="title"/>
          </p:nvPr>
        </p:nvSpPr>
        <p:spPr/>
        <p:txBody>
          <a:bodyPr/>
          <a:lstStyle/>
          <a:p>
            <a:r>
              <a:rPr kumimoji="1" lang="ja-JP" altLang="en-US" dirty="0"/>
              <a:t>チェックシート</a:t>
            </a:r>
          </a:p>
        </p:txBody>
      </p:sp>
      <p:sp>
        <p:nvSpPr>
          <p:cNvPr id="3" name="テキスト プレースホルダー 2">
            <a:extLst>
              <a:ext uri="{FF2B5EF4-FFF2-40B4-BE49-F238E27FC236}">
                <a16:creationId xmlns:a16="http://schemas.microsoft.com/office/drawing/2014/main" id="{43CFA2A1-A753-527C-304A-7E5AD4F528F8}"/>
              </a:ext>
            </a:extLst>
          </p:cNvPr>
          <p:cNvSpPr>
            <a:spLocks noGrp="1"/>
          </p:cNvSpPr>
          <p:nvPr>
            <p:ph type="body" sz="quarter" idx="10"/>
          </p:nvPr>
        </p:nvSpPr>
        <p:spPr/>
        <p:txBody>
          <a:bodyPr/>
          <a:lstStyle/>
          <a:p>
            <a:r>
              <a:rPr kumimoji="1" lang="ja-JP" altLang="en-US" dirty="0"/>
              <a:t>工事中</a:t>
            </a:r>
          </a:p>
        </p:txBody>
      </p:sp>
    </p:spTree>
    <p:extLst>
      <p:ext uri="{BB962C8B-B14F-4D97-AF65-F5344CB8AC3E}">
        <p14:creationId xmlns:p14="http://schemas.microsoft.com/office/powerpoint/2010/main" val="313567800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3A85F1-1B35-5F84-85D9-55D1C6172E1E}"/>
              </a:ext>
            </a:extLst>
          </p:cNvPr>
          <p:cNvSpPr>
            <a:spLocks noGrp="1"/>
          </p:cNvSpPr>
          <p:nvPr>
            <p:ph type="title"/>
          </p:nvPr>
        </p:nvSpPr>
        <p:spPr/>
        <p:txBody>
          <a:bodyPr/>
          <a:lstStyle/>
          <a:p>
            <a:r>
              <a:rPr kumimoji="1" lang="ja-JP" altLang="en-US" dirty="0"/>
              <a:t>書き換えのポイント</a:t>
            </a:r>
          </a:p>
        </p:txBody>
      </p:sp>
      <p:sp>
        <p:nvSpPr>
          <p:cNvPr id="3" name="テキスト プレースホルダー 2">
            <a:extLst>
              <a:ext uri="{FF2B5EF4-FFF2-40B4-BE49-F238E27FC236}">
                <a16:creationId xmlns:a16="http://schemas.microsoft.com/office/drawing/2014/main" id="{B4414A41-3B92-4E38-46C4-3166C73733E8}"/>
              </a:ext>
            </a:extLst>
          </p:cNvPr>
          <p:cNvSpPr>
            <a:spLocks noGrp="1"/>
          </p:cNvSpPr>
          <p:nvPr>
            <p:ph type="body" sz="quarter" idx="10"/>
          </p:nvPr>
        </p:nvSpPr>
        <p:spPr/>
        <p:txBody>
          <a:bodyPr/>
          <a:lstStyle/>
          <a:p>
            <a:pPr marL="457200" indent="-457200">
              <a:buFont typeface="+mj-lt"/>
              <a:buAutoNum type="arabicPeriod"/>
            </a:pPr>
            <a:r>
              <a:rPr kumimoji="1" lang="ja-JP" altLang="en-US" dirty="0"/>
              <a:t>各文を短く簡潔にする</a:t>
            </a:r>
            <a:endParaRPr kumimoji="1" lang="en-US" altLang="ja-JP" dirty="0"/>
          </a:p>
          <a:p>
            <a:pPr marL="457200" indent="-457200">
              <a:buFont typeface="+mj-lt"/>
              <a:buAutoNum type="arabicPeriod"/>
            </a:pPr>
            <a:r>
              <a:rPr kumimoji="1" lang="ja-JP" altLang="en-US" dirty="0"/>
              <a:t>各文を適切に接続する</a:t>
            </a:r>
            <a:endParaRPr kumimoji="1" lang="en-US" altLang="ja-JP" dirty="0"/>
          </a:p>
          <a:p>
            <a:pPr marL="457200" indent="-457200">
              <a:buFont typeface="+mj-lt"/>
              <a:buAutoNum type="arabicPeriod"/>
            </a:pPr>
            <a:r>
              <a:rPr kumimoji="1" lang="ja-JP" altLang="en-US" dirty="0">
                <a:solidFill>
                  <a:schemeClr val="accent5"/>
                </a:solidFill>
              </a:rPr>
              <a:t>各文の主語や動詞，述語を明確にする</a:t>
            </a:r>
            <a:endParaRPr kumimoji="1" lang="en-US" altLang="ja-JP" dirty="0">
              <a:solidFill>
                <a:schemeClr val="accent5"/>
              </a:solidFill>
            </a:endParaRPr>
          </a:p>
          <a:p>
            <a:pPr marL="457200" indent="-457200">
              <a:buFont typeface="+mj-lt"/>
              <a:buAutoNum type="arabicPeriod"/>
            </a:pPr>
            <a:r>
              <a:rPr kumimoji="1" lang="ja-JP" altLang="en-US" dirty="0"/>
              <a:t>英語になることを意識した日本語を書く</a:t>
            </a:r>
          </a:p>
        </p:txBody>
      </p:sp>
    </p:spTree>
    <p:extLst>
      <p:ext uri="{BB962C8B-B14F-4D97-AF65-F5344CB8AC3E}">
        <p14:creationId xmlns:p14="http://schemas.microsoft.com/office/powerpoint/2010/main" val="94308053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015080F-9E79-6A62-8922-464CD13B906F}"/>
              </a:ext>
            </a:extLst>
          </p:cNvPr>
          <p:cNvSpPr>
            <a:spLocks noGrp="1"/>
          </p:cNvSpPr>
          <p:nvPr>
            <p:ph type="title"/>
          </p:nvPr>
        </p:nvSpPr>
        <p:spPr/>
        <p:txBody>
          <a:bodyPr/>
          <a:lstStyle/>
          <a:p>
            <a:r>
              <a:rPr kumimoji="1" lang="ja-JP" altLang="en-US" dirty="0"/>
              <a:t>各文の主語や動詞，述語を明確にする</a:t>
            </a:r>
          </a:p>
        </p:txBody>
      </p:sp>
      <p:sp>
        <p:nvSpPr>
          <p:cNvPr id="3" name="テキスト プレースホルダー 2">
            <a:extLst>
              <a:ext uri="{FF2B5EF4-FFF2-40B4-BE49-F238E27FC236}">
                <a16:creationId xmlns:a16="http://schemas.microsoft.com/office/drawing/2014/main" id="{CFBEEDD7-1ABB-B544-39E1-C52AB828F23A}"/>
              </a:ext>
            </a:extLst>
          </p:cNvPr>
          <p:cNvSpPr>
            <a:spLocks noGrp="1"/>
          </p:cNvSpPr>
          <p:nvPr>
            <p:ph type="body" sz="quarter" idx="10"/>
          </p:nvPr>
        </p:nvSpPr>
        <p:spPr/>
        <p:txBody>
          <a:bodyPr/>
          <a:lstStyle/>
          <a:p>
            <a:r>
              <a:rPr kumimoji="1" lang="ja-JP" altLang="en-US" dirty="0"/>
              <a:t>日本語は主語や述語（目的語）を省略して書けてしまう</a:t>
            </a:r>
            <a:endParaRPr kumimoji="1" lang="en-US" altLang="ja-JP" dirty="0"/>
          </a:p>
          <a:p>
            <a:pPr lvl="1"/>
            <a:r>
              <a:rPr kumimoji="1" lang="ja-JP" altLang="en-US" dirty="0"/>
              <a:t>日本語論文であっても，本来そのような曖昧さは排除すべき</a:t>
            </a:r>
            <a:endParaRPr kumimoji="1" lang="en-US" altLang="ja-JP" dirty="0"/>
          </a:p>
          <a:p>
            <a:pPr lvl="1"/>
            <a:r>
              <a:rPr kumimoji="1" lang="ja-JP" altLang="en-US" dirty="0"/>
              <a:t>多少冗長であっても，意味に紛れがないよう略さずにきちんと書くべきである</a:t>
            </a:r>
            <a:endParaRPr kumimoji="1" lang="en-US" altLang="ja-JP" dirty="0"/>
          </a:p>
          <a:p>
            <a:r>
              <a:rPr kumimoji="1" lang="ja-JP" altLang="en-US" dirty="0"/>
              <a:t>主語や述語がない日本語は適切に英語に翻訳できない</a:t>
            </a:r>
            <a:endParaRPr kumimoji="1" lang="en-US" altLang="ja-JP" dirty="0"/>
          </a:p>
          <a:p>
            <a:pPr lvl="1"/>
            <a:r>
              <a:rPr kumimoji="1" lang="ja-JP" altLang="en-US" dirty="0"/>
              <a:t>機械翻訳はもちろんだが，人間にも難しい</a:t>
            </a:r>
            <a:endParaRPr kumimoji="1" lang="en-US" altLang="ja-JP" dirty="0"/>
          </a:p>
          <a:p>
            <a:r>
              <a:rPr kumimoji="1" lang="ja-JP" altLang="en-US" dirty="0">
                <a:solidFill>
                  <a:schemeClr val="accent5"/>
                </a:solidFill>
              </a:rPr>
              <a:t>まず各文を確認して，主語や述語が欠けていないかを確認</a:t>
            </a:r>
            <a:endParaRPr kumimoji="1" lang="en-US" altLang="ja-JP" dirty="0">
              <a:solidFill>
                <a:schemeClr val="accent5"/>
              </a:solidFill>
            </a:endParaRPr>
          </a:p>
          <a:p>
            <a:pPr lvl="1"/>
            <a:r>
              <a:rPr kumimoji="1" lang="ja-JP" altLang="en-US" dirty="0"/>
              <a:t>必要に応じて追加する</a:t>
            </a:r>
            <a:endParaRPr kumimoji="1" lang="en-US" altLang="ja-JP" dirty="0"/>
          </a:p>
          <a:p>
            <a:pPr lvl="1"/>
            <a:r>
              <a:rPr kumimoji="1" lang="ja-JP" altLang="en-US" dirty="0"/>
              <a:t>自明な場合でも「それ」などを使って明示することで英語になりやすくはなる</a:t>
            </a:r>
          </a:p>
        </p:txBody>
      </p:sp>
    </p:spTree>
    <p:extLst>
      <p:ext uri="{BB962C8B-B14F-4D97-AF65-F5344CB8AC3E}">
        <p14:creationId xmlns:p14="http://schemas.microsoft.com/office/powerpoint/2010/main" val="90210471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3A85F1-1B35-5F84-85D9-55D1C6172E1E}"/>
              </a:ext>
            </a:extLst>
          </p:cNvPr>
          <p:cNvSpPr>
            <a:spLocks noGrp="1"/>
          </p:cNvSpPr>
          <p:nvPr>
            <p:ph type="title"/>
          </p:nvPr>
        </p:nvSpPr>
        <p:spPr/>
        <p:txBody>
          <a:bodyPr/>
          <a:lstStyle/>
          <a:p>
            <a:r>
              <a:rPr kumimoji="1" lang="ja-JP" altLang="en-US" dirty="0"/>
              <a:t>書き換えのポイント</a:t>
            </a:r>
          </a:p>
        </p:txBody>
      </p:sp>
      <p:sp>
        <p:nvSpPr>
          <p:cNvPr id="3" name="テキスト プレースホルダー 2">
            <a:extLst>
              <a:ext uri="{FF2B5EF4-FFF2-40B4-BE49-F238E27FC236}">
                <a16:creationId xmlns:a16="http://schemas.microsoft.com/office/drawing/2014/main" id="{B4414A41-3B92-4E38-46C4-3166C73733E8}"/>
              </a:ext>
            </a:extLst>
          </p:cNvPr>
          <p:cNvSpPr>
            <a:spLocks noGrp="1"/>
          </p:cNvSpPr>
          <p:nvPr>
            <p:ph type="body" sz="quarter" idx="10"/>
          </p:nvPr>
        </p:nvSpPr>
        <p:spPr/>
        <p:txBody>
          <a:bodyPr/>
          <a:lstStyle/>
          <a:p>
            <a:pPr marL="457200" indent="-457200">
              <a:buFont typeface="+mj-lt"/>
              <a:buAutoNum type="arabicPeriod"/>
            </a:pPr>
            <a:r>
              <a:rPr kumimoji="1" lang="ja-JP" altLang="en-US" dirty="0"/>
              <a:t>各文を短く簡潔にする</a:t>
            </a:r>
            <a:endParaRPr kumimoji="1" lang="en-US" altLang="ja-JP" dirty="0"/>
          </a:p>
          <a:p>
            <a:pPr marL="457200" indent="-457200">
              <a:buFont typeface="+mj-lt"/>
              <a:buAutoNum type="arabicPeriod"/>
            </a:pPr>
            <a:r>
              <a:rPr kumimoji="1" lang="ja-JP" altLang="en-US" dirty="0"/>
              <a:t>各文を適切に接続する</a:t>
            </a:r>
            <a:endParaRPr kumimoji="1" lang="en-US" altLang="ja-JP" dirty="0"/>
          </a:p>
          <a:p>
            <a:pPr marL="457200" indent="-457200">
              <a:buFont typeface="+mj-lt"/>
              <a:buAutoNum type="arabicPeriod"/>
            </a:pPr>
            <a:r>
              <a:rPr kumimoji="1" lang="ja-JP" altLang="en-US" dirty="0"/>
              <a:t>各文の主語や動詞，述語を明確にする</a:t>
            </a:r>
            <a:endParaRPr kumimoji="1" lang="en-US" altLang="ja-JP" dirty="0"/>
          </a:p>
          <a:p>
            <a:pPr marL="457200" indent="-457200">
              <a:buFont typeface="+mj-lt"/>
              <a:buAutoNum type="arabicPeriod"/>
            </a:pPr>
            <a:r>
              <a:rPr kumimoji="1" lang="ja-JP" altLang="en-US" dirty="0">
                <a:solidFill>
                  <a:schemeClr val="accent5"/>
                </a:solidFill>
              </a:rPr>
              <a:t>英語になることを意識した日本語を書く</a:t>
            </a:r>
          </a:p>
        </p:txBody>
      </p:sp>
    </p:spTree>
    <p:extLst>
      <p:ext uri="{BB962C8B-B14F-4D97-AF65-F5344CB8AC3E}">
        <p14:creationId xmlns:p14="http://schemas.microsoft.com/office/powerpoint/2010/main" val="206879864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AB19CFE-AE28-9A60-066F-87FEA969280D}"/>
              </a:ext>
            </a:extLst>
          </p:cNvPr>
          <p:cNvSpPr>
            <a:spLocks noGrp="1"/>
          </p:cNvSpPr>
          <p:nvPr>
            <p:ph type="title"/>
          </p:nvPr>
        </p:nvSpPr>
        <p:spPr/>
        <p:txBody>
          <a:bodyPr/>
          <a:lstStyle/>
          <a:p>
            <a:r>
              <a:rPr kumimoji="1" lang="ja-JP" altLang="en-US" dirty="0"/>
              <a:t>英語を意識した日本語</a:t>
            </a:r>
          </a:p>
        </p:txBody>
      </p:sp>
      <p:sp>
        <p:nvSpPr>
          <p:cNvPr id="3" name="テキスト プレースホルダー 2">
            <a:extLst>
              <a:ext uri="{FF2B5EF4-FFF2-40B4-BE49-F238E27FC236}">
                <a16:creationId xmlns:a16="http://schemas.microsoft.com/office/drawing/2014/main" id="{A17AC554-8BA9-6693-E864-47B3D16BCFD4}"/>
              </a:ext>
            </a:extLst>
          </p:cNvPr>
          <p:cNvSpPr>
            <a:spLocks noGrp="1"/>
          </p:cNvSpPr>
          <p:nvPr>
            <p:ph type="body" sz="quarter" idx="10"/>
          </p:nvPr>
        </p:nvSpPr>
        <p:spPr/>
        <p:txBody>
          <a:bodyPr/>
          <a:lstStyle/>
          <a:p>
            <a:r>
              <a:rPr kumimoji="1" lang="ja-JP" altLang="en-US" dirty="0"/>
              <a:t>英語になることを見越して日本語を書くことで，より自然になる場合もある</a:t>
            </a:r>
          </a:p>
          <a:p>
            <a:pPr lvl="1"/>
            <a:r>
              <a:rPr kumimoji="1" lang="ja-JP" altLang="en-US" dirty="0"/>
              <a:t>基本的には文を短くするだけで解決可能</a:t>
            </a:r>
            <a:endParaRPr kumimoji="1" lang="en-US" altLang="ja-JP" dirty="0"/>
          </a:p>
          <a:p>
            <a:r>
              <a:rPr kumimoji="1" lang="ja-JP" altLang="en-US" dirty="0"/>
              <a:t>例：</a:t>
            </a:r>
            <a:endParaRPr kumimoji="1" lang="en-US" altLang="ja-JP" dirty="0"/>
          </a:p>
          <a:p>
            <a:pPr lvl="1"/>
            <a:r>
              <a:rPr kumimoji="1" lang="ja-JP" altLang="en-US" dirty="0"/>
              <a:t>関係代名詞による修飾を意識する</a:t>
            </a:r>
            <a:endParaRPr kumimoji="1" lang="en-US" altLang="ja-JP" dirty="0"/>
          </a:p>
          <a:p>
            <a:pPr lvl="2"/>
            <a:r>
              <a:rPr kumimoji="1" lang="ja-JP" altLang="en-US" dirty="0"/>
              <a:t>少し長い修飾節でも，英語になった際の関係代名詞次第ではトップヘビーな文を避けられる</a:t>
            </a:r>
            <a:endParaRPr kumimoji="1" lang="en-US" altLang="ja-JP" dirty="0"/>
          </a:p>
          <a:p>
            <a:pPr lvl="2"/>
            <a:r>
              <a:rPr kumimoji="1" lang="ja-JP" altLang="en-US" dirty="0"/>
              <a:t>後置修飾の形を想像しながら書く</a:t>
            </a:r>
            <a:br>
              <a:rPr kumimoji="1" lang="en-US" altLang="ja-JP" dirty="0"/>
            </a:br>
            <a:endParaRPr kumimoji="1" lang="en-US" altLang="ja-JP" dirty="0"/>
          </a:p>
          <a:p>
            <a:pPr lvl="1"/>
            <a:r>
              <a:rPr kumimoji="1" lang="ja-JP" altLang="en-US" dirty="0"/>
              <a:t>無生物主語を積極的に使う</a:t>
            </a:r>
            <a:endParaRPr kumimoji="1" lang="en-US" altLang="ja-JP" dirty="0"/>
          </a:p>
          <a:p>
            <a:pPr lvl="2"/>
            <a:r>
              <a:rPr kumimoji="1" lang="ja-JP" altLang="en-US" dirty="0"/>
              <a:t>日本語では不自然だが，英語では普通</a:t>
            </a:r>
            <a:endParaRPr kumimoji="1" lang="en-US" altLang="ja-JP" dirty="0"/>
          </a:p>
          <a:p>
            <a:pPr lvl="2"/>
            <a:r>
              <a:rPr kumimoji="1" lang="ja-JP" altLang="en-US" dirty="0"/>
              <a:t>提案手法の名前や </a:t>
            </a:r>
            <a:r>
              <a:rPr kumimoji="1" lang="en-US" altLang="ja-JP" dirty="0"/>
              <a:t>proposed method </a:t>
            </a:r>
            <a:r>
              <a:rPr kumimoji="1" lang="ja-JP" altLang="en-US" dirty="0"/>
              <a:t>を主語にするなど</a:t>
            </a:r>
            <a:endParaRPr kumimoji="1" lang="en-US" altLang="ja-JP" dirty="0"/>
          </a:p>
        </p:txBody>
      </p:sp>
    </p:spTree>
    <p:extLst>
      <p:ext uri="{BB962C8B-B14F-4D97-AF65-F5344CB8AC3E}">
        <p14:creationId xmlns:p14="http://schemas.microsoft.com/office/powerpoint/2010/main" val="158361936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704E63D-A306-19C0-6AA7-C9F4FF858DC1}"/>
              </a:ext>
            </a:extLst>
          </p:cNvPr>
          <p:cNvSpPr>
            <a:spLocks noGrp="1"/>
          </p:cNvSpPr>
          <p:nvPr>
            <p:ph type="title"/>
          </p:nvPr>
        </p:nvSpPr>
        <p:spPr/>
        <p:txBody>
          <a:bodyPr/>
          <a:lstStyle/>
          <a:p>
            <a:r>
              <a:rPr kumimoji="1" lang="ja-JP" altLang="en-US" dirty="0"/>
              <a:t>主題を表す「は」を書き換える</a:t>
            </a:r>
            <a:endParaRPr kumimoji="1" lang="en-US" dirty="0"/>
          </a:p>
        </p:txBody>
      </p:sp>
      <p:sp>
        <p:nvSpPr>
          <p:cNvPr id="3" name="テキスト プレースホルダー 2">
            <a:extLst>
              <a:ext uri="{FF2B5EF4-FFF2-40B4-BE49-F238E27FC236}">
                <a16:creationId xmlns:a16="http://schemas.microsoft.com/office/drawing/2014/main" id="{C1B93E0C-127E-4C09-A5F5-DF544D7C2014}"/>
              </a:ext>
            </a:extLst>
          </p:cNvPr>
          <p:cNvSpPr>
            <a:spLocks noGrp="1"/>
          </p:cNvSpPr>
          <p:nvPr>
            <p:ph type="body" sz="quarter" idx="10"/>
          </p:nvPr>
        </p:nvSpPr>
        <p:spPr/>
        <p:txBody>
          <a:bodyPr/>
          <a:lstStyle/>
          <a:p>
            <a:r>
              <a:rPr kumimoji="1" lang="ja-JP" altLang="en-US" dirty="0"/>
              <a:t>日本語の「は」には，主語と主題の２通りの使い方がある</a:t>
            </a:r>
            <a:endParaRPr kumimoji="1" lang="en-US" altLang="ja-JP" dirty="0"/>
          </a:p>
          <a:p>
            <a:pPr lvl="1"/>
            <a:r>
              <a:rPr kumimoji="1" lang="ja-JP" altLang="en-US" dirty="0"/>
              <a:t>たとえば「象は鼻が長い」の場合，</a:t>
            </a:r>
            <a:endParaRPr kumimoji="1" lang="en-US" altLang="ja-JP" dirty="0"/>
          </a:p>
          <a:p>
            <a:pPr lvl="2"/>
            <a:r>
              <a:rPr kumimoji="1" lang="ja-JP" altLang="en-US" dirty="0"/>
              <a:t>主題：象は</a:t>
            </a:r>
            <a:endParaRPr kumimoji="1" lang="en-US" altLang="ja-JP" dirty="0"/>
          </a:p>
          <a:p>
            <a:pPr lvl="2"/>
            <a:r>
              <a:rPr kumimoji="1" lang="ja-JP" altLang="en-US" dirty="0"/>
              <a:t>主語：鼻が</a:t>
            </a:r>
            <a:endParaRPr kumimoji="1" lang="en-US" altLang="ja-JP" dirty="0"/>
          </a:p>
          <a:p>
            <a:r>
              <a:rPr lang="ja-JP" altLang="en-US" dirty="0"/>
              <a:t>この「主題」の提示に１：１にきれいに対応する英文法がない</a:t>
            </a:r>
            <a:endParaRPr lang="en-US" altLang="ja-JP" dirty="0"/>
          </a:p>
          <a:p>
            <a:pPr lvl="1"/>
            <a:r>
              <a:rPr kumimoji="1" lang="ja-JP" altLang="en-US" dirty="0"/>
              <a:t>翻訳が不自然になりがち</a:t>
            </a:r>
            <a:endParaRPr kumimoji="1" lang="en-US" altLang="ja-JP" dirty="0"/>
          </a:p>
          <a:p>
            <a:r>
              <a:rPr kumimoji="1" lang="ja-JP" altLang="en-US" dirty="0"/>
              <a:t>主題から主語に書き換える自然になることが多い</a:t>
            </a:r>
            <a:endParaRPr kumimoji="1" lang="en-US" altLang="ja-JP" dirty="0"/>
          </a:p>
          <a:p>
            <a:pPr lvl="1"/>
            <a:r>
              <a:rPr kumimoji="1" lang="ja-JP" altLang="en-US" dirty="0"/>
              <a:t>「象は鼻が長い」→「</a:t>
            </a:r>
            <a:r>
              <a:rPr kumimoji="1" lang="en-US" altLang="ja-JP" dirty="0"/>
              <a:t>As for elephants, their noses are long</a:t>
            </a:r>
            <a:r>
              <a:rPr kumimoji="1" lang="ja-JP" altLang="en-US" dirty="0"/>
              <a:t>」</a:t>
            </a:r>
            <a:endParaRPr kumimoji="1" lang="en-US" altLang="ja-JP" dirty="0"/>
          </a:p>
          <a:p>
            <a:pPr lvl="1"/>
            <a:r>
              <a:rPr kumimoji="1" lang="ja-JP" altLang="en-US" dirty="0"/>
              <a:t>「象は長い鼻をもつ」→「</a:t>
            </a:r>
            <a:r>
              <a:rPr kumimoji="1" lang="en-US" altLang="ja-JP" dirty="0"/>
              <a:t>Elephants have long noses</a:t>
            </a:r>
            <a:r>
              <a:rPr kumimoji="1" lang="ja-JP" altLang="en-US" dirty="0"/>
              <a:t>」</a:t>
            </a:r>
            <a:endParaRPr kumimoji="1" lang="en-US" altLang="ja-JP" dirty="0"/>
          </a:p>
        </p:txBody>
      </p:sp>
    </p:spTree>
    <p:extLst>
      <p:ext uri="{BB962C8B-B14F-4D97-AF65-F5344CB8AC3E}">
        <p14:creationId xmlns:p14="http://schemas.microsoft.com/office/powerpoint/2010/main" val="329868402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E403566-7496-9349-574E-B18EE18E02FC}"/>
              </a:ext>
            </a:extLst>
          </p:cNvPr>
          <p:cNvSpPr>
            <a:spLocks noGrp="1"/>
          </p:cNvSpPr>
          <p:nvPr>
            <p:ph type="title"/>
          </p:nvPr>
        </p:nvSpPr>
        <p:spPr/>
        <p:txBody>
          <a:bodyPr/>
          <a:lstStyle/>
          <a:p>
            <a:r>
              <a:rPr kumimoji="1" lang="ja-JP" altLang="en-US" dirty="0"/>
              <a:t>主語が大きいトップヘビーな文を避ける</a:t>
            </a:r>
            <a:endParaRPr kumimoji="1" lang="en-US" dirty="0"/>
          </a:p>
        </p:txBody>
      </p:sp>
      <p:sp>
        <p:nvSpPr>
          <p:cNvPr id="3" name="テキスト プレースホルダー 2">
            <a:extLst>
              <a:ext uri="{FF2B5EF4-FFF2-40B4-BE49-F238E27FC236}">
                <a16:creationId xmlns:a16="http://schemas.microsoft.com/office/drawing/2014/main" id="{B602D1ED-7667-3E47-EA90-4F0D0C17C2FA}"/>
              </a:ext>
            </a:extLst>
          </p:cNvPr>
          <p:cNvSpPr>
            <a:spLocks noGrp="1"/>
          </p:cNvSpPr>
          <p:nvPr>
            <p:ph type="body" sz="quarter" idx="10"/>
          </p:nvPr>
        </p:nvSpPr>
        <p:spPr/>
        <p:txBody>
          <a:bodyPr/>
          <a:lstStyle/>
          <a:p>
            <a:r>
              <a:rPr kumimoji="1" lang="ja-JP" altLang="en-US" sz="1600" dirty="0"/>
              <a:t>元の日本語を書き換えたり，</a:t>
            </a:r>
            <a:r>
              <a:rPr kumimoji="1" lang="en-US" altLang="ja-JP" sz="1600" dirty="0"/>
              <a:t>DeepL </a:t>
            </a:r>
            <a:r>
              <a:rPr kumimoji="1" lang="ja-JP" altLang="en-US" sz="1600" dirty="0"/>
              <a:t>の候補の選択などでなんとかする</a:t>
            </a:r>
            <a:endParaRPr kumimoji="1" lang="en-US" altLang="ja-JP" sz="1600" dirty="0"/>
          </a:p>
          <a:p>
            <a:r>
              <a:rPr kumimoji="1" lang="ja-JP" altLang="en-US" sz="1600" dirty="0"/>
              <a:t>元：</a:t>
            </a:r>
            <a:br>
              <a:rPr kumimoji="1" lang="en-US" altLang="ja-JP" sz="1600" dirty="0"/>
            </a:br>
            <a:r>
              <a:rPr kumimoji="1" lang="ja-JP" altLang="en-US" sz="1600" dirty="0"/>
              <a:t>メモリ順序管理についても、大半の命令は順序違反を起こさないことを利用した軽量化手法やコンパイラの解析に基づく軽量化手法が提案されている。</a:t>
            </a:r>
            <a:br>
              <a:rPr kumimoji="1" lang="en-US" altLang="ja-JP" sz="1600" dirty="0"/>
            </a:br>
            <a:r>
              <a:rPr kumimoji="1" lang="en-US" altLang="ja-JP" sz="1600" dirty="0">
                <a:solidFill>
                  <a:schemeClr val="accent5"/>
                </a:solidFill>
              </a:rPr>
              <a:t>For memory order management, lightweight methods that take advantage of the fact that most instructions do not cause order violations and lightweight methods based on compiler analysis </a:t>
            </a:r>
            <a:r>
              <a:rPr kumimoji="1" lang="en-US" altLang="ja-JP" sz="1600" dirty="0"/>
              <a:t>have also been proposed.</a:t>
            </a:r>
            <a:br>
              <a:rPr kumimoji="1" lang="en-US" altLang="ja-JP" sz="1600" dirty="0"/>
            </a:br>
            <a:br>
              <a:rPr kumimoji="1" lang="en-US" altLang="ja-JP" sz="1600" dirty="0"/>
            </a:br>
            <a:r>
              <a:rPr kumimoji="1" lang="ja-JP" altLang="en-US" sz="1600" dirty="0"/>
              <a:t>主語を含む名詞節がとてつもなく長い</a:t>
            </a:r>
            <a:endParaRPr kumimoji="1" lang="en-US" altLang="ja-JP" sz="1600" dirty="0"/>
          </a:p>
          <a:p>
            <a:r>
              <a:rPr kumimoji="1" lang="ja-JP" altLang="en-US" sz="1600" dirty="0"/>
              <a:t>修正後：</a:t>
            </a:r>
            <a:br>
              <a:rPr kumimoji="1" lang="en-US" altLang="ja-JP" sz="1600" dirty="0"/>
            </a:br>
            <a:r>
              <a:rPr kumimoji="1" lang="ja-JP" altLang="en-US" sz="1600" dirty="0"/>
              <a:t>大半の命令は順序違反を起こさないことを利用した軽量化手法やコンパイラの解析に基づく軽量化手法などを含む、メモリ順序管理についての</a:t>
            </a:r>
            <a:r>
              <a:rPr kumimoji="1" lang="ja-JP" altLang="en-US" sz="1600" dirty="0">
                <a:solidFill>
                  <a:schemeClr val="accent5"/>
                </a:solidFill>
              </a:rPr>
              <a:t>既存手法が存在する</a:t>
            </a:r>
            <a:r>
              <a:rPr kumimoji="1" lang="ja-JP" altLang="en-US" sz="1600" dirty="0"/>
              <a:t>。</a:t>
            </a:r>
            <a:br>
              <a:rPr kumimoji="1" lang="en-US" altLang="ja-JP" sz="1600" dirty="0"/>
            </a:br>
            <a:r>
              <a:rPr kumimoji="1" lang="en-US" altLang="ja-JP" sz="1600" dirty="0">
                <a:solidFill>
                  <a:schemeClr val="accent5"/>
                </a:solidFill>
              </a:rPr>
              <a:t>There are existing methods </a:t>
            </a:r>
            <a:r>
              <a:rPr kumimoji="1" lang="en-US" altLang="ja-JP" sz="1600" dirty="0"/>
              <a:t>for memory order management, including lightweight methods that take advantage of the fact that most instructions do not violate order, and lightweight methods based on compiler analysis</a:t>
            </a:r>
            <a:br>
              <a:rPr kumimoji="1" lang="en-US" altLang="ja-JP" sz="1600" dirty="0"/>
            </a:br>
            <a:br>
              <a:rPr kumimoji="1" lang="en-US" altLang="ja-JP" sz="1600" dirty="0"/>
            </a:br>
            <a:r>
              <a:rPr kumimoji="1" lang="ja-JP" altLang="en-US" sz="1600" dirty="0"/>
              <a:t>「</a:t>
            </a:r>
            <a:r>
              <a:rPr kumimoji="1" lang="en-US" altLang="ja-JP" sz="1600" dirty="0"/>
              <a:t>There are existing methods</a:t>
            </a:r>
            <a:r>
              <a:rPr kumimoji="1" lang="ja-JP" altLang="en-US" sz="1600" dirty="0"/>
              <a:t>」として </a:t>
            </a:r>
            <a:r>
              <a:rPr kumimoji="1" lang="en-US" altLang="ja-JP" sz="1600" dirty="0"/>
              <a:t>methods </a:t>
            </a:r>
            <a:r>
              <a:rPr kumimoji="1" lang="ja-JP" altLang="en-US" sz="1600" dirty="0"/>
              <a:t>後ろに持って行くことで，後置修飾できる形にする</a:t>
            </a:r>
            <a:endParaRPr kumimoji="1" lang="en-US" sz="1600" dirty="0"/>
          </a:p>
        </p:txBody>
      </p:sp>
    </p:spTree>
    <p:extLst>
      <p:ext uri="{BB962C8B-B14F-4D97-AF65-F5344CB8AC3E}">
        <p14:creationId xmlns:p14="http://schemas.microsoft.com/office/powerpoint/2010/main" val="288392996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95768E09-1F4C-CCD4-F684-2A8A75BFDF59}"/>
              </a:ext>
            </a:extLst>
          </p:cNvPr>
          <p:cNvSpPr>
            <a:spLocks noGrp="1"/>
          </p:cNvSpPr>
          <p:nvPr>
            <p:ph type="title"/>
          </p:nvPr>
        </p:nvSpPr>
        <p:spPr/>
        <p:txBody>
          <a:bodyPr/>
          <a:lstStyle/>
          <a:p>
            <a:r>
              <a:rPr kumimoji="1" lang="ja-JP" altLang="en-US" dirty="0"/>
              <a:t>自動翻訳を使いながら英語にする</a:t>
            </a:r>
          </a:p>
        </p:txBody>
      </p:sp>
    </p:spTree>
    <p:extLst>
      <p:ext uri="{BB962C8B-B14F-4D97-AF65-F5344CB8AC3E}">
        <p14:creationId xmlns:p14="http://schemas.microsoft.com/office/powerpoint/2010/main" val="11685358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7B7EA1A-41FC-4CA0-ECFF-D0BCF87A1B79}"/>
              </a:ext>
            </a:extLst>
          </p:cNvPr>
          <p:cNvSpPr>
            <a:spLocks noGrp="1"/>
          </p:cNvSpPr>
          <p:nvPr>
            <p:ph type="title"/>
          </p:nvPr>
        </p:nvSpPr>
        <p:spPr/>
        <p:txBody>
          <a:bodyPr/>
          <a:lstStyle/>
          <a:p>
            <a:r>
              <a:rPr kumimoji="1" lang="ja-JP" altLang="en-US" dirty="0"/>
              <a:t>手順</a:t>
            </a:r>
          </a:p>
        </p:txBody>
      </p:sp>
      <p:sp>
        <p:nvSpPr>
          <p:cNvPr id="3" name="テキスト プレースホルダー 2">
            <a:extLst>
              <a:ext uri="{FF2B5EF4-FFF2-40B4-BE49-F238E27FC236}">
                <a16:creationId xmlns:a16="http://schemas.microsoft.com/office/drawing/2014/main" id="{1E10D8B7-9051-126B-83F8-CA0FBDCD8D84}"/>
              </a:ext>
            </a:extLst>
          </p:cNvPr>
          <p:cNvSpPr>
            <a:spLocks noGrp="1"/>
          </p:cNvSpPr>
          <p:nvPr>
            <p:ph type="body" sz="quarter" idx="10"/>
          </p:nvPr>
        </p:nvSpPr>
        <p:spPr/>
        <p:txBody>
          <a:bodyPr/>
          <a:lstStyle/>
          <a:p>
            <a:r>
              <a:rPr kumimoji="1" lang="ja-JP" altLang="en-US" dirty="0"/>
              <a:t>パラグラフ単位で日本語から英語にしていく</a:t>
            </a:r>
            <a:endParaRPr kumimoji="1" lang="en-US" altLang="ja-JP" dirty="0"/>
          </a:p>
          <a:p>
            <a:r>
              <a:rPr kumimoji="1" lang="ja-JP" altLang="en-US" dirty="0"/>
              <a:t>元の日本語はコメントアウトしておくとよい</a:t>
            </a:r>
            <a:endParaRPr kumimoji="1" lang="en-US" altLang="ja-JP" dirty="0"/>
          </a:p>
          <a:p>
            <a:pPr lvl="1"/>
            <a:r>
              <a:rPr kumimoji="1" lang="ja-JP" altLang="en-US" dirty="0"/>
              <a:t>大抵のエディタや </a:t>
            </a:r>
            <a:r>
              <a:rPr kumimoji="1" lang="en-US" altLang="ja-JP" dirty="0"/>
              <a:t>overleaf </a:t>
            </a:r>
            <a:r>
              <a:rPr kumimoji="1" lang="ja-JP" altLang="en-US" dirty="0"/>
              <a:t>では範囲指定して「</a:t>
            </a:r>
            <a:r>
              <a:rPr kumimoji="1" lang="en-US" altLang="ja-JP" dirty="0"/>
              <a:t>ctrl+/</a:t>
            </a:r>
            <a:r>
              <a:rPr kumimoji="1" lang="ja-JP" altLang="en-US" dirty="0"/>
              <a:t>」でコメントの切り替えができる</a:t>
            </a:r>
          </a:p>
        </p:txBody>
      </p:sp>
    </p:spTree>
    <p:extLst>
      <p:ext uri="{BB962C8B-B14F-4D97-AF65-F5344CB8AC3E}">
        <p14:creationId xmlns:p14="http://schemas.microsoft.com/office/powerpoint/2010/main" val="359550380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5102F15-5640-9F54-D612-FEC5889F3282}"/>
              </a:ext>
            </a:extLst>
          </p:cNvPr>
          <p:cNvSpPr>
            <a:spLocks noGrp="1"/>
          </p:cNvSpPr>
          <p:nvPr>
            <p:ph type="title"/>
          </p:nvPr>
        </p:nvSpPr>
        <p:spPr/>
        <p:txBody>
          <a:bodyPr/>
          <a:lstStyle/>
          <a:p>
            <a:r>
              <a:rPr kumimoji="1" lang="ja-JP" altLang="en-US" dirty="0"/>
              <a:t>ながれ</a:t>
            </a:r>
          </a:p>
        </p:txBody>
      </p:sp>
      <p:sp>
        <p:nvSpPr>
          <p:cNvPr id="3" name="テキスト プレースホルダー 2">
            <a:extLst>
              <a:ext uri="{FF2B5EF4-FFF2-40B4-BE49-F238E27FC236}">
                <a16:creationId xmlns:a16="http://schemas.microsoft.com/office/drawing/2014/main" id="{1FCF644C-2214-9C58-D766-86A751693FF7}"/>
              </a:ext>
            </a:extLst>
          </p:cNvPr>
          <p:cNvSpPr>
            <a:spLocks noGrp="1"/>
          </p:cNvSpPr>
          <p:nvPr>
            <p:ph type="body" sz="quarter" idx="10"/>
          </p:nvPr>
        </p:nvSpPr>
        <p:spPr/>
        <p:txBody>
          <a:bodyPr/>
          <a:lstStyle/>
          <a:p>
            <a:pPr marL="457200" indent="-457200">
              <a:buFont typeface="+mj-lt"/>
              <a:buAutoNum type="arabicPeriod"/>
            </a:pPr>
            <a:r>
              <a:rPr kumimoji="1" lang="en-US" altLang="ja-JP" dirty="0"/>
              <a:t>DeepL </a:t>
            </a:r>
            <a:r>
              <a:rPr kumimoji="1" lang="ja-JP" altLang="en-US" dirty="0"/>
              <a:t>に１パラグラフ分の日本語をいれる</a:t>
            </a:r>
            <a:endParaRPr kumimoji="1" lang="en-US" altLang="ja-JP" dirty="0"/>
          </a:p>
          <a:p>
            <a:pPr marL="457200" indent="-457200">
              <a:buFont typeface="+mj-lt"/>
              <a:buAutoNum type="arabicPeriod"/>
            </a:pPr>
            <a:r>
              <a:rPr kumimoji="1" lang="ja-JP" altLang="en-US" dirty="0"/>
              <a:t>大抵そのままでは使えない英語が出てくる（後述）ので，日本語を直す</a:t>
            </a:r>
            <a:endParaRPr kumimoji="1" lang="en-US" altLang="ja-JP" dirty="0"/>
          </a:p>
          <a:p>
            <a:pPr marL="457200" indent="-457200">
              <a:buFont typeface="+mj-lt"/>
              <a:buAutoNum type="arabicPeriod"/>
            </a:pPr>
            <a:r>
              <a:rPr kumimoji="1" lang="ja-JP" altLang="en-US" dirty="0"/>
              <a:t>英語を手直しする</a:t>
            </a:r>
            <a:endParaRPr kumimoji="1" lang="en-US" altLang="ja-JP" dirty="0"/>
          </a:p>
          <a:p>
            <a:pPr marL="457200" indent="-457200">
              <a:buFont typeface="+mj-lt"/>
              <a:buAutoNum type="arabicPeriod"/>
            </a:pPr>
            <a:r>
              <a:rPr kumimoji="1" lang="ja-JP" altLang="en-US" dirty="0"/>
              <a:t>出来上がった英語を </a:t>
            </a:r>
            <a:r>
              <a:rPr kumimoji="1" lang="en-US" altLang="ja-JP" dirty="0"/>
              <a:t>Google </a:t>
            </a:r>
            <a:r>
              <a:rPr kumimoji="1" lang="ja-JP" altLang="en-US" dirty="0"/>
              <a:t>翻訳にかけて日本語に戻す</a:t>
            </a:r>
            <a:endParaRPr kumimoji="1" lang="en-US" altLang="ja-JP" dirty="0"/>
          </a:p>
          <a:p>
            <a:pPr lvl="1"/>
            <a:r>
              <a:rPr kumimoji="1" lang="ja-JP" altLang="en-US" dirty="0"/>
              <a:t>意図した意味になっているか確認する</a:t>
            </a:r>
          </a:p>
        </p:txBody>
      </p:sp>
    </p:spTree>
    <p:extLst>
      <p:ext uri="{BB962C8B-B14F-4D97-AF65-F5344CB8AC3E}">
        <p14:creationId xmlns:p14="http://schemas.microsoft.com/office/powerpoint/2010/main" val="144088376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02D00FA-AD08-C1ED-D6AB-E20E96F06AEF}"/>
              </a:ext>
            </a:extLst>
          </p:cNvPr>
          <p:cNvSpPr>
            <a:spLocks noGrp="1"/>
          </p:cNvSpPr>
          <p:nvPr>
            <p:ph type="title"/>
          </p:nvPr>
        </p:nvSpPr>
        <p:spPr/>
        <p:txBody>
          <a:bodyPr/>
          <a:lstStyle/>
          <a:p>
            <a:r>
              <a:rPr kumimoji="1" lang="ja-JP" altLang="en-US" dirty="0"/>
              <a:t>逆翻訳時になぜ違う翻訳を使うのか</a:t>
            </a:r>
            <a:br>
              <a:rPr kumimoji="1" lang="en-US" altLang="ja-JP" dirty="0"/>
            </a:br>
            <a:r>
              <a:rPr kumimoji="1" lang="ja-JP" altLang="en-US" sz="1800" dirty="0"/>
              <a:t>（</a:t>
            </a:r>
            <a:r>
              <a:rPr kumimoji="1" lang="en-US" altLang="ja-JP" sz="1800" dirty="0"/>
              <a:t>2022</a:t>
            </a:r>
            <a:r>
              <a:rPr kumimoji="1" lang="ja-JP" altLang="en-US" sz="1800" dirty="0"/>
              <a:t>年の場合であり，今後変わる可能性も高い）</a:t>
            </a:r>
          </a:p>
        </p:txBody>
      </p:sp>
      <p:sp>
        <p:nvSpPr>
          <p:cNvPr id="3" name="テキスト プレースホルダー 2">
            <a:extLst>
              <a:ext uri="{FF2B5EF4-FFF2-40B4-BE49-F238E27FC236}">
                <a16:creationId xmlns:a16="http://schemas.microsoft.com/office/drawing/2014/main" id="{4070AA86-D565-9FC0-9EF0-9E1D5F294CD8}"/>
              </a:ext>
            </a:extLst>
          </p:cNvPr>
          <p:cNvSpPr>
            <a:spLocks noGrp="1"/>
          </p:cNvSpPr>
          <p:nvPr>
            <p:ph type="body" sz="quarter" idx="10"/>
          </p:nvPr>
        </p:nvSpPr>
        <p:spPr/>
        <p:txBody>
          <a:bodyPr/>
          <a:lstStyle/>
          <a:p>
            <a:r>
              <a:rPr kumimoji="1" lang="ja-JP" altLang="en-US" dirty="0"/>
              <a:t>異なる翻訳エンジンを逆翻訳時に使うことで精度を上げる</a:t>
            </a:r>
            <a:endParaRPr kumimoji="1" lang="en-US" altLang="ja-JP" dirty="0"/>
          </a:p>
          <a:p>
            <a:pPr lvl="1"/>
            <a:r>
              <a:rPr kumimoji="1" lang="ja-JP" altLang="en-US" dirty="0"/>
              <a:t>同じ翻訳エンジンを使うと，逆翻訳では単に元の文が復元される確率が高い</a:t>
            </a:r>
            <a:endParaRPr kumimoji="1" lang="en-US" altLang="ja-JP" dirty="0"/>
          </a:p>
          <a:p>
            <a:pPr lvl="1"/>
            <a:r>
              <a:rPr kumimoji="1" lang="ja-JP" altLang="en-US" dirty="0"/>
              <a:t>同一のネットワークを使って翻訳しているからかもしれない</a:t>
            </a:r>
            <a:endParaRPr kumimoji="1" lang="en-US" altLang="ja-JP" dirty="0"/>
          </a:p>
          <a:p>
            <a:r>
              <a:rPr kumimoji="1" lang="ja-JP" altLang="en-US" dirty="0"/>
              <a:t>最初の翻訳は </a:t>
            </a:r>
            <a:r>
              <a:rPr kumimoji="1" lang="en-US" altLang="ja-JP" dirty="0"/>
              <a:t>DeepL </a:t>
            </a:r>
            <a:r>
              <a:rPr kumimoji="1" lang="ja-JP" altLang="en-US" dirty="0"/>
              <a:t>を使う</a:t>
            </a:r>
            <a:endParaRPr kumimoji="1" lang="en-US" altLang="ja-JP" dirty="0"/>
          </a:p>
          <a:p>
            <a:pPr lvl="1"/>
            <a:r>
              <a:rPr kumimoji="1" lang="ja-JP" altLang="en-US" dirty="0"/>
              <a:t>現状 </a:t>
            </a:r>
            <a:r>
              <a:rPr kumimoji="1" lang="en-US" altLang="ja-JP" dirty="0"/>
              <a:t>DeepL </a:t>
            </a:r>
            <a:r>
              <a:rPr kumimoji="1" lang="ja-JP" altLang="en-US" dirty="0"/>
              <a:t>と </a:t>
            </a:r>
            <a:r>
              <a:rPr kumimoji="1" lang="en-US" altLang="ja-JP" dirty="0"/>
              <a:t>Google </a:t>
            </a:r>
            <a:r>
              <a:rPr kumimoji="1" lang="ja-JP" altLang="en-US" dirty="0"/>
              <a:t>翻訳では前者の方が質が高い</a:t>
            </a:r>
            <a:endParaRPr kumimoji="1" lang="en-US" altLang="ja-JP" dirty="0"/>
          </a:p>
          <a:p>
            <a:r>
              <a:rPr lang="ja-JP" altLang="en-US" dirty="0"/>
              <a:t>逆翻訳は </a:t>
            </a:r>
            <a:r>
              <a:rPr lang="en-US" altLang="ja-JP" dirty="0"/>
              <a:t>Google </a:t>
            </a:r>
            <a:r>
              <a:rPr lang="ja-JP" altLang="en-US" dirty="0"/>
              <a:t>翻訳を使う</a:t>
            </a:r>
            <a:endParaRPr lang="en-US" altLang="ja-JP" dirty="0"/>
          </a:p>
          <a:p>
            <a:pPr lvl="1"/>
            <a:r>
              <a:rPr lang="en-US" altLang="ja-JP" dirty="0"/>
              <a:t>DeepL </a:t>
            </a:r>
            <a:r>
              <a:rPr lang="ja-JP" altLang="en-US" dirty="0"/>
              <a:t>は入力が適当な日本語でも補完して，文法的には正しいが意味的におかしい文を生成しがち</a:t>
            </a:r>
            <a:endParaRPr lang="en-US" altLang="ja-JP" dirty="0"/>
          </a:p>
          <a:p>
            <a:pPr lvl="1"/>
            <a:r>
              <a:rPr kumimoji="1" lang="en-US" altLang="ja-JP" dirty="0"/>
              <a:t>Google </a:t>
            </a:r>
            <a:r>
              <a:rPr kumimoji="1" lang="ja-JP" altLang="en-US" dirty="0"/>
              <a:t>翻訳は入力が適当だと翻訳をミスしてくれる</a:t>
            </a:r>
          </a:p>
        </p:txBody>
      </p:sp>
    </p:spTree>
    <p:extLst>
      <p:ext uri="{BB962C8B-B14F-4D97-AF65-F5344CB8AC3E}">
        <p14:creationId xmlns:p14="http://schemas.microsoft.com/office/powerpoint/2010/main" val="216623086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D03BE3FA-4794-BA5D-18C7-9E545805A70D}"/>
              </a:ext>
            </a:extLst>
          </p:cNvPr>
          <p:cNvSpPr>
            <a:spLocks noGrp="1"/>
          </p:cNvSpPr>
          <p:nvPr>
            <p:ph type="title"/>
          </p:nvPr>
        </p:nvSpPr>
        <p:spPr/>
        <p:txBody>
          <a:bodyPr/>
          <a:lstStyle/>
          <a:p>
            <a:r>
              <a:rPr lang="ja-JP" altLang="en-US" dirty="0"/>
              <a:t>はじめに</a:t>
            </a:r>
          </a:p>
        </p:txBody>
      </p:sp>
    </p:spTree>
    <p:extLst>
      <p:ext uri="{BB962C8B-B14F-4D97-AF65-F5344CB8AC3E}">
        <p14:creationId xmlns:p14="http://schemas.microsoft.com/office/powerpoint/2010/main" val="12736072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341EA2B-3240-7B54-DDD2-ED2AF77D53FC}"/>
              </a:ext>
            </a:extLst>
          </p:cNvPr>
          <p:cNvSpPr>
            <a:spLocks noGrp="1"/>
          </p:cNvSpPr>
          <p:nvPr>
            <p:ph type="title"/>
          </p:nvPr>
        </p:nvSpPr>
        <p:spPr/>
        <p:txBody>
          <a:bodyPr/>
          <a:lstStyle/>
          <a:p>
            <a:r>
              <a:rPr kumimoji="1" lang="ja-JP" altLang="en-US" dirty="0"/>
              <a:t>出てきた英語の確認と訂正１</a:t>
            </a:r>
          </a:p>
        </p:txBody>
      </p:sp>
      <p:sp>
        <p:nvSpPr>
          <p:cNvPr id="3" name="テキスト プレースホルダー 2">
            <a:extLst>
              <a:ext uri="{FF2B5EF4-FFF2-40B4-BE49-F238E27FC236}">
                <a16:creationId xmlns:a16="http://schemas.microsoft.com/office/drawing/2014/main" id="{C30EC249-85CD-BBED-15C0-7DFAF450D946}"/>
              </a:ext>
            </a:extLst>
          </p:cNvPr>
          <p:cNvSpPr>
            <a:spLocks noGrp="1"/>
          </p:cNvSpPr>
          <p:nvPr>
            <p:ph type="body" sz="quarter" idx="10"/>
          </p:nvPr>
        </p:nvSpPr>
        <p:spPr/>
        <p:txBody>
          <a:bodyPr/>
          <a:lstStyle/>
          <a:p>
            <a:r>
              <a:rPr kumimoji="1" lang="ja-JP" altLang="en-US" sz="1800" dirty="0"/>
              <a:t>大抵そのままでは使えない英語が出てくる</a:t>
            </a:r>
            <a:endParaRPr kumimoji="1" lang="en-US" altLang="ja-JP" sz="1800" dirty="0"/>
          </a:p>
          <a:p>
            <a:pPr lvl="1"/>
            <a:r>
              <a:rPr kumimoji="1" lang="ja-JP" altLang="en-US" sz="1800" dirty="0"/>
              <a:t>意味がおかしい</a:t>
            </a:r>
            <a:endParaRPr kumimoji="1" lang="en-US" altLang="ja-JP" sz="1800" dirty="0"/>
          </a:p>
          <a:p>
            <a:pPr lvl="1"/>
            <a:r>
              <a:rPr kumimoji="1" lang="ja-JP" altLang="en-US" sz="1800" dirty="0"/>
              <a:t>英語として不自然</a:t>
            </a:r>
            <a:endParaRPr kumimoji="1" lang="en-US" altLang="ja-JP" sz="1800" dirty="0"/>
          </a:p>
          <a:p>
            <a:pPr lvl="1"/>
            <a:r>
              <a:rPr kumimoji="1" lang="ja-JP" altLang="en-US" sz="1800" dirty="0"/>
              <a:t>文がたまに欠落する</a:t>
            </a:r>
            <a:endParaRPr kumimoji="1" lang="en-US" altLang="ja-JP" sz="1800" dirty="0"/>
          </a:p>
          <a:p>
            <a:r>
              <a:rPr kumimoji="1" lang="ja-JP" altLang="en-US" sz="1800" dirty="0"/>
              <a:t>基本的には，</a:t>
            </a:r>
            <a:endParaRPr kumimoji="1" lang="en-US" altLang="ja-JP" sz="1800" dirty="0"/>
          </a:p>
          <a:p>
            <a:pPr lvl="1"/>
            <a:r>
              <a:rPr kumimoji="1" lang="ja-JP" altLang="en-US" sz="1800" dirty="0"/>
              <a:t>元の日本語を１つずつ書き換える</a:t>
            </a:r>
            <a:endParaRPr kumimoji="1" lang="en-US" altLang="ja-JP" sz="1800" dirty="0"/>
          </a:p>
          <a:p>
            <a:pPr lvl="2"/>
            <a:r>
              <a:rPr kumimoji="1" lang="ja-JP" altLang="en-US" sz="1800" dirty="0"/>
              <a:t>この過程で長すぎる文を短くして単純化したり，主語の欠落に気づいて補ったりすることも多い</a:t>
            </a:r>
            <a:endParaRPr kumimoji="1" lang="en-US" altLang="ja-JP" sz="1800" dirty="0"/>
          </a:p>
          <a:p>
            <a:pPr lvl="1"/>
            <a:r>
              <a:rPr kumimoji="1" lang="ja-JP" altLang="en-US" sz="1800" dirty="0"/>
              <a:t>どうしようもないものは英語を直接書く</a:t>
            </a:r>
          </a:p>
        </p:txBody>
      </p:sp>
    </p:spTree>
    <p:extLst>
      <p:ext uri="{BB962C8B-B14F-4D97-AF65-F5344CB8AC3E}">
        <p14:creationId xmlns:p14="http://schemas.microsoft.com/office/powerpoint/2010/main" val="168376598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29A745A-C899-0217-F308-813A85480F7E}"/>
              </a:ext>
            </a:extLst>
          </p:cNvPr>
          <p:cNvSpPr>
            <a:spLocks noGrp="1"/>
          </p:cNvSpPr>
          <p:nvPr>
            <p:ph type="title"/>
          </p:nvPr>
        </p:nvSpPr>
        <p:spPr/>
        <p:txBody>
          <a:bodyPr/>
          <a:lstStyle/>
          <a:p>
            <a:r>
              <a:rPr kumimoji="1" lang="ja-JP" altLang="en-US" dirty="0"/>
              <a:t>出てきた英語の確認と訂正２</a:t>
            </a:r>
            <a:endParaRPr kumimoji="1" lang="en-US" dirty="0"/>
          </a:p>
        </p:txBody>
      </p:sp>
      <p:sp>
        <p:nvSpPr>
          <p:cNvPr id="3" name="テキスト プレースホルダー 2">
            <a:extLst>
              <a:ext uri="{FF2B5EF4-FFF2-40B4-BE49-F238E27FC236}">
                <a16:creationId xmlns:a16="http://schemas.microsoft.com/office/drawing/2014/main" id="{45D0143B-8E19-5080-0DA3-1AE061B61B4B}"/>
              </a:ext>
            </a:extLst>
          </p:cNvPr>
          <p:cNvSpPr>
            <a:spLocks noGrp="1"/>
          </p:cNvSpPr>
          <p:nvPr>
            <p:ph type="body" sz="quarter" idx="10"/>
          </p:nvPr>
        </p:nvSpPr>
        <p:spPr/>
        <p:txBody>
          <a:bodyPr/>
          <a:lstStyle/>
          <a:p>
            <a:r>
              <a:rPr kumimoji="1" lang="ja-JP" altLang="en-US" sz="1800" dirty="0"/>
              <a:t>他にも以下を確認する</a:t>
            </a:r>
            <a:endParaRPr kumimoji="1" lang="en-US" altLang="ja-JP" sz="1800" dirty="0"/>
          </a:p>
          <a:p>
            <a:pPr lvl="1">
              <a:buFont typeface="+mj-lt"/>
              <a:buAutoNum type="arabicPeriod"/>
            </a:pPr>
            <a:r>
              <a:rPr kumimoji="1" lang="ja-JP" altLang="en-US" sz="1800" dirty="0"/>
              <a:t>冠詞</a:t>
            </a:r>
            <a:endParaRPr kumimoji="1" lang="en-US" altLang="ja-JP" sz="1800" dirty="0"/>
          </a:p>
          <a:p>
            <a:pPr lvl="1">
              <a:buFont typeface="+mj-lt"/>
              <a:buAutoNum type="arabicPeriod"/>
            </a:pPr>
            <a:r>
              <a:rPr kumimoji="1" lang="ja-JP" altLang="en-US" sz="1800" dirty="0"/>
              <a:t>名詞的な動詞の使用</a:t>
            </a:r>
            <a:endParaRPr kumimoji="1" lang="en-US" altLang="ja-JP" sz="1800" dirty="0"/>
          </a:p>
          <a:p>
            <a:pPr lvl="1">
              <a:buFont typeface="+mj-lt"/>
              <a:buAutoNum type="arabicPeriod"/>
            </a:pPr>
            <a:r>
              <a:rPr kumimoji="1" lang="ja-JP" altLang="en-US" sz="1800" dirty="0"/>
              <a:t>一般的でない単語</a:t>
            </a:r>
            <a:r>
              <a:rPr kumimoji="1" lang="en-US" altLang="ja-JP" sz="1800" dirty="0"/>
              <a:t>/</a:t>
            </a:r>
            <a:r>
              <a:rPr kumimoji="1" lang="ja-JP" altLang="en-US" sz="1800" dirty="0"/>
              <a:t>文法の使用</a:t>
            </a:r>
            <a:endParaRPr kumimoji="1" lang="en-US" altLang="ja-JP" sz="1800" dirty="0"/>
          </a:p>
          <a:p>
            <a:pPr marL="817200" lvl="1" indent="-457200">
              <a:buFont typeface="+mj-lt"/>
              <a:buAutoNum type="arabicPeriod"/>
            </a:pPr>
            <a:r>
              <a:rPr kumimoji="1" lang="ja-JP" altLang="en-US" dirty="0"/>
              <a:t>「各文を適切に接続する」で説明した接続の確認</a:t>
            </a:r>
            <a:endParaRPr kumimoji="1" lang="en-US" altLang="ja-JP" dirty="0"/>
          </a:p>
          <a:p>
            <a:r>
              <a:rPr kumimoji="1" lang="ja-JP" altLang="en-US" dirty="0"/>
              <a:t>以降でそれぞれを説明</a:t>
            </a:r>
            <a:endParaRPr kumimoji="1" lang="en-US" dirty="0"/>
          </a:p>
        </p:txBody>
      </p:sp>
    </p:spTree>
    <p:extLst>
      <p:ext uri="{BB962C8B-B14F-4D97-AF65-F5344CB8AC3E}">
        <p14:creationId xmlns:p14="http://schemas.microsoft.com/office/powerpoint/2010/main" val="297599149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A12D94D-6574-A619-9A03-CF14E23DA425}"/>
              </a:ext>
            </a:extLst>
          </p:cNvPr>
          <p:cNvSpPr>
            <a:spLocks noGrp="1"/>
          </p:cNvSpPr>
          <p:nvPr>
            <p:ph type="title"/>
          </p:nvPr>
        </p:nvSpPr>
        <p:spPr/>
        <p:txBody>
          <a:bodyPr/>
          <a:lstStyle/>
          <a:p>
            <a:r>
              <a:rPr kumimoji="1" lang="ja-JP" altLang="en-US" dirty="0"/>
              <a:t>冠詞</a:t>
            </a:r>
          </a:p>
        </p:txBody>
      </p:sp>
      <p:sp>
        <p:nvSpPr>
          <p:cNvPr id="3" name="テキスト プレースホルダー 2">
            <a:extLst>
              <a:ext uri="{FF2B5EF4-FFF2-40B4-BE49-F238E27FC236}">
                <a16:creationId xmlns:a16="http://schemas.microsoft.com/office/drawing/2014/main" id="{5A756F8D-17E3-B3BC-669A-0013565B8D57}"/>
              </a:ext>
            </a:extLst>
          </p:cNvPr>
          <p:cNvSpPr>
            <a:spLocks noGrp="1"/>
          </p:cNvSpPr>
          <p:nvPr>
            <p:ph type="body" sz="quarter" idx="10"/>
          </p:nvPr>
        </p:nvSpPr>
        <p:spPr/>
        <p:txBody>
          <a:bodyPr/>
          <a:lstStyle/>
          <a:p>
            <a:r>
              <a:rPr kumimoji="1" lang="ja-JP" altLang="en-US" dirty="0"/>
              <a:t>冠詞の判断は（この資料の使い方の限りは）自動翻訳には不可能</a:t>
            </a:r>
            <a:endParaRPr kumimoji="1" lang="en-US" altLang="ja-JP" dirty="0"/>
          </a:p>
          <a:p>
            <a:pPr lvl="1"/>
            <a:r>
              <a:rPr kumimoji="1" lang="ja-JP" altLang="en-US" dirty="0"/>
              <a:t>定冠詞</a:t>
            </a:r>
            <a:r>
              <a:rPr kumimoji="1" lang="en-US" altLang="ja-JP" dirty="0"/>
              <a:t>/</a:t>
            </a:r>
            <a:r>
              <a:rPr kumimoji="1" lang="ja-JP" altLang="en-US" dirty="0"/>
              <a:t>不定冠詞</a:t>
            </a:r>
            <a:r>
              <a:rPr kumimoji="1" lang="en-US" altLang="ja-JP" dirty="0"/>
              <a:t>/</a:t>
            </a:r>
            <a:r>
              <a:rPr kumimoji="1" lang="ja-JP" altLang="en-US" dirty="0"/>
              <a:t>複数形無冠詞のどれを使うか？</a:t>
            </a:r>
            <a:endParaRPr kumimoji="1" lang="en-US" altLang="ja-JP" dirty="0"/>
          </a:p>
          <a:p>
            <a:r>
              <a:rPr kumimoji="1" lang="ja-JP" altLang="en-US" dirty="0"/>
              <a:t>その名詞が文脈上で読者から明らかどうかは，わからないから</a:t>
            </a:r>
            <a:endParaRPr kumimoji="1" lang="en-US" altLang="ja-JP" dirty="0"/>
          </a:p>
          <a:p>
            <a:pPr lvl="1"/>
            <a:r>
              <a:rPr kumimoji="1" lang="ja-JP" altLang="en-US" dirty="0"/>
              <a:t>そこまでの論文全体の内容から判断する必要がある</a:t>
            </a:r>
            <a:endParaRPr kumimoji="1" lang="en-US" altLang="ja-JP" dirty="0"/>
          </a:p>
          <a:p>
            <a:pPr lvl="1"/>
            <a:r>
              <a:rPr kumimoji="1" lang="ja-JP" altLang="en-US" dirty="0"/>
              <a:t>パラグラフ単位の入力のみでは原理的に判断不能</a:t>
            </a:r>
            <a:endParaRPr kumimoji="1" lang="en-US" altLang="ja-JP" dirty="0"/>
          </a:p>
          <a:p>
            <a:pPr lvl="2"/>
            <a:r>
              <a:rPr kumimoji="1" lang="ja-JP" altLang="en-US" dirty="0"/>
              <a:t>日本語には冠詞がないので，この情報が大概欠落している</a:t>
            </a:r>
            <a:endParaRPr kumimoji="1" lang="en-US" altLang="ja-JP" dirty="0"/>
          </a:p>
          <a:p>
            <a:r>
              <a:rPr kumimoji="1" lang="ja-JP" altLang="en-US" dirty="0">
                <a:solidFill>
                  <a:schemeClr val="accent5"/>
                </a:solidFill>
              </a:rPr>
              <a:t>したがって，冠詞が適切かどうかは全ての文において手動で確認する必要がある</a:t>
            </a:r>
          </a:p>
        </p:txBody>
      </p:sp>
    </p:spTree>
    <p:extLst>
      <p:ext uri="{BB962C8B-B14F-4D97-AF65-F5344CB8AC3E}">
        <p14:creationId xmlns:p14="http://schemas.microsoft.com/office/powerpoint/2010/main" val="373492053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417F0C0-1BBB-DA49-E63C-36E80FAEB7B1}"/>
              </a:ext>
            </a:extLst>
          </p:cNvPr>
          <p:cNvSpPr>
            <a:spLocks noGrp="1"/>
          </p:cNvSpPr>
          <p:nvPr>
            <p:ph type="title"/>
          </p:nvPr>
        </p:nvSpPr>
        <p:spPr/>
        <p:txBody>
          <a:bodyPr/>
          <a:lstStyle/>
          <a:p>
            <a:r>
              <a:rPr kumimoji="1" lang="ja-JP" altLang="en-US" dirty="0"/>
              <a:t>名詞的な動詞の使用</a:t>
            </a:r>
          </a:p>
        </p:txBody>
      </p:sp>
      <p:sp>
        <p:nvSpPr>
          <p:cNvPr id="3" name="テキスト プレースホルダー 2">
            <a:extLst>
              <a:ext uri="{FF2B5EF4-FFF2-40B4-BE49-F238E27FC236}">
                <a16:creationId xmlns:a16="http://schemas.microsoft.com/office/drawing/2014/main" id="{B8762508-B3DE-B234-48D7-13A23E76B4E5}"/>
              </a:ext>
            </a:extLst>
          </p:cNvPr>
          <p:cNvSpPr>
            <a:spLocks noGrp="1"/>
          </p:cNvSpPr>
          <p:nvPr>
            <p:ph type="body" sz="quarter" idx="10"/>
          </p:nvPr>
        </p:nvSpPr>
        <p:spPr/>
        <p:txBody>
          <a:bodyPr/>
          <a:lstStyle/>
          <a:p>
            <a:r>
              <a:rPr kumimoji="1" lang="ja-JP" altLang="en-US" dirty="0"/>
              <a:t>「～を行う」から発生しがち</a:t>
            </a:r>
            <a:endParaRPr kumimoji="1" lang="en-US" altLang="ja-JP" dirty="0"/>
          </a:p>
          <a:p>
            <a:pPr lvl="1"/>
            <a:r>
              <a:rPr kumimoji="1" lang="ja-JP" altLang="en-US" dirty="0">
                <a:solidFill>
                  <a:schemeClr val="accent5"/>
                </a:solidFill>
              </a:rPr>
              <a:t>たいてい「～する」に変更すれば自然と動詞になる</a:t>
            </a:r>
            <a:endParaRPr kumimoji="1" lang="en-US" altLang="ja-JP" dirty="0">
              <a:solidFill>
                <a:schemeClr val="accent5"/>
              </a:solidFill>
            </a:endParaRPr>
          </a:p>
          <a:p>
            <a:r>
              <a:rPr kumimoji="1" lang="ja-JP" altLang="en-US" dirty="0"/>
              <a:t>例：</a:t>
            </a:r>
            <a:endParaRPr kumimoji="1" lang="en-US" altLang="ja-JP" dirty="0"/>
          </a:p>
          <a:p>
            <a:pPr lvl="1"/>
            <a:r>
              <a:rPr kumimoji="1" lang="ja-JP" altLang="en-US" dirty="0"/>
              <a:t>このプログラムはその値の大きさの判断を行う →</a:t>
            </a:r>
            <a:br>
              <a:rPr kumimoji="1" lang="en-US" altLang="ja-JP" dirty="0"/>
            </a:br>
            <a:r>
              <a:rPr kumimoji="1" lang="en-US" altLang="ja-JP" dirty="0"/>
              <a:t>This program </a:t>
            </a:r>
            <a:r>
              <a:rPr kumimoji="1" lang="en-US" altLang="ja-JP" dirty="0">
                <a:solidFill>
                  <a:schemeClr val="accent5"/>
                </a:solidFill>
              </a:rPr>
              <a:t>makes a determination </a:t>
            </a:r>
            <a:r>
              <a:rPr kumimoji="1" lang="en-US" altLang="ja-JP" dirty="0"/>
              <a:t>of the magnitude of the value.</a:t>
            </a:r>
          </a:p>
          <a:p>
            <a:pPr lvl="1"/>
            <a:r>
              <a:rPr kumimoji="1" lang="ja-JP" altLang="en-US" dirty="0"/>
              <a:t>このプログラムはその値の大きさを判断する →</a:t>
            </a:r>
            <a:br>
              <a:rPr kumimoji="1" lang="en-US" altLang="ja-JP" dirty="0"/>
            </a:br>
            <a:r>
              <a:rPr kumimoji="1" lang="en-US" altLang="ja-JP" dirty="0"/>
              <a:t>This program </a:t>
            </a:r>
            <a:r>
              <a:rPr kumimoji="1" lang="en-US" altLang="ja-JP" dirty="0">
                <a:solidFill>
                  <a:schemeClr val="accent5"/>
                </a:solidFill>
              </a:rPr>
              <a:t>determines</a:t>
            </a:r>
            <a:r>
              <a:rPr kumimoji="1" lang="en-US" altLang="ja-JP" dirty="0"/>
              <a:t> the magnitude of the value.</a:t>
            </a:r>
            <a:endParaRPr kumimoji="1" lang="ja-JP" altLang="en-US" dirty="0"/>
          </a:p>
        </p:txBody>
      </p:sp>
    </p:spTree>
    <p:extLst>
      <p:ext uri="{BB962C8B-B14F-4D97-AF65-F5344CB8AC3E}">
        <p14:creationId xmlns:p14="http://schemas.microsoft.com/office/powerpoint/2010/main" val="182288261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EE9364F-4718-BA29-5985-5FAD68F073E7}"/>
              </a:ext>
            </a:extLst>
          </p:cNvPr>
          <p:cNvSpPr>
            <a:spLocks noGrp="1"/>
          </p:cNvSpPr>
          <p:nvPr>
            <p:ph type="title"/>
          </p:nvPr>
        </p:nvSpPr>
        <p:spPr/>
        <p:txBody>
          <a:bodyPr/>
          <a:lstStyle/>
          <a:p>
            <a:r>
              <a:rPr kumimoji="1" lang="ja-JP" altLang="en-US" dirty="0"/>
              <a:t>一般的でない単語</a:t>
            </a:r>
            <a:r>
              <a:rPr kumimoji="1" lang="en-US" altLang="ja-JP" dirty="0"/>
              <a:t>/</a:t>
            </a:r>
            <a:r>
              <a:rPr kumimoji="1" lang="ja-JP" altLang="en-US" dirty="0"/>
              <a:t>文法の使用</a:t>
            </a:r>
          </a:p>
        </p:txBody>
      </p:sp>
      <p:sp>
        <p:nvSpPr>
          <p:cNvPr id="3" name="テキスト プレースホルダー 2">
            <a:extLst>
              <a:ext uri="{FF2B5EF4-FFF2-40B4-BE49-F238E27FC236}">
                <a16:creationId xmlns:a16="http://schemas.microsoft.com/office/drawing/2014/main" id="{76559CBE-BEF8-1CFF-770A-95AB7AF7D31C}"/>
              </a:ext>
            </a:extLst>
          </p:cNvPr>
          <p:cNvSpPr>
            <a:spLocks noGrp="1"/>
          </p:cNvSpPr>
          <p:nvPr>
            <p:ph type="body" sz="quarter" idx="10"/>
          </p:nvPr>
        </p:nvSpPr>
        <p:spPr/>
        <p:txBody>
          <a:bodyPr/>
          <a:lstStyle/>
          <a:p>
            <a:r>
              <a:rPr kumimoji="1" lang="ja-JP" altLang="en-US" sz="1800" dirty="0"/>
              <a:t>見たこともない単語や用法が出てきた場合，なにかおかしい可能性が高い</a:t>
            </a:r>
            <a:endParaRPr kumimoji="1" lang="en-US" altLang="ja-JP" sz="1800" dirty="0"/>
          </a:p>
          <a:p>
            <a:pPr lvl="1"/>
            <a:r>
              <a:rPr kumimoji="1" lang="ja-JP" altLang="en-US" sz="1800" dirty="0"/>
              <a:t>うまく訳せなかったための翻訳エンジンの悲鳴な可能性がある</a:t>
            </a:r>
            <a:endParaRPr kumimoji="1" lang="en-US" altLang="ja-JP" sz="1800" dirty="0"/>
          </a:p>
          <a:p>
            <a:pPr lvl="1"/>
            <a:r>
              <a:rPr kumimoji="1" lang="ja-JP" altLang="en-US" sz="1800" dirty="0"/>
              <a:t>文自体の複雑さや使用している元の単語を見直した方がよい</a:t>
            </a:r>
            <a:endParaRPr kumimoji="1" lang="en-US" altLang="ja-JP" sz="1800" dirty="0"/>
          </a:p>
          <a:p>
            <a:pPr lvl="1"/>
            <a:r>
              <a:rPr kumimoji="1" lang="ja-JP" altLang="en-US" sz="1800" dirty="0">
                <a:solidFill>
                  <a:schemeClr val="accent5"/>
                </a:solidFill>
              </a:rPr>
              <a:t>基本的には日本語の時点で短く簡潔に書けば，ほとんどこれは起きない</a:t>
            </a:r>
            <a:endParaRPr kumimoji="1" lang="en-US" altLang="ja-JP" sz="1800" dirty="0">
              <a:solidFill>
                <a:schemeClr val="accent5"/>
              </a:solidFill>
            </a:endParaRPr>
          </a:p>
          <a:p>
            <a:r>
              <a:rPr lang="en-US" altLang="ja-JP" sz="1800" dirty="0"/>
              <a:t>Google</a:t>
            </a:r>
            <a:r>
              <a:rPr lang="ja-JP" altLang="en-US" sz="1800" dirty="0"/>
              <a:t> 検索にかけて確認</a:t>
            </a:r>
            <a:endParaRPr lang="en-US" altLang="ja-JP" sz="1800" dirty="0"/>
          </a:p>
          <a:p>
            <a:pPr lvl="1"/>
            <a:r>
              <a:rPr lang="ja-JP" altLang="en-US" sz="1800" dirty="0"/>
              <a:t>日本人が書いたものが多くヒットした場合，日本人がやりがちな不自然な表現の可能性もある</a:t>
            </a:r>
            <a:endParaRPr kumimoji="1" lang="en-US" altLang="ja-JP" sz="1800" dirty="0"/>
          </a:p>
          <a:p>
            <a:r>
              <a:rPr kumimoji="1" lang="ja-JP" altLang="en-US" sz="1800" dirty="0"/>
              <a:t>論文は基本的に中学で習う程度の英語で書けるし，そうすべき</a:t>
            </a:r>
            <a:endParaRPr kumimoji="1" lang="en-US" altLang="ja-JP" sz="1800" dirty="0"/>
          </a:p>
          <a:p>
            <a:pPr lvl="1"/>
            <a:r>
              <a:rPr kumimoji="1" lang="ja-JP" altLang="en-US" sz="1800" dirty="0"/>
              <a:t>専門用語以外は，可能な限り平易で簡潔な表現を用いる</a:t>
            </a:r>
            <a:endParaRPr kumimoji="1" lang="en-US" altLang="ja-JP" sz="1800" dirty="0"/>
          </a:p>
        </p:txBody>
      </p:sp>
    </p:spTree>
    <p:extLst>
      <p:ext uri="{BB962C8B-B14F-4D97-AF65-F5344CB8AC3E}">
        <p14:creationId xmlns:p14="http://schemas.microsoft.com/office/powerpoint/2010/main" val="294308008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637115E-E577-E6D7-8FF9-B2C0B5824569}"/>
              </a:ext>
            </a:extLst>
          </p:cNvPr>
          <p:cNvSpPr>
            <a:spLocks noGrp="1"/>
          </p:cNvSpPr>
          <p:nvPr>
            <p:ph type="title"/>
          </p:nvPr>
        </p:nvSpPr>
        <p:spPr/>
        <p:txBody>
          <a:bodyPr/>
          <a:lstStyle/>
          <a:p>
            <a:r>
              <a:rPr kumimoji="1" lang="ja-JP" altLang="en-US" dirty="0"/>
              <a:t>「各文を適切に接続する」で説明した接続の確認</a:t>
            </a:r>
            <a:endParaRPr kumimoji="1" lang="en-US" dirty="0"/>
          </a:p>
        </p:txBody>
      </p:sp>
      <p:sp>
        <p:nvSpPr>
          <p:cNvPr id="3" name="テキスト プレースホルダー 2">
            <a:extLst>
              <a:ext uri="{FF2B5EF4-FFF2-40B4-BE49-F238E27FC236}">
                <a16:creationId xmlns:a16="http://schemas.microsoft.com/office/drawing/2014/main" id="{EA7C5E12-1D05-6BA3-7C99-6DCBEE0DA691}"/>
              </a:ext>
            </a:extLst>
          </p:cNvPr>
          <p:cNvSpPr>
            <a:spLocks noGrp="1"/>
          </p:cNvSpPr>
          <p:nvPr>
            <p:ph type="body" sz="quarter" idx="10"/>
          </p:nvPr>
        </p:nvSpPr>
        <p:spPr/>
        <p:txBody>
          <a:bodyPr/>
          <a:lstStyle/>
          <a:p>
            <a:r>
              <a:rPr kumimoji="1" lang="ja-JP" altLang="en-US" dirty="0"/>
              <a:t>接続をよくするために，文の頭の方に既出の単語を持ってくる</a:t>
            </a:r>
            <a:endParaRPr kumimoji="1" lang="en-US" altLang="ja-JP" dirty="0"/>
          </a:p>
          <a:p>
            <a:r>
              <a:rPr kumimoji="1" lang="ja-JP" altLang="en-US" dirty="0"/>
              <a:t>方針：</a:t>
            </a:r>
            <a:endParaRPr kumimoji="1" lang="en-US" altLang="ja-JP" dirty="0"/>
          </a:p>
          <a:p>
            <a:pPr lvl="1"/>
            <a:r>
              <a:rPr kumimoji="1" lang="ja-JP" altLang="en-US" dirty="0"/>
              <a:t>日本語自体を書き換えてなんとかする</a:t>
            </a:r>
            <a:endParaRPr kumimoji="1" lang="en-US" altLang="ja-JP" dirty="0"/>
          </a:p>
          <a:p>
            <a:pPr lvl="2"/>
            <a:r>
              <a:rPr kumimoji="1" lang="ja-JP" altLang="en-US" dirty="0"/>
              <a:t>短い文であれば，比較的語順が維持される</a:t>
            </a:r>
            <a:br>
              <a:rPr kumimoji="1" lang="en-US" altLang="ja-JP" dirty="0"/>
            </a:br>
            <a:endParaRPr kumimoji="1" lang="en-US" altLang="ja-JP" dirty="0"/>
          </a:p>
          <a:p>
            <a:pPr lvl="1"/>
            <a:r>
              <a:rPr kumimoji="1" lang="en-US" altLang="ja-JP" dirty="0"/>
              <a:t>DeepL </a:t>
            </a:r>
            <a:r>
              <a:rPr kumimoji="1" lang="ja-JP" altLang="en-US" dirty="0"/>
              <a:t>の単語選択機能を使う</a:t>
            </a:r>
            <a:endParaRPr kumimoji="1" lang="en-US" altLang="ja-JP" dirty="0"/>
          </a:p>
          <a:p>
            <a:pPr lvl="2"/>
            <a:r>
              <a:rPr kumimoji="1" lang="ja-JP" altLang="en-US" dirty="0"/>
              <a:t>翻訳後の単語をクリックすると，別の候補が出てくる</a:t>
            </a:r>
            <a:endParaRPr kumimoji="1" lang="en-US" altLang="ja-JP" dirty="0"/>
          </a:p>
          <a:p>
            <a:pPr lvl="2"/>
            <a:r>
              <a:rPr kumimoji="1" lang="ja-JP" altLang="en-US" dirty="0"/>
              <a:t>候補をクリックすると，後続の翻訳が対応して書き換わる</a:t>
            </a:r>
            <a:endParaRPr kumimoji="1" lang="en-US" altLang="ja-JP" dirty="0"/>
          </a:p>
          <a:p>
            <a:pPr lvl="2"/>
            <a:r>
              <a:rPr kumimoji="1" lang="ja-JP" altLang="en-US" dirty="0"/>
              <a:t>これを使って接続の良い候補を選ぶ</a:t>
            </a:r>
            <a:endParaRPr kumimoji="1" lang="en-US" dirty="0"/>
          </a:p>
        </p:txBody>
      </p:sp>
    </p:spTree>
    <p:extLst>
      <p:ext uri="{BB962C8B-B14F-4D97-AF65-F5344CB8AC3E}">
        <p14:creationId xmlns:p14="http://schemas.microsoft.com/office/powerpoint/2010/main" val="190096292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6F8815B0-4243-7B07-F4BD-1C0A780A3E0B}"/>
              </a:ext>
            </a:extLst>
          </p:cNvPr>
          <p:cNvSpPr>
            <a:spLocks noGrp="1"/>
          </p:cNvSpPr>
          <p:nvPr>
            <p:ph type="title"/>
          </p:nvPr>
        </p:nvSpPr>
        <p:spPr/>
        <p:txBody>
          <a:bodyPr/>
          <a:lstStyle/>
          <a:p>
            <a:r>
              <a:rPr lang="ja-JP" altLang="en-US" dirty="0"/>
              <a:t>文法チェッカーによる確認</a:t>
            </a:r>
          </a:p>
        </p:txBody>
      </p:sp>
    </p:spTree>
    <p:extLst>
      <p:ext uri="{BB962C8B-B14F-4D97-AF65-F5344CB8AC3E}">
        <p14:creationId xmlns:p14="http://schemas.microsoft.com/office/powerpoint/2010/main" val="402413088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6C423390-69C4-FBFF-2641-53532CF918C8}"/>
              </a:ext>
            </a:extLst>
          </p:cNvPr>
          <p:cNvSpPr>
            <a:spLocks noGrp="1"/>
          </p:cNvSpPr>
          <p:nvPr>
            <p:ph type="title"/>
          </p:nvPr>
        </p:nvSpPr>
        <p:spPr/>
        <p:txBody>
          <a:bodyPr/>
          <a:lstStyle/>
          <a:p>
            <a:r>
              <a:rPr lang="ja-JP" altLang="en-US" dirty="0"/>
              <a:t>文法チェッカーによる確認</a:t>
            </a:r>
          </a:p>
        </p:txBody>
      </p:sp>
      <p:sp>
        <p:nvSpPr>
          <p:cNvPr id="5" name="テキスト プレースホルダー 4">
            <a:extLst>
              <a:ext uri="{FF2B5EF4-FFF2-40B4-BE49-F238E27FC236}">
                <a16:creationId xmlns:a16="http://schemas.microsoft.com/office/drawing/2014/main" id="{0A07C90D-5F55-4BA0-E29C-6AC2654528F3}"/>
              </a:ext>
            </a:extLst>
          </p:cNvPr>
          <p:cNvSpPr>
            <a:spLocks noGrp="1"/>
          </p:cNvSpPr>
          <p:nvPr>
            <p:ph type="body" sz="quarter" idx="10"/>
          </p:nvPr>
        </p:nvSpPr>
        <p:spPr/>
        <p:txBody>
          <a:bodyPr/>
          <a:lstStyle/>
          <a:p>
            <a:r>
              <a:rPr lang="ja-JP" altLang="en-US" sz="1800" dirty="0"/>
              <a:t>手直しの際に文法の誤りが入ることは多いため，確認は必須</a:t>
            </a:r>
            <a:endParaRPr lang="en-US" altLang="ja-JP" sz="1800" dirty="0"/>
          </a:p>
          <a:p>
            <a:pPr lvl="1"/>
            <a:r>
              <a:rPr lang="ja-JP" altLang="en-US" sz="1800" dirty="0"/>
              <a:t>下記のツールを使うと良い</a:t>
            </a:r>
            <a:endParaRPr lang="en-US" altLang="ja-JP" sz="1800" dirty="0"/>
          </a:p>
          <a:p>
            <a:pPr lvl="2"/>
            <a:r>
              <a:rPr lang="en-US" altLang="ja-JP" sz="1800" dirty="0" err="1"/>
              <a:t>Grammaly</a:t>
            </a:r>
            <a:endParaRPr lang="en-US" altLang="ja-JP" sz="1800" dirty="0"/>
          </a:p>
          <a:p>
            <a:pPr lvl="2"/>
            <a:r>
              <a:rPr lang="en-US" altLang="ja-JP" sz="1800" dirty="0" err="1"/>
              <a:t>Writeful</a:t>
            </a:r>
            <a:endParaRPr lang="en-US" altLang="ja-JP" sz="1800" dirty="0"/>
          </a:p>
          <a:p>
            <a:pPr lvl="1"/>
            <a:r>
              <a:rPr lang="en-US" altLang="ja-JP" sz="1800" dirty="0"/>
              <a:t>Overleaf </a:t>
            </a:r>
            <a:r>
              <a:rPr lang="ja-JP" altLang="en-US" sz="1800" dirty="0"/>
              <a:t>を使っているなら，どちらのツールも自動で対応している</a:t>
            </a:r>
            <a:endParaRPr lang="en-US" altLang="ja-JP" sz="1800" dirty="0"/>
          </a:p>
          <a:p>
            <a:r>
              <a:rPr lang="ja-JP" altLang="en-US" sz="1800" dirty="0"/>
              <a:t>ただし，指摘してくる事項は機械的に適用してはいけない</a:t>
            </a:r>
            <a:endParaRPr lang="en-US" altLang="ja-JP" sz="1800" dirty="0"/>
          </a:p>
          <a:p>
            <a:pPr lvl="1"/>
            <a:r>
              <a:rPr lang="ja-JP" altLang="en-US" sz="1800" dirty="0"/>
              <a:t>特に冠詞など，文脈から判断されるものは指摘が間違っている事も多い</a:t>
            </a:r>
          </a:p>
        </p:txBody>
      </p:sp>
      <p:sp>
        <p:nvSpPr>
          <p:cNvPr id="2" name="スライド番号プレースホルダー 1">
            <a:extLst>
              <a:ext uri="{FF2B5EF4-FFF2-40B4-BE49-F238E27FC236}">
                <a16:creationId xmlns:a16="http://schemas.microsoft.com/office/drawing/2014/main" id="{88AF93A0-907F-352A-97CC-3E4F9E14ABEE}"/>
              </a:ext>
            </a:extLst>
          </p:cNvPr>
          <p:cNvSpPr>
            <a:spLocks noGrp="1"/>
          </p:cNvSpPr>
          <p:nvPr>
            <p:ph type="sldNum" sz="quarter" idx="4294967295"/>
          </p:nvPr>
        </p:nvSpPr>
        <p:spPr>
          <a:xfrm>
            <a:off x="8531225" y="6308725"/>
            <a:ext cx="612775" cy="549275"/>
          </a:xfrm>
        </p:spPr>
        <p:txBody>
          <a:bodyPr/>
          <a:lstStyle/>
          <a:p>
            <a:fld id="{D2D8002D-B5B0-4BAC-B1F6-782DDCCE6D9C}" type="slidenum">
              <a:rPr kumimoji="1" lang="ja-JP" altLang="en-US" smtClean="0"/>
              <a:pPr/>
              <a:t>37</a:t>
            </a:fld>
            <a:endParaRPr kumimoji="1" lang="ja-JP" altLang="en-US"/>
          </a:p>
        </p:txBody>
      </p:sp>
    </p:spTree>
    <p:extLst>
      <p:ext uri="{BB962C8B-B14F-4D97-AF65-F5344CB8AC3E}">
        <p14:creationId xmlns:p14="http://schemas.microsoft.com/office/powerpoint/2010/main" val="86939846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A38D290-8A50-0AEC-BF9B-7F0BD18F3EA7}"/>
              </a:ext>
            </a:extLst>
          </p:cNvPr>
          <p:cNvSpPr>
            <a:spLocks noGrp="1"/>
          </p:cNvSpPr>
          <p:nvPr>
            <p:ph type="title"/>
          </p:nvPr>
        </p:nvSpPr>
        <p:spPr/>
        <p:txBody>
          <a:bodyPr/>
          <a:lstStyle/>
          <a:p>
            <a:r>
              <a:rPr kumimoji="1" lang="ja-JP" altLang="en-US" dirty="0"/>
              <a:t>スペルチェックについて</a:t>
            </a:r>
          </a:p>
        </p:txBody>
      </p:sp>
      <p:sp>
        <p:nvSpPr>
          <p:cNvPr id="3" name="テキスト プレースホルダー 2">
            <a:extLst>
              <a:ext uri="{FF2B5EF4-FFF2-40B4-BE49-F238E27FC236}">
                <a16:creationId xmlns:a16="http://schemas.microsoft.com/office/drawing/2014/main" id="{247B98D5-4504-8842-18A1-062F8DEC3DA1}"/>
              </a:ext>
            </a:extLst>
          </p:cNvPr>
          <p:cNvSpPr>
            <a:spLocks noGrp="1"/>
          </p:cNvSpPr>
          <p:nvPr>
            <p:ph type="body" sz="quarter" idx="10"/>
          </p:nvPr>
        </p:nvSpPr>
        <p:spPr/>
        <p:txBody>
          <a:bodyPr/>
          <a:lstStyle/>
          <a:p>
            <a:r>
              <a:rPr kumimoji="1" lang="ja-JP" altLang="en-US" dirty="0"/>
              <a:t>スペルチェック付きのエディタを使うこと</a:t>
            </a:r>
            <a:endParaRPr kumimoji="1" lang="en-US" altLang="ja-JP" dirty="0"/>
          </a:p>
          <a:p>
            <a:pPr lvl="1"/>
            <a:r>
              <a:rPr lang="en-US" altLang="ja-JP" dirty="0" err="1"/>
              <a:t>vscode</a:t>
            </a:r>
            <a:r>
              <a:rPr lang="en-US" altLang="ja-JP" dirty="0"/>
              <a:t> </a:t>
            </a:r>
            <a:r>
              <a:rPr lang="ja-JP" altLang="en-US" dirty="0"/>
              <a:t>ならアドオンを入れる</a:t>
            </a:r>
            <a:endParaRPr lang="en-US" altLang="ja-JP" dirty="0"/>
          </a:p>
          <a:p>
            <a:pPr lvl="1"/>
            <a:r>
              <a:rPr kumimoji="1" lang="en-US" altLang="ja-JP" dirty="0"/>
              <a:t>overleaf </a:t>
            </a:r>
            <a:r>
              <a:rPr kumimoji="1" lang="ja-JP" altLang="en-US" dirty="0"/>
              <a:t>なら最初からついている</a:t>
            </a:r>
            <a:endParaRPr kumimoji="1" lang="en-US" altLang="ja-JP" dirty="0"/>
          </a:p>
          <a:p>
            <a:r>
              <a:rPr kumimoji="1" lang="ja-JP" altLang="en-US" dirty="0">
                <a:solidFill>
                  <a:schemeClr val="accent5"/>
                </a:solidFill>
              </a:rPr>
              <a:t>赤線が引かれたら無視しない</a:t>
            </a:r>
            <a:endParaRPr kumimoji="1" lang="en-US" altLang="ja-JP" dirty="0">
              <a:solidFill>
                <a:schemeClr val="accent5"/>
              </a:solidFill>
            </a:endParaRPr>
          </a:p>
          <a:p>
            <a:pPr lvl="1"/>
            <a:r>
              <a:rPr kumimoji="1" lang="ja-JP" altLang="en-US" dirty="0"/>
              <a:t>固有名詞で正しい場合は全部辞書に登録する</a:t>
            </a:r>
          </a:p>
        </p:txBody>
      </p:sp>
    </p:spTree>
    <p:extLst>
      <p:ext uri="{BB962C8B-B14F-4D97-AF65-F5344CB8AC3E}">
        <p14:creationId xmlns:p14="http://schemas.microsoft.com/office/powerpoint/2010/main" val="62782957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6F8815B0-4243-7B07-F4BD-1C0A780A3E0B}"/>
              </a:ext>
            </a:extLst>
          </p:cNvPr>
          <p:cNvSpPr>
            <a:spLocks noGrp="1"/>
          </p:cNvSpPr>
          <p:nvPr>
            <p:ph type="title"/>
          </p:nvPr>
        </p:nvSpPr>
        <p:spPr/>
        <p:txBody>
          <a:bodyPr/>
          <a:lstStyle/>
          <a:p>
            <a:r>
              <a:rPr lang="ja-JP" altLang="en-US" dirty="0"/>
              <a:t>英文校正について</a:t>
            </a:r>
          </a:p>
        </p:txBody>
      </p:sp>
    </p:spTree>
    <p:extLst>
      <p:ext uri="{BB962C8B-B14F-4D97-AF65-F5344CB8AC3E}">
        <p14:creationId xmlns:p14="http://schemas.microsoft.com/office/powerpoint/2010/main" val="12902290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070C4C1-8189-A9F2-BEC2-AC6C72E6C749}"/>
              </a:ext>
            </a:extLst>
          </p:cNvPr>
          <p:cNvSpPr>
            <a:spLocks noGrp="1"/>
          </p:cNvSpPr>
          <p:nvPr>
            <p:ph type="title"/>
          </p:nvPr>
        </p:nvSpPr>
        <p:spPr/>
        <p:txBody>
          <a:bodyPr/>
          <a:lstStyle/>
          <a:p>
            <a:r>
              <a:rPr kumimoji="1" lang="ja-JP" altLang="en-US" dirty="0"/>
              <a:t>はじめに</a:t>
            </a:r>
          </a:p>
        </p:txBody>
      </p:sp>
      <p:sp>
        <p:nvSpPr>
          <p:cNvPr id="3" name="テキスト プレースホルダー 2">
            <a:extLst>
              <a:ext uri="{FF2B5EF4-FFF2-40B4-BE49-F238E27FC236}">
                <a16:creationId xmlns:a16="http://schemas.microsoft.com/office/drawing/2014/main" id="{8589BA09-F061-3FE6-4F3E-175B2D62E9F9}"/>
              </a:ext>
            </a:extLst>
          </p:cNvPr>
          <p:cNvSpPr>
            <a:spLocks noGrp="1"/>
          </p:cNvSpPr>
          <p:nvPr>
            <p:ph type="body" sz="quarter" idx="10"/>
          </p:nvPr>
        </p:nvSpPr>
        <p:spPr/>
        <p:txBody>
          <a:bodyPr/>
          <a:lstStyle/>
          <a:p>
            <a:r>
              <a:rPr kumimoji="1" lang="ja-JP" altLang="en-US" dirty="0"/>
              <a:t>この資料では自動翻訳などのツールを使って英語論文を書く方法を説明します</a:t>
            </a:r>
            <a:endParaRPr kumimoji="1" lang="en-US" altLang="ja-JP" dirty="0"/>
          </a:p>
          <a:p>
            <a:r>
              <a:rPr kumimoji="1" lang="ja-JP" altLang="en-US" dirty="0"/>
              <a:t>主に以下のツールを使うことを想定しています</a:t>
            </a:r>
            <a:endParaRPr kumimoji="1" lang="en-US" altLang="ja-JP" dirty="0"/>
          </a:p>
          <a:p>
            <a:pPr lvl="1"/>
            <a:r>
              <a:rPr kumimoji="1" lang="ja-JP" altLang="en-US" dirty="0"/>
              <a:t>自動翻訳</a:t>
            </a:r>
            <a:endParaRPr kumimoji="1" lang="en-US" altLang="ja-JP" dirty="0"/>
          </a:p>
          <a:p>
            <a:pPr lvl="2"/>
            <a:r>
              <a:rPr kumimoji="1" lang="en-US" altLang="ja-JP" dirty="0"/>
              <a:t>DeepL</a:t>
            </a:r>
            <a:endParaRPr lang="en-US" altLang="ja-JP" dirty="0"/>
          </a:p>
          <a:p>
            <a:pPr lvl="2"/>
            <a:r>
              <a:rPr kumimoji="1" lang="en-US" altLang="ja-JP" dirty="0"/>
              <a:t>Google </a:t>
            </a:r>
            <a:r>
              <a:rPr kumimoji="1" lang="ja-JP" altLang="en-US" dirty="0"/>
              <a:t>翻訳</a:t>
            </a:r>
            <a:endParaRPr kumimoji="1" lang="en-US" altLang="ja-JP" dirty="0"/>
          </a:p>
          <a:p>
            <a:pPr lvl="1"/>
            <a:r>
              <a:rPr kumimoji="1" lang="ja-JP" altLang="en-US" dirty="0"/>
              <a:t>文法チェッカー</a:t>
            </a:r>
            <a:endParaRPr kumimoji="1" lang="en-US" altLang="ja-JP" dirty="0"/>
          </a:p>
          <a:p>
            <a:pPr lvl="2"/>
            <a:r>
              <a:rPr lang="en-US" altLang="ja-JP" dirty="0"/>
              <a:t>Grammarly</a:t>
            </a:r>
            <a:r>
              <a:rPr lang="ja-JP" altLang="en-US" dirty="0"/>
              <a:t>（汎用の英文法チェッカー）</a:t>
            </a:r>
            <a:endParaRPr lang="en-US" altLang="ja-JP" dirty="0"/>
          </a:p>
          <a:p>
            <a:pPr lvl="2"/>
            <a:r>
              <a:rPr lang="en-US" altLang="ja-JP" dirty="0" err="1"/>
              <a:t>Writeful</a:t>
            </a:r>
            <a:r>
              <a:rPr lang="ja-JP" altLang="en-US" dirty="0"/>
              <a:t>（</a:t>
            </a:r>
            <a:r>
              <a:rPr lang="en-US" altLang="ja-JP" dirty="0"/>
              <a:t>overleaf </a:t>
            </a:r>
            <a:r>
              <a:rPr lang="ja-JP" altLang="en-US" dirty="0"/>
              <a:t>用の英文法チェッカー拡張）</a:t>
            </a:r>
            <a:endParaRPr lang="en-US" altLang="ja-JP" dirty="0"/>
          </a:p>
          <a:p>
            <a:pPr lvl="1"/>
            <a:r>
              <a:rPr lang="en-US" altLang="ja-JP" dirty="0"/>
              <a:t>Google </a:t>
            </a:r>
            <a:r>
              <a:rPr lang="ja-JP" altLang="en-US" dirty="0"/>
              <a:t>検索</a:t>
            </a:r>
            <a:endParaRPr lang="en-US" altLang="ja-JP" dirty="0"/>
          </a:p>
        </p:txBody>
      </p:sp>
    </p:spTree>
    <p:extLst>
      <p:ext uri="{BB962C8B-B14F-4D97-AF65-F5344CB8AC3E}">
        <p14:creationId xmlns:p14="http://schemas.microsoft.com/office/powerpoint/2010/main" val="157973168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D7822D4E-F254-1FF6-4CD6-0B65B2D6BFE9}"/>
              </a:ext>
            </a:extLst>
          </p:cNvPr>
          <p:cNvSpPr>
            <a:spLocks noGrp="1"/>
          </p:cNvSpPr>
          <p:nvPr>
            <p:ph type="title"/>
          </p:nvPr>
        </p:nvSpPr>
        <p:spPr/>
        <p:txBody>
          <a:bodyPr/>
          <a:lstStyle/>
          <a:p>
            <a:r>
              <a:rPr lang="ja-JP" altLang="en-US" dirty="0"/>
              <a:t>英文校正について</a:t>
            </a:r>
            <a:endParaRPr lang="en-US" dirty="0"/>
          </a:p>
        </p:txBody>
      </p:sp>
      <p:sp>
        <p:nvSpPr>
          <p:cNvPr id="5" name="テキスト プレースホルダー 4">
            <a:extLst>
              <a:ext uri="{FF2B5EF4-FFF2-40B4-BE49-F238E27FC236}">
                <a16:creationId xmlns:a16="http://schemas.microsoft.com/office/drawing/2014/main" id="{5591299F-3C44-9260-09AD-482B6F05CF1D}"/>
              </a:ext>
            </a:extLst>
          </p:cNvPr>
          <p:cNvSpPr>
            <a:spLocks noGrp="1"/>
          </p:cNvSpPr>
          <p:nvPr>
            <p:ph type="body" sz="quarter" idx="10"/>
          </p:nvPr>
        </p:nvSpPr>
        <p:spPr/>
        <p:txBody>
          <a:bodyPr/>
          <a:lstStyle/>
          <a:p>
            <a:r>
              <a:rPr lang="ja-JP" altLang="en-US" sz="1800" dirty="0"/>
              <a:t>出来上がった英文は，出来れば英文校正にかけた方が良い</a:t>
            </a:r>
            <a:endParaRPr lang="en-US" altLang="ja-JP" sz="1800" dirty="0"/>
          </a:p>
          <a:p>
            <a:pPr lvl="1"/>
            <a:r>
              <a:rPr lang="ja-JP" altLang="en-US" sz="1800" dirty="0"/>
              <a:t>文法的に正しくても，不自然な言い回しになっている事などがある</a:t>
            </a:r>
            <a:endParaRPr lang="en-US" altLang="ja-JP" sz="1800" dirty="0"/>
          </a:p>
          <a:p>
            <a:r>
              <a:rPr lang="ja-JP" altLang="en-US" sz="1800" dirty="0"/>
              <a:t>業者には出来るだけ早めに，ゆっくりめのプランで出した方がよい</a:t>
            </a:r>
            <a:endParaRPr lang="en-US" altLang="ja-JP" sz="1800" dirty="0"/>
          </a:p>
          <a:p>
            <a:pPr lvl="1"/>
            <a:r>
              <a:rPr lang="ja-JP" altLang="en-US" sz="1800" dirty="0"/>
              <a:t>超特急などでお願いすると校正の質が露骨に落ちることが多い</a:t>
            </a:r>
            <a:endParaRPr lang="en-US" altLang="ja-JP" sz="1800" dirty="0"/>
          </a:p>
          <a:p>
            <a:pPr lvl="1"/>
            <a:r>
              <a:rPr lang="ja-JP" altLang="en-US" sz="1800" dirty="0"/>
              <a:t>むこうも人間だし，１日で１０ページやれとかは無理がある</a:t>
            </a:r>
            <a:endParaRPr lang="en-US" altLang="ja-JP" sz="1800" dirty="0"/>
          </a:p>
        </p:txBody>
      </p:sp>
    </p:spTree>
    <p:extLst>
      <p:ext uri="{BB962C8B-B14F-4D97-AF65-F5344CB8AC3E}">
        <p14:creationId xmlns:p14="http://schemas.microsoft.com/office/powerpoint/2010/main" val="71263153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2909BA6-FCBD-D5DA-5CC2-00348F4CABDA}"/>
              </a:ext>
            </a:extLst>
          </p:cNvPr>
          <p:cNvSpPr>
            <a:spLocks noGrp="1"/>
          </p:cNvSpPr>
          <p:nvPr>
            <p:ph type="title"/>
          </p:nvPr>
        </p:nvSpPr>
        <p:spPr/>
        <p:txBody>
          <a:bodyPr/>
          <a:lstStyle/>
          <a:p>
            <a:r>
              <a:rPr kumimoji="1" lang="en-US" altLang="ja-JP" dirty="0"/>
              <a:t>Word </a:t>
            </a:r>
            <a:r>
              <a:rPr kumimoji="1" lang="ja-JP" altLang="en-US" dirty="0"/>
              <a:t>への変換</a:t>
            </a:r>
            <a:endParaRPr kumimoji="1" lang="en-US" dirty="0"/>
          </a:p>
        </p:txBody>
      </p:sp>
      <p:sp>
        <p:nvSpPr>
          <p:cNvPr id="3" name="テキスト プレースホルダー 2">
            <a:extLst>
              <a:ext uri="{FF2B5EF4-FFF2-40B4-BE49-F238E27FC236}">
                <a16:creationId xmlns:a16="http://schemas.microsoft.com/office/drawing/2014/main" id="{0863DA87-A39E-1257-1B2D-07D87462A701}"/>
              </a:ext>
            </a:extLst>
          </p:cNvPr>
          <p:cNvSpPr>
            <a:spLocks noGrp="1"/>
          </p:cNvSpPr>
          <p:nvPr>
            <p:ph type="body" sz="quarter" idx="10"/>
          </p:nvPr>
        </p:nvSpPr>
        <p:spPr/>
        <p:txBody>
          <a:bodyPr/>
          <a:lstStyle/>
          <a:p>
            <a:r>
              <a:rPr kumimoji="1" lang="ja-JP" altLang="en-US" dirty="0"/>
              <a:t>校正業者は </a:t>
            </a:r>
            <a:r>
              <a:rPr kumimoji="1" lang="en-US" altLang="ja-JP" dirty="0"/>
              <a:t>PDF </a:t>
            </a:r>
            <a:r>
              <a:rPr kumimoji="1" lang="ja-JP" altLang="en-US" dirty="0"/>
              <a:t>を直接校正できない場合が多い</a:t>
            </a:r>
            <a:endParaRPr kumimoji="1" lang="en-US" altLang="ja-JP" dirty="0"/>
          </a:p>
          <a:p>
            <a:pPr lvl="1"/>
            <a:r>
              <a:rPr kumimoji="1" lang="ja-JP" altLang="en-US" dirty="0"/>
              <a:t>可能な場合でも，校正結果が見にくい事が多い</a:t>
            </a:r>
            <a:endParaRPr kumimoji="1" lang="en-US" altLang="ja-JP" dirty="0"/>
          </a:p>
          <a:p>
            <a:r>
              <a:rPr lang="en-US" dirty="0"/>
              <a:t>PDF </a:t>
            </a:r>
            <a:r>
              <a:rPr lang="ja-JP" altLang="en-US" dirty="0"/>
              <a:t>を </a:t>
            </a:r>
            <a:r>
              <a:rPr lang="en-US" altLang="ja-JP" dirty="0"/>
              <a:t>Word </a:t>
            </a:r>
            <a:r>
              <a:rPr lang="ja-JP" altLang="en-US" dirty="0"/>
              <a:t>に変換して提出すると良い</a:t>
            </a:r>
            <a:endParaRPr lang="en-US" altLang="ja-JP" dirty="0"/>
          </a:p>
          <a:p>
            <a:pPr lvl="1"/>
            <a:r>
              <a:rPr kumimoji="1" lang="en-US" dirty="0"/>
              <a:t>Word </a:t>
            </a:r>
            <a:r>
              <a:rPr kumimoji="1" lang="ja-JP" altLang="en-US" dirty="0"/>
              <a:t>は </a:t>
            </a:r>
            <a:r>
              <a:rPr kumimoji="1" lang="en-US" altLang="ja-JP" dirty="0"/>
              <a:t>PDF </a:t>
            </a:r>
            <a:r>
              <a:rPr kumimoji="1" lang="ja-JP" altLang="en-US" dirty="0"/>
              <a:t>を変換して読み込むことができる</a:t>
            </a:r>
            <a:endParaRPr kumimoji="1" lang="en-US" altLang="ja-JP" dirty="0"/>
          </a:p>
          <a:p>
            <a:pPr lvl="2"/>
            <a:r>
              <a:rPr kumimoji="1" lang="ja-JP" altLang="en-US" dirty="0"/>
              <a:t>変換精度は結構高い</a:t>
            </a:r>
            <a:endParaRPr kumimoji="1" lang="en-US" altLang="ja-JP" dirty="0"/>
          </a:p>
          <a:p>
            <a:pPr lvl="1"/>
            <a:r>
              <a:rPr lang="en-US" dirty="0"/>
              <a:t>Word </a:t>
            </a:r>
            <a:r>
              <a:rPr lang="ja-JP" altLang="en-US" dirty="0"/>
              <a:t>の校閲機能を使って校正をしてもらう</a:t>
            </a:r>
            <a:endParaRPr lang="en-US" altLang="ja-JP" dirty="0"/>
          </a:p>
          <a:p>
            <a:pPr lvl="1"/>
            <a:r>
              <a:rPr kumimoji="1" lang="en-US" altLang="ja-JP" dirty="0"/>
              <a:t>Word </a:t>
            </a:r>
            <a:r>
              <a:rPr kumimoji="1" lang="ja-JP" altLang="en-US" dirty="0"/>
              <a:t>の場合，書き換えにより文書がずれても割と平気</a:t>
            </a:r>
            <a:endParaRPr kumimoji="1" lang="en-US" dirty="0"/>
          </a:p>
        </p:txBody>
      </p:sp>
    </p:spTree>
    <p:extLst>
      <p:ext uri="{BB962C8B-B14F-4D97-AF65-F5344CB8AC3E}">
        <p14:creationId xmlns:p14="http://schemas.microsoft.com/office/powerpoint/2010/main" val="287979969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174AC09-5A95-9689-5970-5AB3C0EB9BC4}"/>
              </a:ext>
            </a:extLst>
          </p:cNvPr>
          <p:cNvSpPr>
            <a:spLocks noGrp="1"/>
          </p:cNvSpPr>
          <p:nvPr>
            <p:ph type="title"/>
          </p:nvPr>
        </p:nvSpPr>
        <p:spPr/>
        <p:txBody>
          <a:bodyPr/>
          <a:lstStyle/>
          <a:p>
            <a:r>
              <a:rPr kumimoji="1" lang="ja-JP" altLang="en-US" dirty="0"/>
              <a:t>校正時のフォーマット</a:t>
            </a:r>
            <a:endParaRPr kumimoji="1" lang="en-US" dirty="0"/>
          </a:p>
        </p:txBody>
      </p:sp>
      <p:sp>
        <p:nvSpPr>
          <p:cNvPr id="3" name="テキスト プレースホルダー 2">
            <a:extLst>
              <a:ext uri="{FF2B5EF4-FFF2-40B4-BE49-F238E27FC236}">
                <a16:creationId xmlns:a16="http://schemas.microsoft.com/office/drawing/2014/main" id="{E838EE79-D79D-FC42-CD74-7B72EF352D31}"/>
              </a:ext>
            </a:extLst>
          </p:cNvPr>
          <p:cNvSpPr>
            <a:spLocks noGrp="1"/>
          </p:cNvSpPr>
          <p:nvPr>
            <p:ph type="body" sz="quarter" idx="10"/>
          </p:nvPr>
        </p:nvSpPr>
        <p:spPr>
          <a:xfrm>
            <a:off x="611956" y="1088975"/>
            <a:ext cx="8280092" cy="1800020"/>
          </a:xfrm>
        </p:spPr>
        <p:txBody>
          <a:bodyPr/>
          <a:lstStyle/>
          <a:p>
            <a:r>
              <a:rPr kumimoji="1" lang="ja-JP" altLang="en-US" sz="1800" dirty="0"/>
              <a:t>ドキュメントクラスを差し替えて，シングルカラムに変更した方がよい</a:t>
            </a:r>
            <a:endParaRPr kumimoji="1" lang="en-US" altLang="ja-JP" sz="1800" dirty="0"/>
          </a:p>
          <a:p>
            <a:pPr lvl="1"/>
            <a:r>
              <a:rPr lang="en-US" sz="1800" dirty="0"/>
              <a:t>PDF </a:t>
            </a:r>
            <a:r>
              <a:rPr lang="ja-JP" altLang="en-US" sz="1800" dirty="0"/>
              <a:t>から </a:t>
            </a:r>
            <a:r>
              <a:rPr lang="en-US" sz="1800" dirty="0"/>
              <a:t>Word </a:t>
            </a:r>
            <a:r>
              <a:rPr lang="ja-JP" altLang="en-US" sz="1800" dirty="0"/>
              <a:t>に変換した際にダブルカラムよりも形が崩れにくい</a:t>
            </a:r>
            <a:endParaRPr lang="en-US" altLang="ja-JP" sz="1800" dirty="0"/>
          </a:p>
          <a:p>
            <a:pPr lvl="1"/>
            <a:r>
              <a:rPr kumimoji="1" lang="ja-JP" altLang="en-US" sz="1800" dirty="0"/>
              <a:t>校正者による書き換えでも形が崩れにくい</a:t>
            </a:r>
            <a:endParaRPr kumimoji="1" lang="en-US" altLang="ja-JP" sz="1800" dirty="0"/>
          </a:p>
          <a:p>
            <a:r>
              <a:rPr kumimoji="1" lang="ja-JP" altLang="en-US" sz="1800" dirty="0"/>
              <a:t>以下のようなマクロを使用して切り替えると良い</a:t>
            </a:r>
            <a:endParaRPr kumimoji="1" lang="en-US" sz="1800" dirty="0"/>
          </a:p>
        </p:txBody>
      </p:sp>
      <p:sp>
        <p:nvSpPr>
          <p:cNvPr id="4" name="正方形/長方形 3">
            <a:extLst>
              <a:ext uri="{FF2B5EF4-FFF2-40B4-BE49-F238E27FC236}">
                <a16:creationId xmlns:a16="http://schemas.microsoft.com/office/drawing/2014/main" id="{CCB11F32-7DA9-C070-C055-9E5CD1439469}"/>
              </a:ext>
            </a:extLst>
          </p:cNvPr>
          <p:cNvSpPr/>
          <p:nvPr/>
        </p:nvSpPr>
        <p:spPr bwMode="auto">
          <a:xfrm>
            <a:off x="611956" y="3068996"/>
            <a:ext cx="4230047" cy="3420038"/>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dirty="0">
                <a:solidFill>
                  <a:schemeClr val="accent3"/>
                </a:solidFill>
                <a:latin typeface="Consolas" panose="020B0609020204030204" pitchFamily="49" charset="0"/>
              </a:rPr>
              <a:t>% </a:t>
            </a:r>
            <a:r>
              <a:rPr kumimoji="1" lang="ja-JP" altLang="en-US" dirty="0">
                <a:solidFill>
                  <a:schemeClr val="accent3"/>
                </a:solidFill>
                <a:latin typeface="Consolas" panose="020B0609020204030204" pitchFamily="49" charset="0"/>
              </a:rPr>
              <a:t>校正業者用にシングルカラム化</a:t>
            </a:r>
          </a:p>
          <a:p>
            <a:r>
              <a:rPr kumimoji="1" lang="en-US" altLang="ja-JP" dirty="0">
                <a:solidFill>
                  <a:schemeClr val="accent3"/>
                </a:solidFill>
                <a:latin typeface="Consolas" panose="020B0609020204030204" pitchFamily="49" charset="0"/>
              </a:rPr>
              <a:t>% </a:t>
            </a:r>
            <a:r>
              <a:rPr kumimoji="1" lang="ja-JP" altLang="en-US" dirty="0">
                <a:solidFill>
                  <a:schemeClr val="accent3"/>
                </a:solidFill>
                <a:latin typeface="Consolas" panose="020B0609020204030204" pitchFamily="49" charset="0"/>
              </a:rPr>
              <a:t>投稿時は </a:t>
            </a:r>
            <a:r>
              <a:rPr kumimoji="1" lang="en-US" altLang="ja-JP" dirty="0">
                <a:solidFill>
                  <a:schemeClr val="accent3"/>
                </a:solidFill>
                <a:latin typeface="Consolas" panose="020B0609020204030204" pitchFamily="49" charset="0"/>
              </a:rPr>
              <a:t>\</a:t>
            </a:r>
            <a:r>
              <a:rPr kumimoji="1" lang="en-US" dirty="0" err="1">
                <a:solidFill>
                  <a:schemeClr val="accent3"/>
                </a:solidFill>
                <a:latin typeface="Consolas" panose="020B0609020204030204" pitchFamily="49" charset="0"/>
              </a:rPr>
              <a:t>PROOFtrue</a:t>
            </a:r>
            <a:r>
              <a:rPr kumimoji="1" lang="en-US" dirty="0">
                <a:solidFill>
                  <a:schemeClr val="accent3"/>
                </a:solidFill>
                <a:latin typeface="Consolas" panose="020B0609020204030204" pitchFamily="49" charset="0"/>
              </a:rPr>
              <a:t> </a:t>
            </a:r>
            <a:r>
              <a:rPr kumimoji="1" lang="ja-JP" altLang="en-US" dirty="0">
                <a:solidFill>
                  <a:schemeClr val="accent3"/>
                </a:solidFill>
                <a:latin typeface="Consolas" panose="020B0609020204030204" pitchFamily="49" charset="0"/>
              </a:rPr>
              <a:t>をコメントアウト</a:t>
            </a:r>
          </a:p>
          <a:p>
            <a:r>
              <a:rPr kumimoji="1" lang="en-US" altLang="ja-JP" dirty="0">
                <a:solidFill>
                  <a:schemeClr val="accent5"/>
                </a:solidFill>
                <a:latin typeface="Consolas" panose="020B0609020204030204" pitchFamily="49" charset="0"/>
              </a:rPr>
              <a:t>\</a:t>
            </a:r>
            <a:r>
              <a:rPr kumimoji="1" lang="en-US" dirty="0" err="1">
                <a:solidFill>
                  <a:schemeClr val="accent5"/>
                </a:solidFill>
                <a:latin typeface="Consolas" panose="020B0609020204030204" pitchFamily="49" charset="0"/>
              </a:rPr>
              <a:t>newif</a:t>
            </a:r>
            <a:r>
              <a:rPr kumimoji="1" lang="en-US" dirty="0">
                <a:solidFill>
                  <a:schemeClr val="accent5"/>
                </a:solidFill>
                <a:latin typeface="Consolas" panose="020B0609020204030204" pitchFamily="49" charset="0"/>
              </a:rPr>
              <a:t>\</a:t>
            </a:r>
            <a:r>
              <a:rPr kumimoji="1" lang="en-US" dirty="0" err="1">
                <a:solidFill>
                  <a:schemeClr val="accent5"/>
                </a:solidFill>
                <a:latin typeface="Consolas" panose="020B0609020204030204" pitchFamily="49" charset="0"/>
              </a:rPr>
              <a:t>ifPROOF</a:t>
            </a:r>
            <a:endParaRPr kumimoji="1" lang="en-US" dirty="0">
              <a:solidFill>
                <a:schemeClr val="accent5"/>
              </a:solidFill>
              <a:latin typeface="Consolas" panose="020B0609020204030204" pitchFamily="49" charset="0"/>
            </a:endParaRPr>
          </a:p>
          <a:p>
            <a:r>
              <a:rPr kumimoji="1" lang="en-US" dirty="0">
                <a:solidFill>
                  <a:schemeClr val="accent3"/>
                </a:solidFill>
                <a:latin typeface="Consolas" panose="020B0609020204030204" pitchFamily="49" charset="0"/>
              </a:rPr>
              <a:t>% \</a:t>
            </a:r>
            <a:r>
              <a:rPr kumimoji="1" lang="en-US" dirty="0" err="1">
                <a:solidFill>
                  <a:schemeClr val="accent3"/>
                </a:solidFill>
                <a:latin typeface="Consolas" panose="020B0609020204030204" pitchFamily="49" charset="0"/>
              </a:rPr>
              <a:t>PROOFtrue</a:t>
            </a:r>
            <a:endParaRPr kumimoji="1" lang="en-US" dirty="0">
              <a:solidFill>
                <a:schemeClr val="accent3"/>
              </a:solidFill>
              <a:latin typeface="Consolas" panose="020B0609020204030204" pitchFamily="49" charset="0"/>
            </a:endParaRPr>
          </a:p>
          <a:p>
            <a:endParaRPr kumimoji="1" lang="en-US" dirty="0">
              <a:solidFill>
                <a:schemeClr val="tx1">
                  <a:lumMod val="75000"/>
                  <a:lumOff val="25000"/>
                </a:schemeClr>
              </a:solidFill>
              <a:latin typeface="Consolas" panose="020B0609020204030204" pitchFamily="49" charset="0"/>
            </a:endParaRPr>
          </a:p>
          <a:p>
            <a:r>
              <a:rPr kumimoji="1" lang="en-US" dirty="0">
                <a:solidFill>
                  <a:schemeClr val="accent5"/>
                </a:solidFill>
                <a:latin typeface="Consolas" panose="020B0609020204030204" pitchFamily="49" charset="0"/>
              </a:rPr>
              <a:t>\</a:t>
            </a:r>
            <a:r>
              <a:rPr kumimoji="1" lang="en-US" dirty="0" err="1">
                <a:solidFill>
                  <a:schemeClr val="accent5"/>
                </a:solidFill>
                <a:latin typeface="Consolas" panose="020B0609020204030204" pitchFamily="49" charset="0"/>
              </a:rPr>
              <a:t>ifPROOF</a:t>
            </a:r>
            <a:endParaRPr kumimoji="1" lang="en-US" dirty="0">
              <a:solidFill>
                <a:schemeClr val="accent5"/>
              </a:solidFill>
              <a:latin typeface="Consolas" panose="020B0609020204030204" pitchFamily="49" charset="0"/>
            </a:endParaRPr>
          </a:p>
          <a:p>
            <a:r>
              <a:rPr kumimoji="1" lang="en-US" dirty="0">
                <a:solidFill>
                  <a:schemeClr val="accent3"/>
                </a:solidFill>
                <a:latin typeface="Consolas" panose="020B0609020204030204" pitchFamily="49" charset="0"/>
              </a:rPr>
              <a:t>    % </a:t>
            </a:r>
            <a:r>
              <a:rPr kumimoji="1" lang="ja-JP" altLang="en-US" dirty="0">
                <a:solidFill>
                  <a:schemeClr val="accent3"/>
                </a:solidFill>
                <a:latin typeface="Consolas" panose="020B0609020204030204" pitchFamily="49" charset="0"/>
              </a:rPr>
              <a:t>校正用シングルカラム化</a:t>
            </a:r>
          </a:p>
          <a:p>
            <a:r>
              <a:rPr kumimoji="1" lang="ja-JP" altLang="en-US" dirty="0">
                <a:solidFill>
                  <a:schemeClr val="tx1">
                    <a:lumMod val="75000"/>
                    <a:lumOff val="25000"/>
                  </a:schemeClr>
                </a:solidFill>
                <a:latin typeface="Consolas" panose="020B0609020204030204" pitchFamily="49" charset="0"/>
              </a:rPr>
              <a:t>    </a:t>
            </a:r>
            <a:r>
              <a:rPr kumimoji="1" lang="en-US" altLang="ja-JP" dirty="0">
                <a:solidFill>
                  <a:schemeClr val="accent5"/>
                </a:solidFill>
                <a:latin typeface="Consolas" panose="020B0609020204030204" pitchFamily="49" charset="0"/>
              </a:rPr>
              <a:t>\</a:t>
            </a:r>
            <a:r>
              <a:rPr kumimoji="1" lang="en-US" dirty="0" err="1">
                <a:solidFill>
                  <a:schemeClr val="accent5"/>
                </a:solidFill>
                <a:latin typeface="Consolas" panose="020B0609020204030204" pitchFamily="49" charset="0"/>
              </a:rPr>
              <a:t>documentclass</a:t>
            </a:r>
            <a:r>
              <a:rPr kumimoji="1" lang="en-US" dirty="0">
                <a:solidFill>
                  <a:schemeClr val="tx1">
                    <a:lumMod val="75000"/>
                    <a:lumOff val="25000"/>
                  </a:schemeClr>
                </a:solidFill>
                <a:latin typeface="Consolas" panose="020B0609020204030204" pitchFamily="49" charset="0"/>
              </a:rPr>
              <a:t>[dvipdfmx,conference,</a:t>
            </a:r>
            <a:r>
              <a:rPr kumimoji="1" lang="en-US" dirty="0">
                <a:solidFill>
                  <a:schemeClr val="accent5"/>
                </a:solidFill>
                <a:latin typeface="Consolas" panose="020B0609020204030204" pitchFamily="49" charset="0"/>
              </a:rPr>
              <a:t>onecolumn</a:t>
            </a:r>
            <a:r>
              <a:rPr kumimoji="1" lang="en-US" dirty="0">
                <a:solidFill>
                  <a:schemeClr val="tx1">
                    <a:lumMod val="75000"/>
                    <a:lumOff val="25000"/>
                  </a:schemeClr>
                </a:solidFill>
                <a:latin typeface="Consolas" panose="020B0609020204030204" pitchFamily="49" charset="0"/>
              </a:rPr>
              <a:t>,12pt]{</a:t>
            </a:r>
            <a:r>
              <a:rPr kumimoji="1" lang="en-US" dirty="0" err="1">
                <a:solidFill>
                  <a:schemeClr val="tx1">
                    <a:lumMod val="75000"/>
                    <a:lumOff val="25000"/>
                  </a:schemeClr>
                </a:solidFill>
                <a:latin typeface="Consolas" panose="020B0609020204030204" pitchFamily="49" charset="0"/>
              </a:rPr>
              <a:t>IEEEtran</a:t>
            </a:r>
            <a:r>
              <a:rPr kumimoji="1" lang="en-US" dirty="0">
                <a:solidFill>
                  <a:schemeClr val="tx1">
                    <a:lumMod val="75000"/>
                    <a:lumOff val="25000"/>
                  </a:schemeClr>
                </a:solidFill>
                <a:latin typeface="Consolas" panose="020B0609020204030204" pitchFamily="49" charset="0"/>
              </a:rPr>
              <a:t>}</a:t>
            </a:r>
          </a:p>
          <a:p>
            <a:r>
              <a:rPr kumimoji="1" lang="en-US" dirty="0">
                <a:solidFill>
                  <a:schemeClr val="accent5"/>
                </a:solidFill>
                <a:latin typeface="Consolas" panose="020B0609020204030204" pitchFamily="49" charset="0"/>
              </a:rPr>
              <a:t>\else</a:t>
            </a:r>
          </a:p>
          <a:p>
            <a:r>
              <a:rPr lang="en-US" dirty="0">
                <a:solidFill>
                  <a:schemeClr val="tx1">
                    <a:lumMod val="75000"/>
                    <a:lumOff val="25000"/>
                  </a:schemeClr>
                </a:solidFill>
                <a:latin typeface="Consolas" panose="020B0609020204030204" pitchFamily="49" charset="0"/>
              </a:rPr>
              <a:t>    </a:t>
            </a:r>
            <a:r>
              <a:rPr lang="en-US" dirty="0">
                <a:solidFill>
                  <a:schemeClr val="accent3"/>
                </a:solidFill>
                <a:latin typeface="Consolas" panose="020B0609020204030204" pitchFamily="49" charset="0"/>
              </a:rPr>
              <a:t>% </a:t>
            </a:r>
            <a:r>
              <a:rPr lang="ja-JP" altLang="en-US" dirty="0">
                <a:solidFill>
                  <a:schemeClr val="accent3"/>
                </a:solidFill>
                <a:latin typeface="Consolas" panose="020B0609020204030204" pitchFamily="49" charset="0"/>
              </a:rPr>
              <a:t>元のドキュメントクラス</a:t>
            </a:r>
            <a:endParaRPr kumimoji="1" lang="en-US" dirty="0">
              <a:solidFill>
                <a:schemeClr val="accent3"/>
              </a:solidFill>
              <a:latin typeface="Consolas" panose="020B0609020204030204" pitchFamily="49" charset="0"/>
            </a:endParaRPr>
          </a:p>
          <a:p>
            <a:r>
              <a:rPr kumimoji="1" lang="en-US" dirty="0">
                <a:solidFill>
                  <a:schemeClr val="tx1">
                    <a:lumMod val="75000"/>
                    <a:lumOff val="25000"/>
                  </a:schemeClr>
                </a:solidFill>
                <a:latin typeface="Consolas" panose="020B0609020204030204" pitchFamily="49" charset="0"/>
              </a:rPr>
              <a:t>    </a:t>
            </a:r>
            <a:r>
              <a:rPr kumimoji="1" lang="en-US" dirty="0">
                <a:solidFill>
                  <a:schemeClr val="accent5"/>
                </a:solidFill>
                <a:latin typeface="Consolas" panose="020B0609020204030204" pitchFamily="49" charset="0"/>
              </a:rPr>
              <a:t>\</a:t>
            </a:r>
            <a:r>
              <a:rPr kumimoji="1" lang="en-US" dirty="0" err="1">
                <a:solidFill>
                  <a:schemeClr val="accent5"/>
                </a:solidFill>
                <a:latin typeface="Consolas" panose="020B0609020204030204" pitchFamily="49" charset="0"/>
              </a:rPr>
              <a:t>documentclass</a:t>
            </a:r>
            <a:r>
              <a:rPr kumimoji="1" lang="en-US" dirty="0">
                <a:solidFill>
                  <a:schemeClr val="tx1">
                    <a:lumMod val="75000"/>
                    <a:lumOff val="25000"/>
                  </a:schemeClr>
                </a:solidFill>
                <a:latin typeface="Consolas" panose="020B0609020204030204" pitchFamily="49" charset="0"/>
              </a:rPr>
              <a:t>[</a:t>
            </a:r>
            <a:r>
              <a:rPr kumimoji="1" lang="en-US" dirty="0" err="1">
                <a:solidFill>
                  <a:schemeClr val="tx1">
                    <a:lumMod val="75000"/>
                    <a:lumOff val="25000"/>
                  </a:schemeClr>
                </a:solidFill>
                <a:latin typeface="Consolas" panose="020B0609020204030204" pitchFamily="49" charset="0"/>
              </a:rPr>
              <a:t>dvipdfmx,conference</a:t>
            </a:r>
            <a:r>
              <a:rPr kumimoji="1" lang="en-US" dirty="0">
                <a:solidFill>
                  <a:schemeClr val="tx1">
                    <a:lumMod val="75000"/>
                    <a:lumOff val="25000"/>
                  </a:schemeClr>
                </a:solidFill>
                <a:latin typeface="Consolas" panose="020B0609020204030204" pitchFamily="49" charset="0"/>
              </a:rPr>
              <a:t>]{</a:t>
            </a:r>
            <a:r>
              <a:rPr kumimoji="1" lang="en-US" dirty="0" err="1">
                <a:solidFill>
                  <a:schemeClr val="tx1">
                    <a:lumMod val="75000"/>
                    <a:lumOff val="25000"/>
                  </a:schemeClr>
                </a:solidFill>
                <a:latin typeface="Consolas" panose="020B0609020204030204" pitchFamily="49" charset="0"/>
              </a:rPr>
              <a:t>IEEEtran</a:t>
            </a:r>
            <a:r>
              <a:rPr kumimoji="1" lang="en-US" dirty="0">
                <a:solidFill>
                  <a:schemeClr val="tx1">
                    <a:lumMod val="75000"/>
                    <a:lumOff val="25000"/>
                  </a:schemeClr>
                </a:solidFill>
                <a:latin typeface="Consolas" panose="020B0609020204030204" pitchFamily="49" charset="0"/>
              </a:rPr>
              <a:t>}</a:t>
            </a:r>
          </a:p>
          <a:p>
            <a:r>
              <a:rPr kumimoji="1" lang="en-US" dirty="0">
                <a:solidFill>
                  <a:schemeClr val="accent5"/>
                </a:solidFill>
                <a:latin typeface="Consolas" panose="020B0609020204030204" pitchFamily="49" charset="0"/>
              </a:rPr>
              <a:t>\fi</a:t>
            </a:r>
          </a:p>
        </p:txBody>
      </p:sp>
    </p:spTree>
    <p:extLst>
      <p:ext uri="{BB962C8B-B14F-4D97-AF65-F5344CB8AC3E}">
        <p14:creationId xmlns:p14="http://schemas.microsoft.com/office/powerpoint/2010/main" val="158909744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AC83E63-C12D-C7AA-2BBC-F659D72D913F}"/>
              </a:ext>
            </a:extLst>
          </p:cNvPr>
          <p:cNvSpPr>
            <a:spLocks noGrp="1"/>
          </p:cNvSpPr>
          <p:nvPr>
            <p:ph type="title"/>
          </p:nvPr>
        </p:nvSpPr>
        <p:spPr/>
        <p:txBody>
          <a:bodyPr/>
          <a:lstStyle/>
          <a:p>
            <a:r>
              <a:rPr kumimoji="1" lang="ja-JP" altLang="en-US" sz="2400" dirty="0"/>
              <a:t>モチベーション</a:t>
            </a:r>
            <a:br>
              <a:rPr kumimoji="1" lang="en-US" altLang="ja-JP" sz="2400" dirty="0"/>
            </a:br>
            <a:r>
              <a:rPr kumimoji="1" lang="ja-JP" altLang="en-US" sz="2400" dirty="0"/>
              <a:t>なぜ翻訳ベースで書くのか？（１）：速いし楽だから</a:t>
            </a:r>
          </a:p>
        </p:txBody>
      </p:sp>
      <p:sp>
        <p:nvSpPr>
          <p:cNvPr id="3" name="テキスト プレースホルダー 2">
            <a:extLst>
              <a:ext uri="{FF2B5EF4-FFF2-40B4-BE49-F238E27FC236}">
                <a16:creationId xmlns:a16="http://schemas.microsoft.com/office/drawing/2014/main" id="{78FE4C0A-EFC3-FAA6-6142-5E8D2E9A4947}"/>
              </a:ext>
            </a:extLst>
          </p:cNvPr>
          <p:cNvSpPr>
            <a:spLocks noGrp="1"/>
          </p:cNvSpPr>
          <p:nvPr>
            <p:ph type="body" sz="quarter" idx="10"/>
          </p:nvPr>
        </p:nvSpPr>
        <p:spPr/>
        <p:txBody>
          <a:bodyPr/>
          <a:lstStyle/>
          <a:p>
            <a:r>
              <a:rPr kumimoji="1" lang="ja-JP" altLang="en-US" sz="1800" dirty="0"/>
              <a:t>後述するように，作業の大半は「良い日本語の論文を書く」こと</a:t>
            </a:r>
            <a:endParaRPr kumimoji="1" lang="en-US" altLang="ja-JP" sz="1800" dirty="0"/>
          </a:p>
          <a:p>
            <a:pPr lvl="1"/>
            <a:r>
              <a:rPr kumimoji="1" lang="ja-JP" altLang="en-US" sz="1800" dirty="0"/>
              <a:t>「良い論文」は日本語でも英語でもほぼ同じ構造を持つ</a:t>
            </a:r>
            <a:endParaRPr kumimoji="1" lang="en-US" altLang="ja-JP" sz="1800" dirty="0"/>
          </a:p>
          <a:p>
            <a:r>
              <a:rPr kumimoji="1" lang="ja-JP" altLang="en-US" sz="1800" dirty="0"/>
              <a:t>これが済むとかなりの短時間で機械的に英語にできる</a:t>
            </a:r>
            <a:endParaRPr kumimoji="1" lang="en-US" altLang="ja-JP" sz="1800" dirty="0"/>
          </a:p>
          <a:p>
            <a:pPr lvl="1"/>
            <a:r>
              <a:rPr kumimoji="1" lang="ja-JP" altLang="en-US" sz="1800" dirty="0"/>
              <a:t>１０ページ程度の論文なら数日程度</a:t>
            </a:r>
            <a:endParaRPr kumimoji="1" lang="en-US" altLang="ja-JP" sz="1800" dirty="0"/>
          </a:p>
          <a:p>
            <a:r>
              <a:rPr kumimoji="1" lang="ja-JP" altLang="en-US" sz="1800" dirty="0"/>
              <a:t>一方で，「良い日本語の論文を書く」には１月～２月はかかる</a:t>
            </a:r>
            <a:endParaRPr kumimoji="1" lang="en-US" altLang="ja-JP" sz="1800" dirty="0"/>
          </a:p>
          <a:p>
            <a:pPr lvl="1"/>
            <a:r>
              <a:rPr kumimoji="1" lang="ja-JP" altLang="en-US" sz="1800" dirty="0"/>
              <a:t>何度も何度も書き直しを経る必要がある</a:t>
            </a:r>
            <a:endParaRPr kumimoji="1" lang="en-US" altLang="ja-JP" sz="1800" dirty="0"/>
          </a:p>
          <a:p>
            <a:pPr lvl="1"/>
            <a:r>
              <a:rPr kumimoji="1" lang="ja-JP" altLang="en-US" sz="1800" dirty="0"/>
              <a:t>このサイクルは母国語でやった方が圧倒的に速い</a:t>
            </a:r>
            <a:endParaRPr kumimoji="1" lang="en-US" altLang="ja-JP" sz="1800" dirty="0"/>
          </a:p>
        </p:txBody>
      </p:sp>
    </p:spTree>
    <p:extLst>
      <p:ext uri="{BB962C8B-B14F-4D97-AF65-F5344CB8AC3E}">
        <p14:creationId xmlns:p14="http://schemas.microsoft.com/office/powerpoint/2010/main" val="29242708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8E63CF4-0BEA-13D7-F199-846E2F3F39E2}"/>
              </a:ext>
            </a:extLst>
          </p:cNvPr>
          <p:cNvSpPr>
            <a:spLocks noGrp="1"/>
          </p:cNvSpPr>
          <p:nvPr>
            <p:ph type="title"/>
          </p:nvPr>
        </p:nvSpPr>
        <p:spPr/>
        <p:txBody>
          <a:bodyPr/>
          <a:lstStyle/>
          <a:p>
            <a:r>
              <a:rPr kumimoji="1" lang="ja-JP" altLang="en-US" sz="2400" dirty="0"/>
              <a:t>モチベーション</a:t>
            </a:r>
            <a:br>
              <a:rPr kumimoji="1" lang="en-US" altLang="ja-JP" sz="2400" dirty="0"/>
            </a:br>
            <a:r>
              <a:rPr kumimoji="1" lang="ja-JP" altLang="en-US" sz="2400" dirty="0"/>
              <a:t>なぜ翻訳ベースで書くのか（２）：質が高いから</a:t>
            </a:r>
          </a:p>
        </p:txBody>
      </p:sp>
      <p:sp>
        <p:nvSpPr>
          <p:cNvPr id="3" name="テキスト プレースホルダー 2">
            <a:extLst>
              <a:ext uri="{FF2B5EF4-FFF2-40B4-BE49-F238E27FC236}">
                <a16:creationId xmlns:a16="http://schemas.microsoft.com/office/drawing/2014/main" id="{B4280150-5135-8C2F-1BA8-160397B9DFFA}"/>
              </a:ext>
            </a:extLst>
          </p:cNvPr>
          <p:cNvSpPr>
            <a:spLocks noGrp="1"/>
          </p:cNvSpPr>
          <p:nvPr>
            <p:ph type="body" sz="quarter" idx="10"/>
          </p:nvPr>
        </p:nvSpPr>
        <p:spPr/>
        <p:txBody>
          <a:bodyPr/>
          <a:lstStyle/>
          <a:p>
            <a:pPr marL="457200" indent="-457200">
              <a:buFont typeface="+mj-lt"/>
              <a:buAutoNum type="arabicPeriod"/>
            </a:pPr>
            <a:r>
              <a:rPr kumimoji="1" lang="ja-JP" altLang="en-US" dirty="0"/>
              <a:t>英語では文章を直す際のサイクルがどうしても長くなる</a:t>
            </a:r>
            <a:endParaRPr kumimoji="1" lang="en-US" altLang="ja-JP" dirty="0"/>
          </a:p>
          <a:p>
            <a:pPr lvl="1"/>
            <a:r>
              <a:rPr kumimoji="1" lang="ja-JP" altLang="en-US" dirty="0"/>
              <a:t>非母国語での思考は，速度がどうしても落ちる</a:t>
            </a:r>
            <a:endParaRPr kumimoji="1" lang="en-US" altLang="ja-JP" dirty="0"/>
          </a:p>
          <a:p>
            <a:pPr marL="457200" indent="-457200">
              <a:buFont typeface="+mj-lt"/>
              <a:buAutoNum type="arabicPeriod"/>
            </a:pPr>
            <a:r>
              <a:rPr kumimoji="1" lang="ja-JP" altLang="en-US" dirty="0"/>
              <a:t>英語でうまく書けない場合，そもそも無かったことにされがち</a:t>
            </a:r>
            <a:endParaRPr kumimoji="1" lang="en-US" altLang="ja-JP" dirty="0"/>
          </a:p>
          <a:p>
            <a:pPr lvl="1"/>
            <a:r>
              <a:rPr kumimoji="1" lang="ja-JP" altLang="en-US" dirty="0"/>
              <a:t>目的の表現をどう書いたら良いかわからない場合に，</a:t>
            </a:r>
            <a:br>
              <a:rPr kumimoji="1" lang="en-US" altLang="ja-JP" dirty="0"/>
            </a:br>
            <a:r>
              <a:rPr kumimoji="1" lang="ja-JP" altLang="en-US" dirty="0"/>
              <a:t>そもそも文章に書かない人がとても多い</a:t>
            </a:r>
            <a:endParaRPr kumimoji="1" lang="en-US" altLang="ja-JP" dirty="0"/>
          </a:p>
          <a:p>
            <a:pPr marL="457200" indent="-457200">
              <a:buFont typeface="+mj-lt"/>
              <a:buAutoNum type="arabicPeriod"/>
            </a:pPr>
            <a:r>
              <a:rPr kumimoji="1" lang="ja-JP" altLang="en-US" dirty="0"/>
              <a:t>自動翻訳のレベル</a:t>
            </a:r>
            <a:endParaRPr kumimoji="1" lang="en-US" altLang="ja-JP" dirty="0"/>
          </a:p>
          <a:p>
            <a:pPr lvl="1"/>
            <a:r>
              <a:rPr kumimoji="1" lang="ja-JP" altLang="en-US" dirty="0"/>
              <a:t>平均的な東大生の英作文能力よりも，「適切に書かれた日本語を入力とした場合の」自動翻訳の方が，もうレベルが高い</a:t>
            </a:r>
            <a:endParaRPr kumimoji="1" lang="en-US" altLang="ja-JP" dirty="0"/>
          </a:p>
          <a:p>
            <a:pPr lvl="1"/>
            <a:r>
              <a:rPr kumimoji="1" lang="ja-JP" altLang="en-US" dirty="0"/>
              <a:t>日本人がやりがちな誤った書き方や不自然な表現が現れにくい</a:t>
            </a:r>
          </a:p>
        </p:txBody>
      </p:sp>
    </p:spTree>
    <p:extLst>
      <p:ext uri="{BB962C8B-B14F-4D97-AF65-F5344CB8AC3E}">
        <p14:creationId xmlns:p14="http://schemas.microsoft.com/office/powerpoint/2010/main" val="412977713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36EA4DC-E744-E42A-6470-85C852000B9D}"/>
              </a:ext>
            </a:extLst>
          </p:cNvPr>
          <p:cNvSpPr>
            <a:spLocks noGrp="1"/>
          </p:cNvSpPr>
          <p:nvPr>
            <p:ph type="title"/>
          </p:nvPr>
        </p:nvSpPr>
        <p:spPr/>
        <p:txBody>
          <a:bodyPr/>
          <a:lstStyle/>
          <a:p>
            <a:r>
              <a:rPr kumimoji="1" lang="ja-JP" altLang="en-US" dirty="0"/>
              <a:t>実際の作業の流れ</a:t>
            </a:r>
          </a:p>
        </p:txBody>
      </p:sp>
      <p:sp>
        <p:nvSpPr>
          <p:cNvPr id="3" name="テキスト プレースホルダー 2">
            <a:extLst>
              <a:ext uri="{FF2B5EF4-FFF2-40B4-BE49-F238E27FC236}">
                <a16:creationId xmlns:a16="http://schemas.microsoft.com/office/drawing/2014/main" id="{A0E6CFF3-2F7E-186B-91AB-76049747AD18}"/>
              </a:ext>
            </a:extLst>
          </p:cNvPr>
          <p:cNvSpPr>
            <a:spLocks noGrp="1"/>
          </p:cNvSpPr>
          <p:nvPr>
            <p:ph type="body" sz="quarter" idx="10"/>
          </p:nvPr>
        </p:nvSpPr>
        <p:spPr/>
        <p:txBody>
          <a:bodyPr/>
          <a:lstStyle/>
          <a:p>
            <a:r>
              <a:rPr kumimoji="1" lang="ja-JP" altLang="en-US" sz="1800" dirty="0"/>
              <a:t>主な流れ：</a:t>
            </a:r>
            <a:endParaRPr kumimoji="1" lang="en-US" altLang="ja-JP" sz="1800" dirty="0"/>
          </a:p>
          <a:p>
            <a:pPr marL="817200" lvl="1" indent="-457200">
              <a:buFont typeface="+mj-lt"/>
              <a:buAutoNum type="arabicPeriod"/>
            </a:pPr>
            <a:r>
              <a:rPr kumimoji="1" lang="ja-JP" altLang="en-US" sz="1800" dirty="0"/>
              <a:t>日本語で論文を書く（これは別途終えているものとする）</a:t>
            </a:r>
            <a:endParaRPr kumimoji="1" lang="en-US" altLang="ja-JP" sz="1800" dirty="0"/>
          </a:p>
          <a:p>
            <a:pPr marL="817200" lvl="1" indent="-457200">
              <a:buFont typeface="+mj-lt"/>
              <a:buAutoNum type="arabicPeriod"/>
            </a:pPr>
            <a:r>
              <a:rPr kumimoji="1" lang="ja-JP" altLang="en-US" sz="1800" dirty="0">
                <a:solidFill>
                  <a:schemeClr val="accent5"/>
                </a:solidFill>
              </a:rPr>
              <a:t>日本語の論文を英語向けの日本語に書き換える</a:t>
            </a:r>
            <a:endParaRPr kumimoji="1" lang="en-US" altLang="ja-JP" sz="1800" dirty="0">
              <a:solidFill>
                <a:schemeClr val="accent5"/>
              </a:solidFill>
            </a:endParaRPr>
          </a:p>
          <a:p>
            <a:pPr marL="817200" lvl="1" indent="-457200">
              <a:buFont typeface="+mj-lt"/>
              <a:buAutoNum type="arabicPeriod"/>
            </a:pPr>
            <a:r>
              <a:rPr kumimoji="1" lang="ja-JP" altLang="en-US" sz="1800" dirty="0"/>
              <a:t>自動翻訳を使いながら英語にする</a:t>
            </a:r>
            <a:endParaRPr kumimoji="1" lang="en-US" altLang="ja-JP" sz="1800" dirty="0"/>
          </a:p>
          <a:p>
            <a:pPr marL="817200" lvl="1" indent="-457200">
              <a:buFont typeface="+mj-lt"/>
              <a:buAutoNum type="arabicPeriod"/>
            </a:pPr>
            <a:r>
              <a:rPr kumimoji="1" lang="ja-JP" altLang="en-US" sz="1800" dirty="0"/>
              <a:t>文法チェッカーを使って修正をする</a:t>
            </a:r>
            <a:endParaRPr kumimoji="1" lang="en-US" altLang="ja-JP" sz="1800" dirty="0"/>
          </a:p>
          <a:p>
            <a:pPr marL="817200" lvl="1" indent="-457200">
              <a:buFont typeface="+mj-lt"/>
              <a:buAutoNum type="arabicPeriod"/>
            </a:pPr>
            <a:r>
              <a:rPr kumimoji="1" lang="ja-JP" altLang="en-US" sz="1800" dirty="0"/>
              <a:t>（英文校正に出す）</a:t>
            </a:r>
            <a:endParaRPr kumimoji="1" lang="en-US" altLang="ja-JP" sz="1800" dirty="0"/>
          </a:p>
          <a:p>
            <a:r>
              <a:rPr kumimoji="1" lang="en-US" altLang="ja-JP" sz="1800" dirty="0"/>
              <a:t>2. </a:t>
            </a:r>
            <a:r>
              <a:rPr kumimoji="1" lang="ja-JP" altLang="en-US" sz="1800" dirty="0"/>
              <a:t>の日本語から日本語への書き換えが，</a:t>
            </a:r>
            <a:r>
              <a:rPr kumimoji="1" lang="en-US" altLang="ja-JP" sz="1800" dirty="0"/>
              <a:t>3. </a:t>
            </a:r>
            <a:r>
              <a:rPr kumimoji="1" lang="ja-JP" altLang="en-US" sz="1800" dirty="0"/>
              <a:t>の英語にする部分よりも作業量が多い</a:t>
            </a:r>
            <a:endParaRPr kumimoji="1" lang="en-US" altLang="ja-JP" sz="1800" dirty="0"/>
          </a:p>
          <a:p>
            <a:r>
              <a:rPr kumimoji="1" lang="ja-JP" altLang="en-US" sz="1800" dirty="0">
                <a:solidFill>
                  <a:schemeClr val="accent5"/>
                </a:solidFill>
              </a:rPr>
              <a:t>繰り返しているうちに，最初から英語でも書けるようにもなってくる</a:t>
            </a:r>
            <a:endParaRPr kumimoji="1" lang="en-US" altLang="ja-JP" sz="1800" dirty="0">
              <a:solidFill>
                <a:schemeClr val="accent5"/>
              </a:solidFill>
            </a:endParaRPr>
          </a:p>
          <a:p>
            <a:pPr lvl="1"/>
            <a:r>
              <a:rPr kumimoji="1" lang="ja-JP" altLang="en-US" sz="1800" dirty="0"/>
              <a:t>でも学生さんは，いきなり英語で書くのはやめておいた方がよいと思う</a:t>
            </a:r>
            <a:endParaRPr kumimoji="1" lang="en-US" altLang="ja-JP" sz="1800" dirty="0"/>
          </a:p>
        </p:txBody>
      </p:sp>
    </p:spTree>
    <p:extLst>
      <p:ext uri="{BB962C8B-B14F-4D97-AF65-F5344CB8AC3E}">
        <p14:creationId xmlns:p14="http://schemas.microsoft.com/office/powerpoint/2010/main" val="395209643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9493D53-5A63-3E37-D0C0-7C4BB2CDDB5B}"/>
              </a:ext>
            </a:extLst>
          </p:cNvPr>
          <p:cNvSpPr>
            <a:spLocks noGrp="1"/>
          </p:cNvSpPr>
          <p:nvPr>
            <p:ph type="title"/>
          </p:nvPr>
        </p:nvSpPr>
        <p:spPr/>
        <p:txBody>
          <a:bodyPr/>
          <a:lstStyle/>
          <a:p>
            <a:r>
              <a:rPr kumimoji="1" lang="ja-JP" altLang="en-US" dirty="0"/>
              <a:t>注意</a:t>
            </a:r>
          </a:p>
        </p:txBody>
      </p:sp>
      <p:sp>
        <p:nvSpPr>
          <p:cNvPr id="3" name="テキスト プレースホルダー 2">
            <a:extLst>
              <a:ext uri="{FF2B5EF4-FFF2-40B4-BE49-F238E27FC236}">
                <a16:creationId xmlns:a16="http://schemas.microsoft.com/office/drawing/2014/main" id="{9C0DA4D1-5C66-103F-03E1-ACCEA6100959}"/>
              </a:ext>
            </a:extLst>
          </p:cNvPr>
          <p:cNvSpPr>
            <a:spLocks noGrp="1"/>
          </p:cNvSpPr>
          <p:nvPr>
            <p:ph type="body" sz="quarter" idx="10"/>
          </p:nvPr>
        </p:nvSpPr>
        <p:spPr/>
        <p:txBody>
          <a:bodyPr/>
          <a:lstStyle/>
          <a:p>
            <a:r>
              <a:rPr kumimoji="1" lang="ja-JP" altLang="en-US" dirty="0"/>
              <a:t>この資料はあくまで「英語論文の質を上げる」ことが目的</a:t>
            </a:r>
            <a:endParaRPr kumimoji="1" lang="en-US" altLang="ja-JP" dirty="0"/>
          </a:p>
          <a:p>
            <a:r>
              <a:rPr kumimoji="1" lang="ja-JP" altLang="en-US" dirty="0"/>
              <a:t>著者の英語の能力を上げる事を目的としていない</a:t>
            </a:r>
            <a:endParaRPr kumimoji="1" lang="en-US" altLang="ja-JP" dirty="0"/>
          </a:p>
          <a:p>
            <a:pPr lvl="1"/>
            <a:r>
              <a:rPr kumimoji="1" lang="ja-JP" altLang="en-US" dirty="0"/>
              <a:t>純粋に本人の英語能力を上げることが目的であれば，</a:t>
            </a:r>
            <a:br>
              <a:rPr kumimoji="1" lang="en-US" altLang="ja-JP" dirty="0"/>
            </a:br>
            <a:r>
              <a:rPr kumimoji="1" lang="ja-JP" altLang="en-US" dirty="0"/>
              <a:t>最初から英語でずっと書いている方が良いかもしれない</a:t>
            </a:r>
          </a:p>
        </p:txBody>
      </p:sp>
    </p:spTree>
    <p:extLst>
      <p:ext uri="{BB962C8B-B14F-4D97-AF65-F5344CB8AC3E}">
        <p14:creationId xmlns:p14="http://schemas.microsoft.com/office/powerpoint/2010/main" val="398776253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B328800-EFD0-68A9-1A8E-931AC477FC05}"/>
              </a:ext>
            </a:extLst>
          </p:cNvPr>
          <p:cNvSpPr>
            <a:spLocks noGrp="1"/>
          </p:cNvSpPr>
          <p:nvPr>
            <p:ph type="title"/>
          </p:nvPr>
        </p:nvSpPr>
        <p:spPr/>
        <p:txBody>
          <a:bodyPr/>
          <a:lstStyle/>
          <a:p>
            <a:r>
              <a:rPr kumimoji="1" lang="ja-JP" altLang="en-US" dirty="0"/>
              <a:t>もくじ</a:t>
            </a:r>
            <a:endParaRPr kumimoji="1" lang="en-US" dirty="0"/>
          </a:p>
        </p:txBody>
      </p:sp>
      <p:sp>
        <p:nvSpPr>
          <p:cNvPr id="3" name="テキスト プレースホルダー 2">
            <a:extLst>
              <a:ext uri="{FF2B5EF4-FFF2-40B4-BE49-F238E27FC236}">
                <a16:creationId xmlns:a16="http://schemas.microsoft.com/office/drawing/2014/main" id="{1BE8ECEA-4863-EB68-A3DC-EEBE01479E49}"/>
              </a:ext>
            </a:extLst>
          </p:cNvPr>
          <p:cNvSpPr>
            <a:spLocks noGrp="1"/>
          </p:cNvSpPr>
          <p:nvPr>
            <p:ph type="body" sz="quarter" idx="10"/>
          </p:nvPr>
        </p:nvSpPr>
        <p:spPr/>
        <p:txBody>
          <a:bodyPr/>
          <a:lstStyle/>
          <a:p>
            <a:pPr marL="457200" indent="-457200">
              <a:buFont typeface="+mj-lt"/>
              <a:buAutoNum type="arabicPeriod"/>
            </a:pPr>
            <a:r>
              <a:rPr kumimoji="1" lang="ja-JP" altLang="en-US" dirty="0"/>
              <a:t>英語にできる日本語に書き換える</a:t>
            </a:r>
            <a:endParaRPr kumimoji="1" lang="en-US" altLang="ja-JP" dirty="0"/>
          </a:p>
          <a:p>
            <a:pPr marL="457200" indent="-457200">
              <a:buFont typeface="+mj-lt"/>
              <a:buAutoNum type="arabicPeriod"/>
            </a:pPr>
            <a:r>
              <a:rPr kumimoji="1" lang="ja-JP" altLang="en-US" dirty="0"/>
              <a:t>自動翻訳を使いながら英語にする</a:t>
            </a:r>
            <a:endParaRPr kumimoji="1" lang="en-US" altLang="ja-JP" dirty="0"/>
          </a:p>
          <a:p>
            <a:pPr marL="457200" indent="-457200">
              <a:buFont typeface="+mj-lt"/>
              <a:buAutoNum type="arabicPeriod"/>
            </a:pPr>
            <a:r>
              <a:rPr lang="ja-JP" altLang="en-US" dirty="0"/>
              <a:t>文法チェッカーによる確認</a:t>
            </a:r>
            <a:endParaRPr lang="en-US" altLang="ja-JP" dirty="0"/>
          </a:p>
          <a:p>
            <a:pPr marL="457200" indent="-457200">
              <a:buFont typeface="+mj-lt"/>
              <a:buAutoNum type="arabicPeriod"/>
            </a:pPr>
            <a:r>
              <a:rPr kumimoji="1" lang="ja-JP" altLang="en-US" dirty="0"/>
              <a:t>英文校正について</a:t>
            </a:r>
            <a:endParaRPr kumimoji="1" lang="en-US" dirty="0"/>
          </a:p>
        </p:txBody>
      </p:sp>
    </p:spTree>
    <p:extLst>
      <p:ext uri="{BB962C8B-B14F-4D97-AF65-F5344CB8AC3E}">
        <p14:creationId xmlns:p14="http://schemas.microsoft.com/office/powerpoint/2010/main" val="46903948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cerulean">
  <a:themeElements>
    <a:clrScheme name="ユーザー定義 2">
      <a:dk1>
        <a:sysClr val="windowText" lastClr="000000"/>
      </a:dk1>
      <a:lt1>
        <a:sysClr val="window" lastClr="FFFFFF"/>
      </a:lt1>
      <a:dk2>
        <a:srgbClr val="F4EB00"/>
      </a:dk2>
      <a:lt2>
        <a:srgbClr val="C4FF4A"/>
      </a:lt2>
      <a:accent1>
        <a:srgbClr val="4F81BD"/>
      </a:accent1>
      <a:accent2>
        <a:srgbClr val="C0504D"/>
      </a:accent2>
      <a:accent3>
        <a:srgbClr val="9BBB59"/>
      </a:accent3>
      <a:accent4>
        <a:srgbClr val="6879B0"/>
      </a:accent4>
      <a:accent5>
        <a:srgbClr val="2585A3"/>
      </a:accent5>
      <a:accent6>
        <a:srgbClr val="D87552"/>
      </a:accent6>
      <a:hlink>
        <a:srgbClr val="0000FF"/>
      </a:hlink>
      <a:folHlink>
        <a:srgbClr val="800080"/>
      </a:folHlink>
    </a:clrScheme>
    <a:fontScheme name="メイリオ-SegoeUI">
      <a:majorFont>
        <a:latin typeface="Segoe UI"/>
        <a:ea typeface="メイリオ"/>
        <a:cs typeface=""/>
      </a:majorFont>
      <a:minorFont>
        <a:latin typeface="Segoe UI"/>
        <a:ea typeface="メイリオ"/>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a:tailEnd type="triangle" w="sm" len="med"/>
        </a:ln>
      </a:spPr>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defPPr algn="ctr">
          <a:defRPr kumimoji="1" dirty="0" smtClean="0">
            <a:solidFill>
              <a:schemeClr val="tx1">
                <a:lumMod val="75000"/>
                <a:lumOff val="25000"/>
              </a:schemeClr>
            </a:solidFill>
            <a:latin typeface="+mn-ea"/>
          </a:defRPr>
        </a:defPPr>
      </a:lstStyle>
      <a:style>
        <a:lnRef idx="1">
          <a:schemeClr val="accent5"/>
        </a:lnRef>
        <a:fillRef idx="2">
          <a:schemeClr val="accent5"/>
        </a:fillRef>
        <a:effectRef idx="1">
          <a:schemeClr val="accent5"/>
        </a:effectRef>
        <a:fontRef idx="minor">
          <a:schemeClr val="dk1"/>
        </a:fontRef>
      </a: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0000" tIns="46800" rIns="90000" bIns="4680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ja-JP" altLang="en-US" sz="1800" b="0" i="0" u="none" strike="noStrike" cap="none" normalizeH="0" baseline="0" smtClean="0">
            <a:ln>
              <a:noFill/>
            </a:ln>
            <a:solidFill>
              <a:schemeClr val="tx1"/>
            </a:solidFill>
            <a:effectLst/>
            <a:latin typeface="Verdana" pitchFamily="34" charset="0"/>
            <a:ea typeface="HG丸ｺﾞｼｯｸM-PRO" pitchFamily="50" charset="-128"/>
          </a:defRPr>
        </a:defPPr>
      </a:lstStyle>
    </a:lnDef>
  </a:objectDefaults>
  <a:extraClrSchemeLst>
    <a:extraClrScheme>
      <a:clrScheme name="colorful water rev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olorful water rev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olorful water rev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olorful water rev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olorful water rev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olorful water rev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olorful water rev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colorful water rev 8">
        <a:dk1>
          <a:srgbClr val="000000"/>
        </a:dk1>
        <a:lt1>
          <a:srgbClr val="FFFFFF"/>
        </a:lt1>
        <a:dk2>
          <a:srgbClr val="000000"/>
        </a:dk2>
        <a:lt2>
          <a:srgbClr val="808080"/>
        </a:lt2>
        <a:accent1>
          <a:srgbClr val="9999FF"/>
        </a:accent1>
        <a:accent2>
          <a:srgbClr val="3333CC"/>
        </a:accent2>
        <a:accent3>
          <a:srgbClr val="FFFFFF"/>
        </a:accent3>
        <a:accent4>
          <a:srgbClr val="000000"/>
        </a:accent4>
        <a:accent5>
          <a:srgbClr val="CACAFF"/>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olorful water rev 9">
        <a:dk1>
          <a:srgbClr val="000000"/>
        </a:dk1>
        <a:lt1>
          <a:srgbClr val="FFFFFF"/>
        </a:lt1>
        <a:dk2>
          <a:srgbClr val="000000"/>
        </a:dk2>
        <a:lt2>
          <a:srgbClr val="808080"/>
        </a:lt2>
        <a:accent1>
          <a:srgbClr val="9999FF"/>
        </a:accent1>
        <a:accent2>
          <a:srgbClr val="FF0000"/>
        </a:accent2>
        <a:accent3>
          <a:srgbClr val="FFFFFF"/>
        </a:accent3>
        <a:accent4>
          <a:srgbClr val="000000"/>
        </a:accent4>
        <a:accent5>
          <a:srgbClr val="CACAFF"/>
        </a:accent5>
        <a:accent6>
          <a:srgbClr val="E70000"/>
        </a:accent6>
        <a:hlink>
          <a:srgbClr val="CCCCFF"/>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cerulean" id="{B42443E9-F396-466A-92C3-7ED6F4EBC01F}" vid="{0CE6AD82-9598-49D5-BEEF-3DCDCFA8BEDD}"/>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cerulean</Template>
  <TotalTime>76279</TotalTime>
  <Words>2969</Words>
  <Application>Microsoft Office PowerPoint</Application>
  <PresentationFormat>画面に合わせる (4:3)</PresentationFormat>
  <Paragraphs>281</Paragraphs>
  <Slides>42</Slides>
  <Notes>1</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42</vt:i4>
      </vt:variant>
    </vt:vector>
  </HeadingPairs>
  <TitlesOfParts>
    <vt:vector size="50" baseType="lpstr">
      <vt:lpstr>HG丸ｺﾞｼｯｸM-PRO</vt:lpstr>
      <vt:lpstr>MeiryoKe_PGothic</vt:lpstr>
      <vt:lpstr>メイリオ</vt:lpstr>
      <vt:lpstr>Calibri</vt:lpstr>
      <vt:lpstr>Consolas</vt:lpstr>
      <vt:lpstr>Segoe UI</vt:lpstr>
      <vt:lpstr>Wingdings</vt:lpstr>
      <vt:lpstr>cerulean</vt:lpstr>
      <vt:lpstr>自動翻訳を使った英語論文の書き方 v3</vt:lpstr>
      <vt:lpstr>チェックシート</vt:lpstr>
      <vt:lpstr>はじめに</vt:lpstr>
      <vt:lpstr>はじめに</vt:lpstr>
      <vt:lpstr>モチベーション なぜ翻訳ベースで書くのか？（１）：速いし楽だから</vt:lpstr>
      <vt:lpstr>モチベーション なぜ翻訳ベースで書くのか（２）：質が高いから</vt:lpstr>
      <vt:lpstr>実際の作業の流れ</vt:lpstr>
      <vt:lpstr>注意</vt:lpstr>
      <vt:lpstr>もくじ</vt:lpstr>
      <vt:lpstr>英語にできる日本語に書き換える</vt:lpstr>
      <vt:lpstr>日本語から英語になる日本語への書き換え</vt:lpstr>
      <vt:lpstr>書き換えのポイント</vt:lpstr>
      <vt:lpstr>1. 各文を短く簡潔にする</vt:lpstr>
      <vt:lpstr>短い文にする</vt:lpstr>
      <vt:lpstr>書き換えのポイント</vt:lpstr>
      <vt:lpstr>文同士を接続する</vt:lpstr>
      <vt:lpstr>論理的な繋がりを使った文の接続１</vt:lpstr>
      <vt:lpstr>論理的な繋がりを使った文の接続２</vt:lpstr>
      <vt:lpstr>論理的な繋がりを使った文の接続３</vt:lpstr>
      <vt:lpstr>書き換えのポイント</vt:lpstr>
      <vt:lpstr>各文の主語や動詞，述語を明確にする</vt:lpstr>
      <vt:lpstr>書き換えのポイント</vt:lpstr>
      <vt:lpstr>英語を意識した日本語</vt:lpstr>
      <vt:lpstr>主題を表す「は」を書き換える</vt:lpstr>
      <vt:lpstr>主語が大きいトップヘビーな文を避ける</vt:lpstr>
      <vt:lpstr>自動翻訳を使いながら英語にする</vt:lpstr>
      <vt:lpstr>手順</vt:lpstr>
      <vt:lpstr>ながれ</vt:lpstr>
      <vt:lpstr>逆翻訳時になぜ違う翻訳を使うのか （2022年の場合であり，今後変わる可能性も高い）</vt:lpstr>
      <vt:lpstr>出てきた英語の確認と訂正１</vt:lpstr>
      <vt:lpstr>出てきた英語の確認と訂正２</vt:lpstr>
      <vt:lpstr>冠詞</vt:lpstr>
      <vt:lpstr>名詞的な動詞の使用</vt:lpstr>
      <vt:lpstr>一般的でない単語/文法の使用</vt:lpstr>
      <vt:lpstr>「各文を適切に接続する」で説明した接続の確認</vt:lpstr>
      <vt:lpstr>文法チェッカーによる確認</vt:lpstr>
      <vt:lpstr>文法チェッカーによる確認</vt:lpstr>
      <vt:lpstr>スペルチェックについて</vt:lpstr>
      <vt:lpstr>英文校正について</vt:lpstr>
      <vt:lpstr>英文校正について</vt:lpstr>
      <vt:lpstr>Word への変換</vt:lpstr>
      <vt:lpstr>校正時のフォーマット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shioya</dc:creator>
  <cp:lastModifiedBy>shioya</cp:lastModifiedBy>
  <cp:revision>17390</cp:revision>
  <cp:lastPrinted>2014-12-10T13:40:48Z</cp:lastPrinted>
  <dcterms:created xsi:type="dcterms:W3CDTF">2014-11-17T10:53:59Z</dcterms:created>
  <dcterms:modified xsi:type="dcterms:W3CDTF">2023-02-01T07:54:13Z</dcterms:modified>
</cp:coreProperties>
</file>