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69"/>
  </p:notesMasterIdLst>
  <p:sldIdLst>
    <p:sldId id="440" r:id="rId2"/>
    <p:sldId id="456" r:id="rId3"/>
    <p:sldId id="484" r:id="rId4"/>
    <p:sldId id="441" r:id="rId5"/>
    <p:sldId id="503" r:id="rId6"/>
    <p:sldId id="446" r:id="rId7"/>
    <p:sldId id="487" r:id="rId8"/>
    <p:sldId id="465" r:id="rId9"/>
    <p:sldId id="468" r:id="rId10"/>
    <p:sldId id="480" r:id="rId11"/>
    <p:sldId id="451" r:id="rId12"/>
    <p:sldId id="469" r:id="rId13"/>
    <p:sldId id="448" r:id="rId14"/>
    <p:sldId id="497" r:id="rId15"/>
    <p:sldId id="458" r:id="rId16"/>
    <p:sldId id="443" r:id="rId17"/>
    <p:sldId id="454" r:id="rId18"/>
    <p:sldId id="442" r:id="rId19"/>
    <p:sldId id="511" r:id="rId20"/>
    <p:sldId id="502" r:id="rId21"/>
    <p:sldId id="513" r:id="rId22"/>
    <p:sldId id="494" r:id="rId23"/>
    <p:sldId id="495" r:id="rId24"/>
    <p:sldId id="455" r:id="rId25"/>
    <p:sldId id="470" r:id="rId26"/>
    <p:sldId id="449" r:id="rId27"/>
    <p:sldId id="491" r:id="rId28"/>
    <p:sldId id="467" r:id="rId29"/>
    <p:sldId id="492" r:id="rId30"/>
    <p:sldId id="504" r:id="rId31"/>
    <p:sldId id="493" r:id="rId32"/>
    <p:sldId id="498" r:id="rId33"/>
    <p:sldId id="496" r:id="rId34"/>
    <p:sldId id="508" r:id="rId35"/>
    <p:sldId id="509" r:id="rId36"/>
    <p:sldId id="506" r:id="rId37"/>
    <p:sldId id="450" r:id="rId38"/>
    <p:sldId id="473" r:id="rId39"/>
    <p:sldId id="474" r:id="rId40"/>
    <p:sldId id="499" r:id="rId41"/>
    <p:sldId id="475" r:id="rId42"/>
    <p:sldId id="477" r:id="rId43"/>
    <p:sldId id="500" r:id="rId44"/>
    <p:sldId id="501" r:id="rId45"/>
    <p:sldId id="453" r:id="rId46"/>
    <p:sldId id="444" r:id="rId47"/>
    <p:sldId id="445" r:id="rId48"/>
    <p:sldId id="460" r:id="rId49"/>
    <p:sldId id="459" r:id="rId50"/>
    <p:sldId id="461" r:id="rId51"/>
    <p:sldId id="447" r:id="rId52"/>
    <p:sldId id="462" r:id="rId53"/>
    <p:sldId id="514" r:id="rId54"/>
    <p:sldId id="463" r:id="rId55"/>
    <p:sldId id="464" r:id="rId56"/>
    <p:sldId id="515" r:id="rId57"/>
    <p:sldId id="505" r:id="rId58"/>
    <p:sldId id="466" r:id="rId59"/>
    <p:sldId id="269" r:id="rId60"/>
    <p:sldId id="478" r:id="rId61"/>
    <p:sldId id="479" r:id="rId62"/>
    <p:sldId id="481" r:id="rId63"/>
    <p:sldId id="482" r:id="rId64"/>
    <p:sldId id="483" r:id="rId65"/>
    <p:sldId id="512" r:id="rId66"/>
    <p:sldId id="471" r:id="rId67"/>
    <p:sldId id="472" r:id="rId6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D7AF132-9E9E-4A45-8AA6-98786872AA43}">
          <p14:sldIdLst>
            <p14:sldId id="440"/>
            <p14:sldId id="456"/>
          </p14:sldIdLst>
        </p14:section>
        <p14:section name="はじめに" id="{141DB1A1-2D4E-43C0-B32B-9931086137E7}">
          <p14:sldIdLst>
            <p14:sldId id="484"/>
            <p14:sldId id="441"/>
            <p14:sldId id="503"/>
            <p14:sldId id="446"/>
            <p14:sldId id="487"/>
            <p14:sldId id="465"/>
            <p14:sldId id="468"/>
            <p14:sldId id="480"/>
          </p14:sldIdLst>
        </p14:section>
        <p14:section name="3点プロットとは" id="{96CE2952-309E-4F6A-BECA-BBF988A05B77}">
          <p14:sldIdLst>
            <p14:sldId id="451"/>
            <p14:sldId id="469"/>
            <p14:sldId id="448"/>
            <p14:sldId id="497"/>
            <p14:sldId id="458"/>
            <p14:sldId id="443"/>
            <p14:sldId id="454"/>
            <p14:sldId id="442"/>
            <p14:sldId id="511"/>
            <p14:sldId id="502"/>
            <p14:sldId id="513"/>
            <p14:sldId id="494"/>
            <p14:sldId id="495"/>
            <p14:sldId id="455"/>
          </p14:sldIdLst>
        </p14:section>
        <p14:section name="3点プロットの作り方" id="{3498FC3D-51FD-4A79-839C-9C544F52BFE3}">
          <p14:sldIdLst>
            <p14:sldId id="470"/>
            <p14:sldId id="449"/>
            <p14:sldId id="491"/>
            <p14:sldId id="467"/>
            <p14:sldId id="492"/>
            <p14:sldId id="504"/>
            <p14:sldId id="493"/>
            <p14:sldId id="498"/>
            <p14:sldId id="496"/>
            <p14:sldId id="508"/>
            <p14:sldId id="509"/>
            <p14:sldId id="506"/>
            <p14:sldId id="450"/>
            <p14:sldId id="473"/>
            <p14:sldId id="474"/>
            <p14:sldId id="499"/>
            <p14:sldId id="475"/>
            <p14:sldId id="477"/>
            <p14:sldId id="500"/>
            <p14:sldId id="501"/>
          </p14:sldIdLst>
        </p14:section>
        <p14:section name="目標規定文" id="{284AE921-44E1-4DBA-8D29-147CFA080259}">
          <p14:sldIdLst>
            <p14:sldId id="453"/>
            <p14:sldId id="444"/>
            <p14:sldId id="445"/>
            <p14:sldId id="460"/>
          </p14:sldIdLst>
        </p14:section>
        <p14:section name="イントロプロット" id="{81FBFB54-D905-45A9-AE2B-8C81EC85EAFE}">
          <p14:sldIdLst>
            <p14:sldId id="459"/>
            <p14:sldId id="461"/>
            <p14:sldId id="447"/>
            <p14:sldId id="462"/>
            <p14:sldId id="514"/>
          </p14:sldIdLst>
        </p14:section>
        <p14:section name="全体プロット" id="{D9DAA516-481C-4D90-9148-9FD0CEE7BBDD}">
          <p14:sldIdLst>
            <p14:sldId id="463"/>
            <p14:sldId id="464"/>
            <p14:sldId id="515"/>
            <p14:sldId id="505"/>
            <p14:sldId id="466"/>
            <p14:sldId id="269"/>
          </p14:sldIdLst>
        </p14:section>
        <p14:section name="プロットから文章へ" id="{E7A38C92-3702-4B66-8B64-BDA664695DED}">
          <p14:sldIdLst>
            <p14:sldId id="478"/>
            <p14:sldId id="479"/>
            <p14:sldId id="481"/>
            <p14:sldId id="482"/>
            <p14:sldId id="483"/>
            <p14:sldId id="512"/>
          </p14:sldIdLst>
        </p14:section>
        <p14:section name="まとめ" id="{A7541428-A07C-4FB5-AE28-58C19E8A3BC6}">
          <p14:sldIdLst>
            <p14:sldId id="471"/>
            <p14:sldId id="4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96" d="100"/>
          <a:sy n="96" d="100"/>
        </p:scale>
        <p:origin x="1844" y="5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2023/2/2</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3</a:t>
            </a:fld>
            <a:endParaRPr kumimoji="1" lang="ja-JP" altLang="en-US"/>
          </a:p>
        </p:txBody>
      </p:sp>
    </p:spTree>
    <p:extLst>
      <p:ext uri="{BB962C8B-B14F-4D97-AF65-F5344CB8AC3E}">
        <p14:creationId xmlns:p14="http://schemas.microsoft.com/office/powerpoint/2010/main" val="21514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 </a:t>
            </a:r>
            <a:r>
              <a:rPr kumimoji="1" lang="en-US" altLang="ja-JP" sz="2800"/>
              <a:t>v15</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51C2-EEAA-9214-0B65-47FF08BE573E}"/>
              </a:ext>
            </a:extLst>
          </p:cNvPr>
          <p:cNvSpPr>
            <a:spLocks noGrp="1"/>
          </p:cNvSpPr>
          <p:nvPr>
            <p:ph type="title"/>
          </p:nvPr>
        </p:nvSpPr>
        <p:spPr/>
        <p:txBody>
          <a:bodyPr/>
          <a:lstStyle/>
          <a:p>
            <a:r>
              <a:rPr kumimoji="1" lang="ja-JP" altLang="en-US" dirty="0"/>
              <a:t>全体の目次</a:t>
            </a:r>
          </a:p>
        </p:txBody>
      </p:sp>
      <p:sp>
        <p:nvSpPr>
          <p:cNvPr id="3" name="テキスト プレースホルダー 2">
            <a:extLst>
              <a:ext uri="{FF2B5EF4-FFF2-40B4-BE49-F238E27FC236}">
                <a16:creationId xmlns:a16="http://schemas.microsoft.com/office/drawing/2014/main" id="{9CB1C79B-10E6-3D35-2C88-555DEFFB6C5A}"/>
              </a:ext>
            </a:extLst>
          </p:cNvPr>
          <p:cNvSpPr>
            <a:spLocks noGrp="1"/>
          </p:cNvSpPr>
          <p:nvPr>
            <p:ph type="body" sz="quarter" idx="10"/>
          </p:nvPr>
        </p:nvSpPr>
        <p:spPr/>
        <p:txBody>
          <a:bodyPr/>
          <a:lstStyle/>
          <a:p>
            <a:pPr marL="457200" indent="-457200">
              <a:buFont typeface="+mj-lt"/>
              <a:buAutoNum type="arabicPeriod"/>
            </a:pPr>
            <a:r>
              <a:rPr kumimoji="1" lang="ja-JP" altLang="en-US" dirty="0"/>
              <a:t>プロットの作り方</a:t>
            </a:r>
            <a:endParaRPr kumimoji="1" lang="en-US" altLang="ja-JP" dirty="0"/>
          </a:p>
          <a:p>
            <a:pPr marL="817200" lvl="1" indent="-457200">
              <a:buFont typeface="+mj-lt"/>
              <a:buAutoNum type="arabicPeriod"/>
            </a:pPr>
            <a:r>
              <a:rPr kumimoji="1" lang="ja-JP" altLang="en-US" dirty="0"/>
              <a:t>３点プロット</a:t>
            </a:r>
            <a:endParaRPr kumimoji="1" lang="en-US" altLang="ja-JP" dirty="0"/>
          </a:p>
          <a:p>
            <a:pPr marL="817200" lvl="1" indent="-457200">
              <a:buFont typeface="+mj-lt"/>
              <a:buAutoNum type="arabicPeriod"/>
            </a:pPr>
            <a:r>
              <a:rPr kumimoji="1" lang="ja-JP" altLang="en-US" dirty="0"/>
              <a:t>目標規定文</a:t>
            </a:r>
            <a:endParaRPr kumimoji="1" lang="en-US" altLang="ja-JP" dirty="0"/>
          </a:p>
          <a:p>
            <a:pPr marL="817200" lvl="1" indent="-457200">
              <a:buFont typeface="+mj-lt"/>
              <a:buAutoNum type="arabicPeriod"/>
            </a:pPr>
            <a:r>
              <a:rPr kumimoji="1" lang="ja-JP" altLang="en-US" dirty="0"/>
              <a:t>イントロプロット</a:t>
            </a:r>
            <a:endParaRPr kumimoji="1" lang="en-US" altLang="ja-JP" dirty="0"/>
          </a:p>
          <a:p>
            <a:pPr marL="817200" lvl="1" indent="-457200">
              <a:buFont typeface="+mj-lt"/>
              <a:buAutoNum type="arabicPeriod"/>
            </a:pPr>
            <a:r>
              <a:rPr lang="ja-JP" altLang="en-US" dirty="0"/>
              <a:t>全体</a:t>
            </a:r>
            <a:r>
              <a:rPr kumimoji="1" lang="ja-JP" altLang="en-US" dirty="0"/>
              <a:t>プロット</a:t>
            </a:r>
            <a:endParaRPr kumimoji="1" lang="en-US" altLang="ja-JP" dirty="0"/>
          </a:p>
          <a:p>
            <a:pPr marL="457200" indent="-457200">
              <a:buFont typeface="+mj-lt"/>
              <a:buAutoNum type="arabicPeriod"/>
            </a:pPr>
            <a:r>
              <a:rPr kumimoji="1" lang="ja-JP" altLang="en-US" dirty="0"/>
              <a:t>プロットから文章へ</a:t>
            </a:r>
          </a:p>
        </p:txBody>
      </p:sp>
    </p:spTree>
    <p:extLst>
      <p:ext uri="{BB962C8B-B14F-4D97-AF65-F5344CB8AC3E}">
        <p14:creationId xmlns:p14="http://schemas.microsoft.com/office/powerpoint/2010/main" val="349494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p:txBody>
      </p:sp>
    </p:spTree>
    <p:extLst>
      <p:ext uri="{BB962C8B-B14F-4D97-AF65-F5344CB8AC3E}">
        <p14:creationId xmlns:p14="http://schemas.microsoft.com/office/powerpoint/2010/main" val="13242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a:t>
            </a:r>
            <a:br>
              <a:rPr kumimoji="1" lang="en-US" altLang="ja-JP" dirty="0"/>
            </a:br>
            <a:r>
              <a:rPr kumimoji="1" lang="ja-JP" altLang="en-US" dirty="0"/>
              <a:t>背景，課題，提案の３点で話の筋をまとめる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a:xfrm>
            <a:off x="341953" y="1088974"/>
            <a:ext cx="8550095" cy="5219751"/>
          </a:xfrm>
        </p:spPr>
        <p:txBody>
          <a:bodyPr/>
          <a:lstStyle/>
          <a:p>
            <a:pPr marL="457200" indent="-457200">
              <a:buFont typeface="+mj-lt"/>
              <a:buAutoNum type="arabicPeriod"/>
            </a:pPr>
            <a:r>
              <a:rPr kumimoji="1" lang="ja-JP" altLang="en-US" sz="1800" dirty="0">
                <a:solidFill>
                  <a:schemeClr val="accent5"/>
                </a:solidFill>
              </a:rPr>
              <a:t>背景：主張全体の背景や問題を説明する</a:t>
            </a:r>
            <a:endParaRPr kumimoji="1" lang="en-US" altLang="ja-JP" sz="1800" dirty="0">
              <a:solidFill>
                <a:schemeClr val="accent5"/>
              </a:solidFill>
            </a:endParaRPr>
          </a:p>
          <a:p>
            <a:pPr lvl="1"/>
            <a:r>
              <a:rPr kumimoji="1" lang="ja-JP" altLang="en-US" sz="1800" dirty="0"/>
              <a:t>課題と提案に共通する背景や，それらが共通して取り組んでいる問題</a:t>
            </a:r>
            <a:endParaRPr kumimoji="1" lang="en-US" altLang="ja-JP" sz="1800" dirty="0"/>
          </a:p>
          <a:p>
            <a:pPr lvl="1"/>
            <a:r>
              <a:rPr lang="ja-JP" altLang="en-US" sz="1800" dirty="0"/>
              <a:t>一般的な話題から始めて，課題や提案へ向けて話題を絞り込む</a:t>
            </a:r>
            <a:endParaRPr kumimoji="1" lang="en-US" altLang="ja-JP" sz="1800" dirty="0"/>
          </a:p>
          <a:p>
            <a:pPr marL="457200" indent="-457200">
              <a:buFont typeface="+mj-lt"/>
              <a:buAutoNum type="arabicPeriod"/>
            </a:pPr>
            <a:r>
              <a:rPr kumimoji="1" lang="ja-JP" altLang="en-US" sz="1800" dirty="0">
                <a:solidFill>
                  <a:schemeClr val="accent5"/>
                </a:solidFill>
              </a:rPr>
              <a:t>課題：解決しようとしている課題を説明する</a:t>
            </a:r>
            <a:endParaRPr kumimoji="1" lang="en-US" altLang="ja-JP" sz="1800" dirty="0">
              <a:solidFill>
                <a:schemeClr val="accent5"/>
              </a:solidFill>
            </a:endParaRPr>
          </a:p>
          <a:p>
            <a:pPr lvl="1"/>
            <a:r>
              <a:rPr kumimoji="1" lang="ja-JP" altLang="en-US" sz="1800" dirty="0"/>
              <a:t>既存手法の問題点</a:t>
            </a:r>
            <a:endParaRPr kumimoji="1" lang="en-US" altLang="ja-JP" sz="1800" dirty="0"/>
          </a:p>
          <a:p>
            <a:pPr lvl="1"/>
            <a:r>
              <a:rPr kumimoji="1" lang="ja-JP" altLang="en-US" sz="1800" dirty="0"/>
              <a:t>既存手法がない場合は，背景の中の着目する問題を掘り下げる</a:t>
            </a:r>
            <a:endParaRPr kumimoji="1" lang="en-US" altLang="ja-JP" sz="1800" dirty="0"/>
          </a:p>
          <a:p>
            <a:pPr marL="457200" indent="-457200">
              <a:buFont typeface="+mj-lt"/>
              <a:buAutoNum type="arabicPeriod"/>
            </a:pPr>
            <a:r>
              <a:rPr kumimoji="1" lang="ja-JP" altLang="en-US" sz="1800" dirty="0">
                <a:solidFill>
                  <a:schemeClr val="accent5"/>
                </a:solidFill>
              </a:rPr>
              <a:t>提案：課題であげられた問題を解決する提案手法を説明する</a:t>
            </a:r>
            <a:endParaRPr kumimoji="1" lang="en-US" altLang="ja-JP" sz="1800" dirty="0">
              <a:solidFill>
                <a:schemeClr val="accent5"/>
              </a:solidFill>
            </a:endParaRPr>
          </a:p>
          <a:p>
            <a:pPr lvl="1"/>
            <a:r>
              <a:rPr kumimoji="1" lang="ja-JP" altLang="en-US" sz="1800" dirty="0"/>
              <a:t>課題に対する洞察や観察</a:t>
            </a:r>
            <a:endParaRPr kumimoji="1" lang="en-US" altLang="ja-JP" sz="1800" dirty="0"/>
          </a:p>
          <a:p>
            <a:pPr lvl="1"/>
            <a:r>
              <a:rPr kumimoji="1" lang="ja-JP" altLang="en-US" sz="1800" dirty="0"/>
              <a:t>キーとなるアイデア</a:t>
            </a:r>
            <a:endParaRPr kumimoji="1" lang="en-US" altLang="ja-JP" sz="1800" dirty="0"/>
          </a:p>
          <a:p>
            <a:pPr lvl="1"/>
            <a:r>
              <a:rPr kumimoji="1" lang="ja-JP" altLang="en-US" sz="1800" dirty="0"/>
              <a:t>なぜ </a:t>
            </a:r>
            <a:r>
              <a:rPr kumimoji="1" lang="en-US" altLang="ja-JP" sz="1800" dirty="0"/>
              <a:t>&amp; </a:t>
            </a:r>
            <a:r>
              <a:rPr kumimoji="1" lang="ja-JP" altLang="en-US" sz="1800" dirty="0"/>
              <a:t>どのように課題を解決できるのか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例１：セットアソシアティブ・キャッシュ</a:t>
            </a:r>
            <a:br>
              <a:rPr lang="en-US" altLang="ja-JP" sz="2400" dirty="0"/>
            </a:br>
            <a:r>
              <a:rPr lang="ja-JP" altLang="en-US" sz="2400" dirty="0"/>
              <a:t>　　　 </a:t>
            </a:r>
            <a:r>
              <a:rPr lang="en-US" altLang="ja-JP" sz="2400" dirty="0"/>
              <a:t>= </a:t>
            </a:r>
            <a:r>
              <a:rPr lang="ja-JP" altLang="en-US" sz="2400" dirty="0"/>
              <a:t>既存手法があるパターン</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sz="1600" dirty="0"/>
              <a:t>背景：キャッシュ</a:t>
            </a:r>
            <a:endParaRPr lang="en-US" altLang="ja-JP" sz="1600" dirty="0"/>
          </a:p>
          <a:p>
            <a:pPr lvl="1"/>
            <a:r>
              <a:rPr lang="ja-JP" altLang="en-US" sz="1600" dirty="0"/>
              <a:t>目的：プロセッサとメイン・メモリ間の速度差の解消</a:t>
            </a:r>
            <a:endParaRPr lang="en-US" altLang="ja-JP" sz="1600" dirty="0"/>
          </a:p>
          <a:p>
            <a:pPr lvl="1"/>
            <a:r>
              <a:rPr lang="ja-JP" altLang="en-US" sz="1600" dirty="0"/>
              <a:t>構造：高速</a:t>
            </a:r>
            <a:r>
              <a:rPr lang="en-US" altLang="ja-JP" sz="1600" dirty="0"/>
              <a:t>/</a:t>
            </a:r>
            <a:r>
              <a:rPr lang="ja-JP" altLang="en-US" sz="1600" dirty="0"/>
              <a:t>小容量なメモリであり，メイン・メモリの一部を保持</a:t>
            </a:r>
            <a:endParaRPr lang="en-US" altLang="ja-JP" sz="1600" dirty="0"/>
          </a:p>
          <a:p>
            <a:r>
              <a:rPr lang="ja-JP" altLang="en-US" sz="1600" dirty="0"/>
              <a:t>課題：既存のキャッシュは性能 </a:t>
            </a:r>
            <a:r>
              <a:rPr lang="en-US" altLang="ja-JP" sz="1600" dirty="0"/>
              <a:t>or </a:t>
            </a:r>
            <a:r>
              <a:rPr lang="ja-JP" altLang="en-US" sz="1600" dirty="0"/>
              <a:t>複雑さに問題がある</a:t>
            </a:r>
            <a:endParaRPr lang="en-US" altLang="ja-JP" sz="1600" dirty="0"/>
          </a:p>
          <a:p>
            <a:pPr lvl="1"/>
            <a:r>
              <a:rPr lang="ja-JP" altLang="en-US" sz="1600" dirty="0"/>
              <a:t>ダイレクト・マップ：単純だが，競合によるヒット率低下が大きい</a:t>
            </a:r>
            <a:endParaRPr lang="en-US" altLang="ja-JP" sz="1600" dirty="0"/>
          </a:p>
          <a:p>
            <a:pPr lvl="1"/>
            <a:r>
              <a:rPr lang="ja-JP" altLang="en-US" sz="1600" dirty="0"/>
              <a:t>フルアソシアティブ：ヒット率は高いが，大量の比較器が必要</a:t>
            </a:r>
            <a:endParaRPr lang="en-US" altLang="ja-JP" sz="1600" dirty="0"/>
          </a:p>
          <a:p>
            <a:r>
              <a:rPr lang="ja-JP" altLang="en-US" sz="1600" dirty="0"/>
              <a:t>提案：セットアソシアティブ・キャッシュ</a:t>
            </a:r>
            <a:endParaRPr lang="en-US" altLang="ja-JP" sz="1600" dirty="0"/>
          </a:p>
          <a:p>
            <a:pPr lvl="1"/>
            <a:r>
              <a:rPr kumimoji="1" lang="ja-JP" altLang="en-US" sz="1600" dirty="0"/>
              <a:t>手法：複数のラインを同時に保持するセットを用いる</a:t>
            </a:r>
            <a:endParaRPr kumimoji="1" lang="en-US" altLang="ja-JP" sz="1600" dirty="0"/>
          </a:p>
          <a:p>
            <a:pPr lvl="1"/>
            <a:r>
              <a:rPr kumimoji="1" lang="ja-JP" altLang="en-US" sz="1600" dirty="0"/>
              <a:t>効果：</a:t>
            </a:r>
            <a:endParaRPr kumimoji="1" lang="en-US" altLang="ja-JP" sz="1600" dirty="0"/>
          </a:p>
          <a:p>
            <a:pPr lvl="2"/>
            <a:r>
              <a:rPr kumimoji="1" lang="ja-JP" altLang="en-US" sz="1600" dirty="0"/>
              <a:t>ダイレクトマップと比べて競合にある程度耐性があるため，ヒット率が高い</a:t>
            </a:r>
            <a:endParaRPr kumimoji="1" lang="en-US" altLang="ja-JP" sz="1600" dirty="0"/>
          </a:p>
          <a:p>
            <a:pPr lvl="2"/>
            <a:r>
              <a:rPr kumimoji="1" lang="ja-JP" altLang="en-US" sz="1600" dirty="0"/>
              <a:t>フルアソシアティブに比べて比較器の数は大幅に少なく単純</a:t>
            </a:r>
          </a:p>
        </p:txBody>
      </p:sp>
    </p:spTree>
    <p:extLst>
      <p:ext uri="{BB962C8B-B14F-4D97-AF65-F5344CB8AC3E}">
        <p14:creationId xmlns:p14="http://schemas.microsoft.com/office/powerpoint/2010/main" val="2585240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多くの既存研究では十分に早くプリフェッチすることを重視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例３：小田喜くんの輪講の例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しかし，従来のスカラ化では制約があり効果的に演算をまとめられない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a:xfrm>
            <a:off x="431954" y="1088974"/>
            <a:ext cx="8460094" cy="5219751"/>
          </a:xfrm>
        </p:spPr>
        <p:txBody>
          <a:bodyPr/>
          <a:lstStyle/>
          <a:p>
            <a:r>
              <a:rPr kumimoji="1" lang="ja-JP" altLang="en-US" sz="1600" dirty="0"/>
              <a:t>背景：命令キャッシュ・ミス数を使った性能の見積もり</a:t>
            </a:r>
            <a:endParaRPr kumimoji="1" lang="en-US" altLang="ja-JP" sz="1600" dirty="0"/>
          </a:p>
          <a:p>
            <a:pPr lvl="1"/>
            <a:r>
              <a:rPr kumimoji="1" lang="ja-JP" altLang="en-US" sz="1600" dirty="0"/>
              <a:t>従来，命令キャッシュに関わる研究ではミス数が主要な評価項目だった</a:t>
            </a:r>
            <a:endParaRPr kumimoji="1" lang="en-US" altLang="ja-JP" sz="1600" dirty="0"/>
          </a:p>
          <a:p>
            <a:pPr lvl="1"/>
            <a:r>
              <a:rPr kumimoji="1" lang="ja-JP" altLang="en-US" sz="1600" dirty="0"/>
              <a:t>理由：ミス数が減ると基本的には実行時間が短くなるため</a:t>
            </a:r>
            <a:endParaRPr kumimoji="1" lang="en-US" altLang="ja-JP" sz="1600" dirty="0"/>
          </a:p>
          <a:p>
            <a:r>
              <a:rPr kumimoji="1" lang="ja-JP" altLang="en-US" sz="1600" dirty="0"/>
              <a:t>課題：精度とシミュレーション時間</a:t>
            </a:r>
            <a:endParaRPr kumimoji="1" lang="en-US" altLang="ja-JP" sz="1600" dirty="0"/>
          </a:p>
          <a:p>
            <a:pPr lvl="1"/>
            <a:r>
              <a:rPr kumimoji="1" lang="ja-JP" altLang="en-US" sz="1600" dirty="0"/>
              <a:t>動機：</a:t>
            </a:r>
            <a:endParaRPr kumimoji="1" lang="en-US" altLang="ja-JP" sz="1600" dirty="0"/>
          </a:p>
          <a:p>
            <a:pPr lvl="2"/>
            <a:r>
              <a:rPr kumimoji="1" lang="ja-JP" altLang="en-US" sz="1600" dirty="0"/>
              <a:t>現代の複雑化したプロセッサではミス数と実行時間が直接相関しない</a:t>
            </a:r>
            <a:endParaRPr kumimoji="1" lang="en-US" altLang="ja-JP" sz="1600" dirty="0"/>
          </a:p>
          <a:p>
            <a:pPr lvl="2"/>
            <a:r>
              <a:rPr kumimoji="1" lang="ja-JP" altLang="en-US" sz="1600" dirty="0"/>
              <a:t>精度よい性能見積もりのためにはプロセッサ全体のシミュレーションが必要</a:t>
            </a:r>
            <a:endParaRPr kumimoji="1" lang="en-US" altLang="ja-JP" sz="1600" dirty="0"/>
          </a:p>
          <a:p>
            <a:pPr lvl="1"/>
            <a:r>
              <a:rPr kumimoji="1" lang="ja-JP" altLang="en-US" sz="1600" dirty="0"/>
              <a:t>問題：しかしそのようなシミュレーションには長い時間かかる</a:t>
            </a:r>
            <a:endParaRPr kumimoji="1" lang="en-US" altLang="ja-JP" sz="1600" dirty="0"/>
          </a:p>
          <a:p>
            <a:r>
              <a:rPr kumimoji="1" lang="ja-JP" altLang="en-US" sz="1600" dirty="0"/>
              <a:t>提案：命令キャッシュ・ミス数に代わる新たな指針</a:t>
            </a:r>
            <a:endParaRPr kumimoji="1" lang="en-US" altLang="ja-JP" sz="1600" dirty="0"/>
          </a:p>
          <a:p>
            <a:pPr lvl="1"/>
            <a:r>
              <a:rPr kumimoji="1" lang="ja-JP" altLang="en-US" sz="1600" dirty="0"/>
              <a:t>手法：新たな指針と，その指針を使った高速な性能見積もり</a:t>
            </a:r>
            <a:endParaRPr kumimoji="1" lang="en-US" altLang="ja-JP" sz="1600" dirty="0"/>
          </a:p>
          <a:p>
            <a:pPr lvl="1"/>
            <a:r>
              <a:rPr kumimoji="1" lang="ja-JP" altLang="en-US" sz="1600" dirty="0"/>
              <a:t>効果：２桁短い時間でシミュレーションとほぼ同じ精度の性能見積もりを実現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例５：木村さんの輪講 </a:t>
            </a:r>
            <a:r>
              <a:rPr lang="en-US" altLang="ja-JP" dirty="0"/>
              <a:t>= </a:t>
            </a:r>
            <a:r>
              <a:rPr lang="ja-JP" altLang="en-US" dirty="0"/>
              <a:t>既存手法がないパターン</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ja-JP" altLang="en-US" dirty="0"/>
              <a:t>例：</a:t>
            </a:r>
            <a:r>
              <a:rPr lang="en-US" altLang="ja-JP" dirty="0"/>
              <a:t>RISC-V </a:t>
            </a:r>
            <a:r>
              <a:rPr lang="ja-JP" altLang="en-US" dirty="0"/>
              <a:t>ベクトル拡張など</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a:t>
            </a:r>
            <a:endParaRPr lang="en-US" altLang="ja-JP" dirty="0"/>
          </a:p>
          <a:p>
            <a:pPr lvl="1"/>
            <a:r>
              <a:rPr kumimoji="1" lang="ja-JP" altLang="en-US" dirty="0"/>
              <a:t>部分的な </a:t>
            </a:r>
            <a:r>
              <a:rPr kumimoji="1" lang="en-US" altLang="ja-JP" dirty="0"/>
              <a:t>in-order </a:t>
            </a:r>
            <a:r>
              <a:rPr kumimoji="1" lang="ja-JP" altLang="en-US" dirty="0"/>
              <a:t>実行の導入による複雑さの緩和</a:t>
            </a:r>
            <a:endParaRPr kumimoji="1" lang="en-US" altLang="ja-JP" dirty="0"/>
          </a:p>
          <a:p>
            <a:pPr lvl="1"/>
            <a:r>
              <a:rPr lang="en-US" altLang="ja-JP" dirty="0"/>
              <a:t>in-order/out-of-order </a:t>
            </a:r>
            <a:r>
              <a:rPr lang="ja-JP" altLang="en-US" dirty="0"/>
              <a:t>部の軽量な同期方法の提案</a:t>
            </a: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91AB9-EB73-E7D5-1F53-E3DB980F59E5}"/>
              </a:ext>
            </a:extLst>
          </p:cNvPr>
          <p:cNvSpPr>
            <a:spLocks noGrp="1"/>
          </p:cNvSpPr>
          <p:nvPr>
            <p:ph type="title"/>
          </p:nvPr>
        </p:nvSpPr>
        <p:spPr/>
        <p:txBody>
          <a:bodyPr/>
          <a:lstStyle/>
          <a:p>
            <a:r>
              <a:rPr kumimoji="1" lang="ja-JP" altLang="en-US" dirty="0"/>
              <a:t>背景について</a:t>
            </a:r>
          </a:p>
        </p:txBody>
      </p:sp>
      <p:sp>
        <p:nvSpPr>
          <p:cNvPr id="3" name="テキスト プレースホルダー 2">
            <a:extLst>
              <a:ext uri="{FF2B5EF4-FFF2-40B4-BE49-F238E27FC236}">
                <a16:creationId xmlns:a16="http://schemas.microsoft.com/office/drawing/2014/main" id="{129E117A-6DB6-BF8B-772E-8A11F989FE48}"/>
              </a:ext>
            </a:extLst>
          </p:cNvPr>
          <p:cNvSpPr>
            <a:spLocks noGrp="1"/>
          </p:cNvSpPr>
          <p:nvPr>
            <p:ph type="body" sz="quarter" idx="10"/>
          </p:nvPr>
        </p:nvSpPr>
        <p:spPr/>
        <p:txBody>
          <a:bodyPr/>
          <a:lstStyle/>
          <a:p>
            <a:r>
              <a:rPr kumimoji="1" lang="ja-JP" altLang="en-US" dirty="0"/>
              <a:t>「背景」はプロット全体の議論の場を設定する</a:t>
            </a:r>
            <a:endParaRPr kumimoji="1" lang="en-US" altLang="ja-JP" dirty="0"/>
          </a:p>
          <a:p>
            <a:pPr lvl="1"/>
            <a:r>
              <a:rPr kumimoji="1" lang="ja-JP" altLang="en-US" dirty="0"/>
              <a:t>まず，何についての話題なのか</a:t>
            </a:r>
            <a:endParaRPr kumimoji="1" lang="en-US" altLang="ja-JP" dirty="0"/>
          </a:p>
          <a:p>
            <a:pPr lvl="1"/>
            <a:r>
              <a:rPr kumimoji="1" lang="ja-JP" altLang="en-US" dirty="0"/>
              <a:t>その話題において何が主に問題となるのかや，目的は何なのか</a:t>
            </a:r>
            <a:endParaRPr kumimoji="1" lang="en-US" altLang="ja-JP" dirty="0"/>
          </a:p>
          <a:p>
            <a:pPr lvl="1"/>
            <a:r>
              <a:rPr kumimoji="1" lang="ja-JP" altLang="en-US" dirty="0"/>
              <a:t>「課題」や「提案」で話す内容に話題を絞っていく</a:t>
            </a:r>
            <a:endParaRPr kumimoji="1" lang="en-US" altLang="ja-JP" dirty="0"/>
          </a:p>
          <a:p>
            <a:r>
              <a:rPr lang="ja-JP" altLang="en-US" dirty="0"/>
              <a:t>たとえば，前述の例の課題の場合：</a:t>
            </a:r>
            <a:endParaRPr lang="en-US" altLang="ja-JP" dirty="0"/>
          </a:p>
          <a:p>
            <a:pPr lvl="1"/>
            <a:r>
              <a:rPr lang="ja-JP" altLang="en-US" sz="2000" dirty="0"/>
              <a:t>「キャッシュ」</a:t>
            </a:r>
            <a:endParaRPr lang="en-US" altLang="ja-JP" sz="2000" dirty="0"/>
          </a:p>
          <a:p>
            <a:pPr lvl="1"/>
            <a:r>
              <a:rPr lang="ja-JP" altLang="en-US" sz="2000" dirty="0"/>
              <a:t>「</a:t>
            </a:r>
            <a:r>
              <a:rPr kumimoji="1" lang="ja-JP" altLang="en-US" dirty="0"/>
              <a:t>早いプリフェッチによるレイテンシの隠蔽</a:t>
            </a:r>
            <a:r>
              <a:rPr lang="ja-JP" altLang="en-US" sz="2000" dirty="0"/>
              <a:t>」</a:t>
            </a:r>
            <a:endParaRPr kumimoji="1" lang="en-US" altLang="ja-JP" dirty="0"/>
          </a:p>
          <a:p>
            <a:pPr lvl="1"/>
            <a:r>
              <a:rPr lang="ja-JP" altLang="en-US" sz="2000" dirty="0"/>
              <a:t>「</a:t>
            </a:r>
            <a:r>
              <a:rPr lang="en-US" altLang="ja-JP" dirty="0"/>
              <a:t>SIMT </a:t>
            </a:r>
            <a:r>
              <a:rPr lang="ja-JP" altLang="en-US" dirty="0"/>
              <a:t>アーキテクチャにおける冗長な演算</a:t>
            </a:r>
            <a:r>
              <a:rPr lang="ja-JP" altLang="en-US" sz="2000" dirty="0"/>
              <a:t>」</a:t>
            </a:r>
            <a:endParaRPr lang="en-US" altLang="ja-JP" dirty="0"/>
          </a:p>
          <a:p>
            <a:pPr lvl="1"/>
            <a:r>
              <a:rPr lang="ja-JP" altLang="en-US" sz="2000" dirty="0"/>
              <a:t>「</a:t>
            </a:r>
            <a:r>
              <a:rPr kumimoji="1" lang="ja-JP" altLang="en-US" sz="2000" dirty="0"/>
              <a:t>命令キャッシュ・ミス数を使った性能の見積もり</a:t>
            </a:r>
            <a:r>
              <a:rPr lang="ja-JP" altLang="en-US" sz="2000" dirty="0"/>
              <a:t>」</a:t>
            </a:r>
            <a:endParaRPr kumimoji="1" lang="en-US" altLang="ja-JP" sz="2000" dirty="0"/>
          </a:p>
          <a:p>
            <a:pPr lvl="1"/>
            <a:r>
              <a:rPr lang="ja-JP" altLang="en-US" sz="2000" dirty="0"/>
              <a:t>「</a:t>
            </a:r>
            <a:r>
              <a:rPr lang="ja-JP" altLang="en-US" dirty="0"/>
              <a:t>ベクトル命令</a:t>
            </a:r>
            <a:r>
              <a:rPr lang="ja-JP" altLang="en-US" sz="2000" dirty="0"/>
              <a:t>」</a:t>
            </a:r>
            <a:endParaRPr kumimoji="1" lang="ja-JP" altLang="en-US" dirty="0"/>
          </a:p>
        </p:txBody>
      </p:sp>
    </p:spTree>
    <p:extLst>
      <p:ext uri="{BB962C8B-B14F-4D97-AF65-F5344CB8AC3E}">
        <p14:creationId xmlns:p14="http://schemas.microsoft.com/office/powerpoint/2010/main" val="3505177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endParaRPr kumimoji="1" lang="ja-JP" altLang="en-US" sz="1600" dirty="0"/>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251952" y="1088974"/>
            <a:ext cx="8730097" cy="5219751"/>
          </a:xfrm>
        </p:spPr>
        <p:txBody>
          <a:bodyPr/>
          <a:lstStyle/>
          <a:p>
            <a:pPr marL="0" indent="0">
              <a:buNone/>
            </a:pPr>
            <a:r>
              <a:rPr kumimoji="1" lang="ja-JP" altLang="en-US" sz="1600" dirty="0"/>
              <a:t>３点プロットを作ったら，以下が満たされているかを確認する：</a:t>
            </a:r>
            <a:br>
              <a:rPr kumimoji="1" lang="en-US" altLang="ja-JP" sz="1600" dirty="0"/>
            </a:br>
            <a:r>
              <a:rPr kumimoji="1" lang="ja-JP" altLang="en-US" sz="1600" dirty="0"/>
              <a:t>（「形式に関するチェック」については，他のタイプのプロットでも同様に確認する）</a:t>
            </a:r>
            <a:endParaRPr kumimoji="1" lang="en-US" altLang="ja-JP" sz="1600" dirty="0"/>
          </a:p>
          <a:p>
            <a:r>
              <a:rPr kumimoji="1" lang="ja-JP" altLang="en-US" sz="1600" dirty="0"/>
              <a:t>内容に関するチェック：</a:t>
            </a:r>
            <a:endParaRPr kumimoji="1" lang="en-US" altLang="ja-JP" sz="1600" dirty="0"/>
          </a:p>
          <a:p>
            <a:pPr marL="817200" lvl="1" indent="-457200">
              <a:buFont typeface="+mj-lt"/>
              <a:buAutoNum type="arabicPeriod"/>
            </a:pPr>
            <a:r>
              <a:rPr kumimoji="1" lang="ja-JP" altLang="en-US" sz="1600" dirty="0"/>
              <a:t>背景，課題，提案の３項目から構成されている</a:t>
            </a:r>
            <a:endParaRPr kumimoji="1" lang="en-US" altLang="ja-JP" sz="1600" dirty="0"/>
          </a:p>
          <a:p>
            <a:pPr marL="817200" lvl="1" indent="-457200">
              <a:buFont typeface="+mj-lt"/>
              <a:buAutoNum type="arabicPeriod"/>
            </a:pPr>
            <a:r>
              <a:rPr kumimoji="1" lang="ja-JP" altLang="en-US" sz="1600" dirty="0"/>
              <a:t>背景は，プロット全体の話題が何であるのかを説明している</a:t>
            </a:r>
            <a:endParaRPr kumimoji="1" lang="en-US" altLang="ja-JP" sz="1600" dirty="0"/>
          </a:p>
          <a:p>
            <a:pPr marL="817200" lvl="1" indent="-457200">
              <a:buFont typeface="+mj-lt"/>
              <a:buAutoNum type="arabicPeriod"/>
            </a:pPr>
            <a:r>
              <a:rPr kumimoji="1" lang="ja-JP" altLang="en-US" sz="1600" dirty="0"/>
              <a:t>課題は，「～が悪い」「～が遅い」などの問題を直接示す文を含んでいる</a:t>
            </a:r>
            <a:endParaRPr kumimoji="1" lang="en-US" altLang="ja-JP" sz="1600" dirty="0"/>
          </a:p>
          <a:p>
            <a:pPr marL="817200" lvl="1" indent="-457200">
              <a:buFont typeface="+mj-lt"/>
              <a:buAutoNum type="arabicPeriod"/>
            </a:pPr>
            <a:r>
              <a:rPr kumimoji="1" lang="ja-JP" altLang="en-US" sz="1600" dirty="0"/>
              <a:t>提案は，上記の問題が「どのように」「なぜ」解決されるのかを示す文を含んでいる</a:t>
            </a:r>
            <a:endParaRPr kumimoji="1" lang="en-US" altLang="ja-JP" sz="1600" dirty="0"/>
          </a:p>
          <a:p>
            <a:r>
              <a:rPr kumimoji="1" lang="ja-JP" altLang="en-US" sz="1600" dirty="0"/>
              <a:t>形式に関するチェック：</a:t>
            </a:r>
            <a:endParaRPr kumimoji="1" lang="en-US" altLang="ja-JP" sz="1600" dirty="0"/>
          </a:p>
          <a:p>
            <a:pPr marL="817200" lvl="1" indent="-457200">
              <a:buFont typeface="+mj-lt"/>
              <a:buAutoNum type="arabicPeriod" startAt="5"/>
            </a:pPr>
            <a:r>
              <a:rPr kumimoji="1" lang="ja-JP" altLang="en-US" sz="1600" dirty="0"/>
              <a:t>各箇条書きは複文を含んではならない</a:t>
            </a:r>
            <a:endParaRPr kumimoji="1" lang="en-US" altLang="ja-JP" sz="1600" dirty="0"/>
          </a:p>
          <a:p>
            <a:pPr marL="817200" lvl="1" indent="-457200">
              <a:buFont typeface="+mj-lt"/>
              <a:buAutoNum type="arabicPeriod" startAt="5"/>
            </a:pPr>
            <a:r>
              <a:rPr kumimoji="1" lang="ja-JP" altLang="en-US" sz="1600" dirty="0"/>
              <a:t>１行を越えるような長い修飾節を含んだ文を含んではならない</a:t>
            </a:r>
            <a:endParaRPr kumimoji="1" lang="en-US" altLang="ja-JP" sz="1600" dirty="0"/>
          </a:p>
          <a:p>
            <a:pPr marL="817200" lvl="1" indent="-457200">
              <a:buFont typeface="+mj-lt"/>
              <a:buAutoNum type="arabicPeriod" startAt="5"/>
            </a:pPr>
            <a:r>
              <a:rPr kumimoji="1" lang="ja-JP" altLang="en-US" sz="1600" dirty="0"/>
              <a:t>４つ以上の項目を並列に並べてはいけない</a:t>
            </a:r>
            <a:endParaRPr kumimoji="1" lang="en-US" altLang="ja-JP" sz="1600" dirty="0"/>
          </a:p>
          <a:p>
            <a:pPr marL="817200" lvl="1" indent="-457200">
              <a:buFont typeface="+mj-lt"/>
              <a:buAutoNum type="arabicPeriod" startAt="5"/>
            </a:pPr>
            <a:r>
              <a:rPr lang="ja-JP" altLang="en-US" sz="1600" dirty="0"/>
              <a:t>箇条書きの親子関係で説明されている「階段」を作ってはいけない</a:t>
            </a:r>
            <a:endParaRPr kumimoji="1" lang="en-US" altLang="ja-JP" sz="16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右 8">
            <a:extLst>
              <a:ext uri="{FF2B5EF4-FFF2-40B4-BE49-F238E27FC236}">
                <a16:creationId xmlns:a16="http://schemas.microsoft.com/office/drawing/2014/main" id="{01463B00-BC71-BBCE-D0FB-EAF758AAC745}"/>
              </a:ext>
            </a:extLst>
          </p:cNvPr>
          <p:cNvSpPr/>
          <p:nvPr/>
        </p:nvSpPr>
        <p:spPr bwMode="auto">
          <a:xfrm>
            <a:off x="161951" y="3699003"/>
            <a:ext cx="8892048" cy="360004"/>
          </a:xfrm>
          <a:prstGeom prst="rightArrow">
            <a:avLst/>
          </a:prstGeom>
          <a:solidFill>
            <a:schemeClr val="accent5">
              <a:lumMod val="20000"/>
              <a:lumOff val="80000"/>
            </a:schemeClr>
          </a:solid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4E691AB9-EB73-E7D5-1F53-E3DB980F59E5}"/>
              </a:ext>
            </a:extLst>
          </p:cNvPr>
          <p:cNvSpPr>
            <a:spLocks noGrp="1"/>
          </p:cNvSpPr>
          <p:nvPr>
            <p:ph type="title"/>
          </p:nvPr>
        </p:nvSpPr>
        <p:spPr/>
        <p:txBody>
          <a:bodyPr/>
          <a:lstStyle/>
          <a:p>
            <a:r>
              <a:rPr kumimoji="1" lang="ja-JP" altLang="en-US" dirty="0"/>
              <a:t>背景の話題の絞り方</a:t>
            </a:r>
          </a:p>
        </p:txBody>
      </p:sp>
      <p:sp>
        <p:nvSpPr>
          <p:cNvPr id="3" name="テキスト プレースホルダー 2">
            <a:extLst>
              <a:ext uri="{FF2B5EF4-FFF2-40B4-BE49-F238E27FC236}">
                <a16:creationId xmlns:a16="http://schemas.microsoft.com/office/drawing/2014/main" id="{129E117A-6DB6-BF8B-772E-8A11F989FE48}"/>
              </a:ext>
            </a:extLst>
          </p:cNvPr>
          <p:cNvSpPr>
            <a:spLocks noGrp="1"/>
          </p:cNvSpPr>
          <p:nvPr>
            <p:ph type="body" sz="quarter" idx="10"/>
          </p:nvPr>
        </p:nvSpPr>
        <p:spPr>
          <a:xfrm>
            <a:off x="611956" y="1268976"/>
            <a:ext cx="8280092" cy="2340026"/>
          </a:xfrm>
        </p:spPr>
        <p:txBody>
          <a:bodyPr/>
          <a:lstStyle/>
          <a:p>
            <a:r>
              <a:rPr kumimoji="1" lang="ja-JP" altLang="en-US" sz="1800" dirty="0"/>
              <a:t>一般的な事項から話題を絞っていく</a:t>
            </a:r>
            <a:endParaRPr kumimoji="1" lang="en-US" altLang="ja-JP" sz="1800" dirty="0"/>
          </a:p>
          <a:p>
            <a:pPr lvl="1"/>
            <a:r>
              <a:rPr kumimoji="1" lang="ja-JP" altLang="en-US" sz="1800" dirty="0"/>
              <a:t>「課題」や「提案」の話題がちょうど含まれるところまで絞る</a:t>
            </a:r>
            <a:endParaRPr kumimoji="1" lang="en-US" altLang="ja-JP" sz="1800" dirty="0"/>
          </a:p>
          <a:p>
            <a:pPr lvl="1"/>
            <a:r>
              <a:rPr kumimoji="1" lang="ja-JP" altLang="en-US" sz="1800" dirty="0"/>
              <a:t>絞りきったところで，</a:t>
            </a:r>
            <a:endParaRPr kumimoji="1" lang="en-US" altLang="ja-JP" sz="1800" dirty="0"/>
          </a:p>
          <a:p>
            <a:pPr lvl="2"/>
            <a:r>
              <a:rPr kumimoji="1" lang="ja-JP" altLang="en-US" sz="1800" dirty="0"/>
              <a:t>それを一言にまとめたものを「背景」のトップレベルに書く</a:t>
            </a:r>
            <a:endParaRPr kumimoji="1" lang="en-US" altLang="ja-JP" sz="1800" dirty="0"/>
          </a:p>
          <a:p>
            <a:pPr lvl="2"/>
            <a:r>
              <a:rPr kumimoji="1" lang="ja-JP" altLang="en-US" sz="1800" dirty="0"/>
              <a:t>その下に絞っていく過程をぶら下げる</a:t>
            </a:r>
            <a:endParaRPr kumimoji="1" lang="en-US" altLang="ja-JP" sz="1800" dirty="0"/>
          </a:p>
        </p:txBody>
      </p:sp>
      <p:sp>
        <p:nvSpPr>
          <p:cNvPr id="4" name="楕円 3">
            <a:extLst>
              <a:ext uri="{FF2B5EF4-FFF2-40B4-BE49-F238E27FC236}">
                <a16:creationId xmlns:a16="http://schemas.microsoft.com/office/drawing/2014/main" id="{88348C8D-11F7-1C2E-B1F5-691DB7AF3A61}"/>
              </a:ext>
            </a:extLst>
          </p:cNvPr>
          <p:cNvSpPr/>
          <p:nvPr/>
        </p:nvSpPr>
        <p:spPr bwMode="auto">
          <a:xfrm>
            <a:off x="251952" y="4149008"/>
            <a:ext cx="2160024" cy="2160024"/>
          </a:xfrm>
          <a:prstGeom prst="ellipse">
            <a:avLst/>
          </a:prstGeom>
          <a:noFill/>
          <a:ln>
            <a:prstDash val="dash"/>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t>コンピュータ</a:t>
            </a:r>
            <a:br>
              <a:rPr lang="en-US" altLang="ja-JP" sz="1400" dirty="0"/>
            </a:br>
            <a:r>
              <a:rPr lang="ja-JP" altLang="en-US" sz="1400" dirty="0"/>
              <a:t>一般の話題全体</a:t>
            </a:r>
            <a:endParaRPr lang="en-US" altLang="ja-JP" sz="1400" dirty="0"/>
          </a:p>
          <a:p>
            <a:br>
              <a:rPr lang="en-US" altLang="ja-JP" sz="1400" dirty="0"/>
            </a:br>
            <a:r>
              <a:rPr lang="ja-JP" altLang="en-US" sz="1400" dirty="0"/>
              <a:t>読者の頭に前提と</a:t>
            </a:r>
            <a:br>
              <a:rPr lang="en-US" altLang="ja-JP" sz="1400" dirty="0"/>
            </a:br>
            <a:r>
              <a:rPr lang="ja-JP" altLang="en-US" sz="1400" dirty="0"/>
              <a:t>してあるので</a:t>
            </a:r>
            <a:br>
              <a:rPr lang="en-US" altLang="ja-JP" sz="1400" dirty="0"/>
            </a:br>
            <a:r>
              <a:rPr lang="ja-JP" altLang="en-US" sz="1400" dirty="0"/>
              <a:t>ここは明に書かない</a:t>
            </a:r>
            <a:endParaRPr lang="en-US" altLang="ja-JP" sz="1400" dirty="0"/>
          </a:p>
        </p:txBody>
      </p:sp>
      <p:sp>
        <p:nvSpPr>
          <p:cNvPr id="5" name="楕円 4">
            <a:extLst>
              <a:ext uri="{FF2B5EF4-FFF2-40B4-BE49-F238E27FC236}">
                <a16:creationId xmlns:a16="http://schemas.microsoft.com/office/drawing/2014/main" id="{E836A60E-E989-E1F8-114C-F114F582DF26}"/>
              </a:ext>
            </a:extLst>
          </p:cNvPr>
          <p:cNvSpPr/>
          <p:nvPr/>
        </p:nvSpPr>
        <p:spPr bwMode="auto">
          <a:xfrm>
            <a:off x="2501977"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7" name="楕円 6">
            <a:extLst>
              <a:ext uri="{FF2B5EF4-FFF2-40B4-BE49-F238E27FC236}">
                <a16:creationId xmlns:a16="http://schemas.microsoft.com/office/drawing/2014/main" id="{B674F158-2868-C859-6263-D3BBB6C36754}"/>
              </a:ext>
            </a:extLst>
          </p:cNvPr>
          <p:cNvSpPr/>
          <p:nvPr/>
        </p:nvSpPr>
        <p:spPr bwMode="auto">
          <a:xfrm>
            <a:off x="2771980" y="4419011"/>
            <a:ext cx="1620000" cy="162001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100" dirty="0"/>
              <a:t>特定の話題に</a:t>
            </a:r>
            <a:br>
              <a:rPr lang="en-US" altLang="ja-JP" sz="1100" dirty="0"/>
            </a:br>
            <a:r>
              <a:rPr lang="ja-JP" altLang="en-US" sz="1100" dirty="0"/>
              <a:t>絞る</a:t>
            </a:r>
            <a:br>
              <a:rPr lang="en-US" altLang="ja-JP" sz="1100" dirty="0"/>
            </a:br>
            <a:br>
              <a:rPr lang="en-US" altLang="ja-JP" sz="1100" dirty="0"/>
            </a:br>
            <a:r>
              <a:rPr lang="ja-JP" altLang="en-US" sz="1100" dirty="0"/>
              <a:t>「プロセッサと</a:t>
            </a:r>
            <a:endParaRPr lang="en-US" altLang="ja-JP" sz="1100" dirty="0"/>
          </a:p>
          <a:p>
            <a:r>
              <a:rPr lang="ja-JP" altLang="en-US" sz="1100" dirty="0"/>
              <a:t>メイン・メモリ</a:t>
            </a:r>
            <a:br>
              <a:rPr lang="en-US" altLang="ja-JP" sz="1100" dirty="0"/>
            </a:br>
            <a:r>
              <a:rPr lang="ja-JP" altLang="en-US" sz="1100" dirty="0"/>
              <a:t>間の速度差が</a:t>
            </a:r>
            <a:br>
              <a:rPr lang="en-US" altLang="ja-JP" sz="1100" dirty="0"/>
            </a:br>
            <a:r>
              <a:rPr lang="ja-JP" altLang="en-US" sz="1100" dirty="0"/>
              <a:t>問題になる」</a:t>
            </a:r>
            <a:endParaRPr lang="en-US" altLang="ja-JP" sz="1100" dirty="0"/>
          </a:p>
        </p:txBody>
      </p:sp>
      <p:sp>
        <p:nvSpPr>
          <p:cNvPr id="12" name="楕円 11">
            <a:extLst>
              <a:ext uri="{FF2B5EF4-FFF2-40B4-BE49-F238E27FC236}">
                <a16:creationId xmlns:a16="http://schemas.microsoft.com/office/drawing/2014/main" id="{6FF0F498-F15A-4B13-A7A9-B516C0ADF47E}"/>
              </a:ext>
            </a:extLst>
          </p:cNvPr>
          <p:cNvSpPr/>
          <p:nvPr/>
        </p:nvSpPr>
        <p:spPr bwMode="auto">
          <a:xfrm>
            <a:off x="4752002"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3" name="楕円 12">
            <a:extLst>
              <a:ext uri="{FF2B5EF4-FFF2-40B4-BE49-F238E27FC236}">
                <a16:creationId xmlns:a16="http://schemas.microsoft.com/office/drawing/2014/main" id="{96DCD920-6449-8D86-C1FA-97A0572FE37D}"/>
              </a:ext>
            </a:extLst>
          </p:cNvPr>
          <p:cNvSpPr/>
          <p:nvPr/>
        </p:nvSpPr>
        <p:spPr bwMode="auto">
          <a:xfrm>
            <a:off x="5292008" y="4689014"/>
            <a:ext cx="1080000" cy="1080012"/>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45720" rIns="91440" bIns="45720" numCol="1" spcCol="0" rtlCol="0" fromWordArt="0" anchor="ctr" anchorCtr="0" forceAA="0" compatLnSpc="1">
            <a:prstTxWarp prst="textNoShape">
              <a:avLst/>
            </a:prstTxWarp>
            <a:noAutofit/>
          </a:bodyPr>
          <a:lstStyle/>
          <a:p>
            <a:r>
              <a:rPr lang="ja-JP" altLang="en-US" sz="1000" dirty="0"/>
              <a:t>特定の話題に</a:t>
            </a:r>
            <a:br>
              <a:rPr lang="en-US" altLang="ja-JP" sz="1000" dirty="0"/>
            </a:br>
            <a:r>
              <a:rPr lang="ja-JP" altLang="en-US" sz="1000" dirty="0"/>
              <a:t>絞る</a:t>
            </a:r>
            <a:endParaRPr lang="en-US" altLang="ja-JP" sz="1000" dirty="0"/>
          </a:p>
          <a:p>
            <a:endParaRPr lang="en-US" altLang="ja-JP" sz="1000" dirty="0"/>
          </a:p>
          <a:p>
            <a:r>
              <a:rPr lang="ja-JP" altLang="en-US" sz="1000" dirty="0"/>
              <a:t>「キャッシュが</a:t>
            </a:r>
            <a:endParaRPr lang="en-US" altLang="ja-JP" sz="1000" dirty="0"/>
          </a:p>
          <a:p>
            <a:r>
              <a:rPr lang="ja-JP" altLang="en-US" sz="1000" dirty="0"/>
              <a:t>提案されている」</a:t>
            </a:r>
            <a:endParaRPr lang="en-US" altLang="ja-JP" sz="1000" dirty="0"/>
          </a:p>
        </p:txBody>
      </p:sp>
      <p:sp>
        <p:nvSpPr>
          <p:cNvPr id="14" name="楕円 13">
            <a:extLst>
              <a:ext uri="{FF2B5EF4-FFF2-40B4-BE49-F238E27FC236}">
                <a16:creationId xmlns:a16="http://schemas.microsoft.com/office/drawing/2014/main" id="{C83E2799-F624-51CE-8CCD-947488053323}"/>
              </a:ext>
            </a:extLst>
          </p:cNvPr>
          <p:cNvSpPr/>
          <p:nvPr/>
        </p:nvSpPr>
        <p:spPr bwMode="auto">
          <a:xfrm>
            <a:off x="5022005" y="4419011"/>
            <a:ext cx="1620000" cy="162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5" name="楕円 14">
            <a:extLst>
              <a:ext uri="{FF2B5EF4-FFF2-40B4-BE49-F238E27FC236}">
                <a16:creationId xmlns:a16="http://schemas.microsoft.com/office/drawing/2014/main" id="{F596C530-7F7E-9181-69CD-7B41045755D2}"/>
              </a:ext>
            </a:extLst>
          </p:cNvPr>
          <p:cNvSpPr/>
          <p:nvPr/>
        </p:nvSpPr>
        <p:spPr bwMode="auto">
          <a:xfrm>
            <a:off x="7542033" y="4689014"/>
            <a:ext cx="1080000" cy="108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US" altLang="ja-JP" sz="1000" dirty="0"/>
          </a:p>
        </p:txBody>
      </p:sp>
      <p:sp>
        <p:nvSpPr>
          <p:cNvPr id="16" name="楕円 15">
            <a:extLst>
              <a:ext uri="{FF2B5EF4-FFF2-40B4-BE49-F238E27FC236}">
                <a16:creationId xmlns:a16="http://schemas.microsoft.com/office/drawing/2014/main" id="{CAFECE9F-4D18-0669-7AAB-92DCE342AFBF}"/>
              </a:ext>
            </a:extLst>
          </p:cNvPr>
          <p:cNvSpPr/>
          <p:nvPr/>
        </p:nvSpPr>
        <p:spPr bwMode="auto">
          <a:xfrm>
            <a:off x="6983976"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7" name="楕円 16">
            <a:extLst>
              <a:ext uri="{FF2B5EF4-FFF2-40B4-BE49-F238E27FC236}">
                <a16:creationId xmlns:a16="http://schemas.microsoft.com/office/drawing/2014/main" id="{22282337-72FB-62F7-A95A-BF9D3F47ACB5}"/>
              </a:ext>
            </a:extLst>
          </p:cNvPr>
          <p:cNvSpPr/>
          <p:nvPr/>
        </p:nvSpPr>
        <p:spPr bwMode="auto">
          <a:xfrm>
            <a:off x="7812036" y="4959017"/>
            <a:ext cx="540006" cy="54000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00" dirty="0"/>
              <a:t>キャッシュ</a:t>
            </a:r>
            <a:endParaRPr lang="en-US" altLang="ja-JP" sz="1000" dirty="0"/>
          </a:p>
          <a:p>
            <a:r>
              <a:rPr lang="ja-JP" altLang="en-US" sz="1000" dirty="0"/>
              <a:t>のヒット率</a:t>
            </a:r>
            <a:endParaRPr lang="en-US" altLang="ja-JP" sz="1000" dirty="0"/>
          </a:p>
        </p:txBody>
      </p:sp>
      <p:cxnSp>
        <p:nvCxnSpPr>
          <p:cNvPr id="20" name="直線矢印コネクタ 19">
            <a:extLst>
              <a:ext uri="{FF2B5EF4-FFF2-40B4-BE49-F238E27FC236}">
                <a16:creationId xmlns:a16="http://schemas.microsoft.com/office/drawing/2014/main" id="{E1089D18-DEDB-919A-DD5D-7B2A13BA1457}"/>
              </a:ext>
            </a:extLst>
          </p:cNvPr>
          <p:cNvCxnSpPr>
            <a:cxnSpLocks/>
            <a:stCxn id="5" idx="0"/>
            <a:endCxn id="7" idx="0"/>
          </p:cNvCxnSpPr>
          <p:nvPr/>
        </p:nvCxnSpPr>
        <p:spPr bwMode="auto">
          <a:xfrm flipH="1">
            <a:off x="3581980" y="4149008"/>
            <a:ext cx="9"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1" name="直線矢印コネクタ 20">
            <a:extLst>
              <a:ext uri="{FF2B5EF4-FFF2-40B4-BE49-F238E27FC236}">
                <a16:creationId xmlns:a16="http://schemas.microsoft.com/office/drawing/2014/main" id="{1F98E6FD-35D5-D6F8-B59A-40ADFFD0D626}"/>
              </a:ext>
            </a:extLst>
          </p:cNvPr>
          <p:cNvCxnSpPr>
            <a:cxnSpLocks/>
            <a:stCxn id="5" idx="2"/>
            <a:endCxn id="7" idx="2"/>
          </p:cNvCxnSpPr>
          <p:nvPr/>
        </p:nvCxnSpPr>
        <p:spPr bwMode="auto">
          <a:xfrm>
            <a:off x="2501977" y="5229020"/>
            <a:ext cx="270003"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5" name="直線矢印コネクタ 24">
            <a:extLst>
              <a:ext uri="{FF2B5EF4-FFF2-40B4-BE49-F238E27FC236}">
                <a16:creationId xmlns:a16="http://schemas.microsoft.com/office/drawing/2014/main" id="{58CD5621-491D-8553-3EAC-55D4AA384956}"/>
              </a:ext>
            </a:extLst>
          </p:cNvPr>
          <p:cNvCxnSpPr>
            <a:cxnSpLocks/>
            <a:stCxn id="5" idx="4"/>
            <a:endCxn id="7" idx="4"/>
          </p:cNvCxnSpPr>
          <p:nvPr/>
        </p:nvCxnSpPr>
        <p:spPr bwMode="auto">
          <a:xfrm flipH="1" flipV="1">
            <a:off x="3581980" y="6039029"/>
            <a:ext cx="9"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7" name="直線矢印コネクタ 26">
            <a:extLst>
              <a:ext uri="{FF2B5EF4-FFF2-40B4-BE49-F238E27FC236}">
                <a16:creationId xmlns:a16="http://schemas.microsoft.com/office/drawing/2014/main" id="{5541E48A-AB7E-5C79-A150-89FF38A44389}"/>
              </a:ext>
            </a:extLst>
          </p:cNvPr>
          <p:cNvCxnSpPr>
            <a:cxnSpLocks/>
            <a:stCxn id="5" idx="6"/>
            <a:endCxn id="7" idx="6"/>
          </p:cNvCxnSpPr>
          <p:nvPr/>
        </p:nvCxnSpPr>
        <p:spPr bwMode="auto">
          <a:xfrm flipH="1">
            <a:off x="4391980" y="5229020"/>
            <a:ext cx="270021"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3" name="直線矢印コネクタ 42">
            <a:extLst>
              <a:ext uri="{FF2B5EF4-FFF2-40B4-BE49-F238E27FC236}">
                <a16:creationId xmlns:a16="http://schemas.microsoft.com/office/drawing/2014/main" id="{118A3470-D1E9-A65F-8C14-7C1E45E6F45A}"/>
              </a:ext>
            </a:extLst>
          </p:cNvPr>
          <p:cNvCxnSpPr>
            <a:cxnSpLocks/>
            <a:stCxn id="5" idx="1"/>
            <a:endCxn id="7" idx="1"/>
          </p:cNvCxnSpPr>
          <p:nvPr/>
        </p:nvCxnSpPr>
        <p:spPr bwMode="auto">
          <a:xfrm>
            <a:off x="2818305" y="4465336"/>
            <a:ext cx="190919"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5" name="直線矢印コネクタ 44">
            <a:extLst>
              <a:ext uri="{FF2B5EF4-FFF2-40B4-BE49-F238E27FC236}">
                <a16:creationId xmlns:a16="http://schemas.microsoft.com/office/drawing/2014/main" id="{42356CAD-A008-508E-E669-B8A19AD9EBE4}"/>
              </a:ext>
            </a:extLst>
          </p:cNvPr>
          <p:cNvCxnSpPr>
            <a:cxnSpLocks/>
            <a:stCxn id="5" idx="7"/>
            <a:endCxn id="7" idx="7"/>
          </p:cNvCxnSpPr>
          <p:nvPr/>
        </p:nvCxnSpPr>
        <p:spPr bwMode="auto">
          <a:xfrm flipH="1">
            <a:off x="4154736" y="4465336"/>
            <a:ext cx="190937"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8" name="直線矢印コネクタ 47">
            <a:extLst>
              <a:ext uri="{FF2B5EF4-FFF2-40B4-BE49-F238E27FC236}">
                <a16:creationId xmlns:a16="http://schemas.microsoft.com/office/drawing/2014/main" id="{DD9F8802-9C98-5AB4-8654-5B92B4A1BB47}"/>
              </a:ext>
            </a:extLst>
          </p:cNvPr>
          <p:cNvCxnSpPr>
            <a:cxnSpLocks/>
            <a:stCxn id="5" idx="3"/>
            <a:endCxn id="7" idx="3"/>
          </p:cNvCxnSpPr>
          <p:nvPr/>
        </p:nvCxnSpPr>
        <p:spPr bwMode="auto">
          <a:xfrm flipV="1">
            <a:off x="2818305" y="5801783"/>
            <a:ext cx="190919"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1" name="直線矢印コネクタ 50">
            <a:extLst>
              <a:ext uri="{FF2B5EF4-FFF2-40B4-BE49-F238E27FC236}">
                <a16:creationId xmlns:a16="http://schemas.microsoft.com/office/drawing/2014/main" id="{0ED7D6AB-4A76-D190-1F95-6234603931D8}"/>
              </a:ext>
            </a:extLst>
          </p:cNvPr>
          <p:cNvCxnSpPr>
            <a:cxnSpLocks/>
            <a:stCxn id="5" idx="5"/>
            <a:endCxn id="7" idx="5"/>
          </p:cNvCxnSpPr>
          <p:nvPr/>
        </p:nvCxnSpPr>
        <p:spPr bwMode="auto">
          <a:xfrm flipH="1" flipV="1">
            <a:off x="4154736" y="5801783"/>
            <a:ext cx="190937"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3" name="直線矢印コネクタ 52">
            <a:extLst>
              <a:ext uri="{FF2B5EF4-FFF2-40B4-BE49-F238E27FC236}">
                <a16:creationId xmlns:a16="http://schemas.microsoft.com/office/drawing/2014/main" id="{9DEA3365-9F7E-4595-1E33-15EBB40303F1}"/>
              </a:ext>
            </a:extLst>
          </p:cNvPr>
          <p:cNvCxnSpPr>
            <a:cxnSpLocks/>
            <a:stCxn id="14" idx="0"/>
            <a:endCxn id="13" idx="0"/>
          </p:cNvCxnSpPr>
          <p:nvPr/>
        </p:nvCxnSpPr>
        <p:spPr bwMode="auto">
          <a:xfrm>
            <a:off x="5832005" y="4419011"/>
            <a:ext cx="3"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4" name="直線矢印コネクタ 53">
            <a:extLst>
              <a:ext uri="{FF2B5EF4-FFF2-40B4-BE49-F238E27FC236}">
                <a16:creationId xmlns:a16="http://schemas.microsoft.com/office/drawing/2014/main" id="{A15CAD86-A84E-962A-2E67-2208E2782E89}"/>
              </a:ext>
            </a:extLst>
          </p:cNvPr>
          <p:cNvCxnSpPr>
            <a:cxnSpLocks/>
            <a:stCxn id="14" idx="2"/>
            <a:endCxn id="13" idx="2"/>
          </p:cNvCxnSpPr>
          <p:nvPr/>
        </p:nvCxnSpPr>
        <p:spPr bwMode="auto">
          <a:xfrm>
            <a:off x="5022005" y="5229011"/>
            <a:ext cx="270003" cy="9"/>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5" name="直線矢印コネクタ 54">
            <a:extLst>
              <a:ext uri="{FF2B5EF4-FFF2-40B4-BE49-F238E27FC236}">
                <a16:creationId xmlns:a16="http://schemas.microsoft.com/office/drawing/2014/main" id="{851827C8-7C8C-836B-4641-121FC86F6E67}"/>
              </a:ext>
            </a:extLst>
          </p:cNvPr>
          <p:cNvCxnSpPr>
            <a:cxnSpLocks/>
            <a:stCxn id="14" idx="4"/>
            <a:endCxn id="13" idx="4"/>
          </p:cNvCxnSpPr>
          <p:nvPr/>
        </p:nvCxnSpPr>
        <p:spPr bwMode="auto">
          <a:xfrm flipV="1">
            <a:off x="5832005" y="5769026"/>
            <a:ext cx="3" cy="26998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6" name="直線矢印コネクタ 55">
            <a:extLst>
              <a:ext uri="{FF2B5EF4-FFF2-40B4-BE49-F238E27FC236}">
                <a16:creationId xmlns:a16="http://schemas.microsoft.com/office/drawing/2014/main" id="{6965698A-95FF-C414-B790-4CBD49FEBC5C}"/>
              </a:ext>
            </a:extLst>
          </p:cNvPr>
          <p:cNvCxnSpPr>
            <a:cxnSpLocks/>
            <a:stCxn id="14" idx="1"/>
            <a:endCxn id="13" idx="1"/>
          </p:cNvCxnSpPr>
          <p:nvPr/>
        </p:nvCxnSpPr>
        <p:spPr bwMode="auto">
          <a:xfrm>
            <a:off x="5259249" y="4656255"/>
            <a:ext cx="190921" cy="19092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7" name="直線矢印コネクタ 56">
            <a:extLst>
              <a:ext uri="{FF2B5EF4-FFF2-40B4-BE49-F238E27FC236}">
                <a16:creationId xmlns:a16="http://schemas.microsoft.com/office/drawing/2014/main" id="{CF378CD4-8B60-66E2-13E1-00FF2C2CD49D}"/>
              </a:ext>
            </a:extLst>
          </p:cNvPr>
          <p:cNvCxnSpPr>
            <a:cxnSpLocks/>
            <a:stCxn id="14" idx="7"/>
            <a:endCxn id="13" idx="7"/>
          </p:cNvCxnSpPr>
          <p:nvPr/>
        </p:nvCxnSpPr>
        <p:spPr bwMode="auto">
          <a:xfrm flipH="1">
            <a:off x="6213846" y="4656255"/>
            <a:ext cx="190915" cy="19092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8" name="直線矢印コネクタ 57">
            <a:extLst>
              <a:ext uri="{FF2B5EF4-FFF2-40B4-BE49-F238E27FC236}">
                <a16:creationId xmlns:a16="http://schemas.microsoft.com/office/drawing/2014/main" id="{AD091F72-6112-9FB7-A579-991BFEDE129D}"/>
              </a:ext>
            </a:extLst>
          </p:cNvPr>
          <p:cNvCxnSpPr>
            <a:cxnSpLocks/>
            <a:stCxn id="14" idx="3"/>
            <a:endCxn id="13" idx="3"/>
          </p:cNvCxnSpPr>
          <p:nvPr/>
        </p:nvCxnSpPr>
        <p:spPr bwMode="auto">
          <a:xfrm flipV="1">
            <a:off x="5259249" y="5610862"/>
            <a:ext cx="190921" cy="1909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9" name="直線矢印コネクタ 58">
            <a:extLst>
              <a:ext uri="{FF2B5EF4-FFF2-40B4-BE49-F238E27FC236}">
                <a16:creationId xmlns:a16="http://schemas.microsoft.com/office/drawing/2014/main" id="{F803AE42-7400-6E22-E6A7-FD4B03D8C5B2}"/>
              </a:ext>
            </a:extLst>
          </p:cNvPr>
          <p:cNvCxnSpPr>
            <a:cxnSpLocks/>
            <a:stCxn id="14" idx="5"/>
            <a:endCxn id="13" idx="5"/>
          </p:cNvCxnSpPr>
          <p:nvPr/>
        </p:nvCxnSpPr>
        <p:spPr bwMode="auto">
          <a:xfrm flipH="1" flipV="1">
            <a:off x="6213846" y="5610862"/>
            <a:ext cx="190915" cy="1909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1" name="直線矢印コネクタ 70">
            <a:extLst>
              <a:ext uri="{FF2B5EF4-FFF2-40B4-BE49-F238E27FC236}">
                <a16:creationId xmlns:a16="http://schemas.microsoft.com/office/drawing/2014/main" id="{6923CCBE-A0C6-A3EB-7F77-3BD4AAD95297}"/>
              </a:ext>
            </a:extLst>
          </p:cNvPr>
          <p:cNvCxnSpPr>
            <a:cxnSpLocks/>
            <a:stCxn id="14" idx="6"/>
            <a:endCxn id="13" idx="6"/>
          </p:cNvCxnSpPr>
          <p:nvPr/>
        </p:nvCxnSpPr>
        <p:spPr bwMode="auto">
          <a:xfrm flipH="1">
            <a:off x="6372008" y="5229011"/>
            <a:ext cx="269997" cy="9"/>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3" name="直線矢印コネクタ 72">
            <a:extLst>
              <a:ext uri="{FF2B5EF4-FFF2-40B4-BE49-F238E27FC236}">
                <a16:creationId xmlns:a16="http://schemas.microsoft.com/office/drawing/2014/main" id="{70FEE50E-F0A4-8320-47FD-D231A1626A3C}"/>
              </a:ext>
            </a:extLst>
          </p:cNvPr>
          <p:cNvCxnSpPr>
            <a:cxnSpLocks/>
            <a:stCxn id="15" idx="0"/>
            <a:endCxn id="17" idx="0"/>
          </p:cNvCxnSpPr>
          <p:nvPr/>
        </p:nvCxnSpPr>
        <p:spPr bwMode="auto">
          <a:xfrm>
            <a:off x="8082033" y="4689014"/>
            <a:ext cx="6"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99B86AC0-6AE3-CC0E-A0B6-FF22513BD798}"/>
              </a:ext>
            </a:extLst>
          </p:cNvPr>
          <p:cNvCxnSpPr>
            <a:cxnSpLocks/>
            <a:stCxn id="15" idx="7"/>
            <a:endCxn id="17" idx="7"/>
          </p:cNvCxnSpPr>
          <p:nvPr/>
        </p:nvCxnSpPr>
        <p:spPr bwMode="auto">
          <a:xfrm flipH="1">
            <a:off x="8272960" y="4847176"/>
            <a:ext cx="190911" cy="190922"/>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7" name="直線矢印コネクタ 76">
            <a:extLst>
              <a:ext uri="{FF2B5EF4-FFF2-40B4-BE49-F238E27FC236}">
                <a16:creationId xmlns:a16="http://schemas.microsoft.com/office/drawing/2014/main" id="{0043D162-B84B-63B9-7FB3-E09664449163}"/>
              </a:ext>
            </a:extLst>
          </p:cNvPr>
          <p:cNvCxnSpPr>
            <a:cxnSpLocks/>
            <a:stCxn id="15" idx="1"/>
            <a:endCxn id="17" idx="1"/>
          </p:cNvCxnSpPr>
          <p:nvPr/>
        </p:nvCxnSpPr>
        <p:spPr bwMode="auto">
          <a:xfrm>
            <a:off x="7700195" y="4847176"/>
            <a:ext cx="190923" cy="190922"/>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0" name="直線矢印コネクタ 79">
            <a:extLst>
              <a:ext uri="{FF2B5EF4-FFF2-40B4-BE49-F238E27FC236}">
                <a16:creationId xmlns:a16="http://schemas.microsoft.com/office/drawing/2014/main" id="{C475AA0E-A6EC-2773-F44F-6A327B0ED4C9}"/>
              </a:ext>
            </a:extLst>
          </p:cNvPr>
          <p:cNvCxnSpPr>
            <a:cxnSpLocks/>
            <a:stCxn id="15" idx="2"/>
            <a:endCxn id="17" idx="2"/>
          </p:cNvCxnSpPr>
          <p:nvPr/>
        </p:nvCxnSpPr>
        <p:spPr bwMode="auto">
          <a:xfrm>
            <a:off x="7542033" y="5229014"/>
            <a:ext cx="270003" cy="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3" name="直線矢印コネクタ 82">
            <a:extLst>
              <a:ext uri="{FF2B5EF4-FFF2-40B4-BE49-F238E27FC236}">
                <a16:creationId xmlns:a16="http://schemas.microsoft.com/office/drawing/2014/main" id="{4551D8EF-4778-CF72-6C6D-6ECEFD13B915}"/>
              </a:ext>
            </a:extLst>
          </p:cNvPr>
          <p:cNvCxnSpPr>
            <a:cxnSpLocks/>
          </p:cNvCxnSpPr>
          <p:nvPr/>
        </p:nvCxnSpPr>
        <p:spPr bwMode="auto">
          <a:xfrm flipH="1">
            <a:off x="8352042" y="5229020"/>
            <a:ext cx="270003"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C1AFA204-C216-342C-5817-BA20EBBE3550}"/>
              </a:ext>
            </a:extLst>
          </p:cNvPr>
          <p:cNvCxnSpPr>
            <a:cxnSpLocks/>
            <a:stCxn id="15" idx="3"/>
            <a:endCxn id="17" idx="3"/>
          </p:cNvCxnSpPr>
          <p:nvPr/>
        </p:nvCxnSpPr>
        <p:spPr bwMode="auto">
          <a:xfrm flipV="1">
            <a:off x="7700195" y="5419936"/>
            <a:ext cx="190923" cy="190916"/>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7" name="直線矢印コネクタ 86">
            <a:extLst>
              <a:ext uri="{FF2B5EF4-FFF2-40B4-BE49-F238E27FC236}">
                <a16:creationId xmlns:a16="http://schemas.microsoft.com/office/drawing/2014/main" id="{DF4B6649-D3A7-5C8C-528A-C03DF217E907}"/>
              </a:ext>
            </a:extLst>
          </p:cNvPr>
          <p:cNvCxnSpPr>
            <a:cxnSpLocks/>
            <a:stCxn id="15" idx="4"/>
            <a:endCxn id="17" idx="4"/>
          </p:cNvCxnSpPr>
          <p:nvPr/>
        </p:nvCxnSpPr>
        <p:spPr bwMode="auto">
          <a:xfrm flipV="1">
            <a:off x="8082033" y="5499017"/>
            <a:ext cx="6" cy="269997"/>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0" name="直線矢印コネクタ 89">
            <a:extLst>
              <a:ext uri="{FF2B5EF4-FFF2-40B4-BE49-F238E27FC236}">
                <a16:creationId xmlns:a16="http://schemas.microsoft.com/office/drawing/2014/main" id="{5A3B712B-E2EB-EA02-F49F-4B40F4CB0521}"/>
              </a:ext>
            </a:extLst>
          </p:cNvPr>
          <p:cNvCxnSpPr>
            <a:cxnSpLocks/>
            <a:stCxn id="15" idx="5"/>
            <a:endCxn id="17" idx="5"/>
          </p:cNvCxnSpPr>
          <p:nvPr/>
        </p:nvCxnSpPr>
        <p:spPr bwMode="auto">
          <a:xfrm flipH="1" flipV="1">
            <a:off x="8272960" y="5419936"/>
            <a:ext cx="190911" cy="190916"/>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212" name="楕円 211">
            <a:extLst>
              <a:ext uri="{FF2B5EF4-FFF2-40B4-BE49-F238E27FC236}">
                <a16:creationId xmlns:a16="http://schemas.microsoft.com/office/drawing/2014/main" id="{9ED59E4D-CD7F-8021-A71E-247D4D6D05A4}"/>
              </a:ext>
            </a:extLst>
          </p:cNvPr>
          <p:cNvSpPr/>
          <p:nvPr/>
        </p:nvSpPr>
        <p:spPr bwMode="auto">
          <a:xfrm>
            <a:off x="7272030" y="4419011"/>
            <a:ext cx="1620000" cy="162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4102329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881137-F795-A5CA-2E3D-8C140372F454}"/>
              </a:ext>
            </a:extLst>
          </p:cNvPr>
          <p:cNvSpPr>
            <a:spLocks noGrp="1"/>
          </p:cNvSpPr>
          <p:nvPr>
            <p:ph type="title"/>
          </p:nvPr>
        </p:nvSpPr>
        <p:spPr/>
        <p:txBody>
          <a:bodyPr/>
          <a:lstStyle/>
          <a:p>
            <a:r>
              <a:rPr kumimoji="1" lang="ja-JP" altLang="en-US" dirty="0"/>
              <a:t>背景を絞る例（小泉くんの </a:t>
            </a:r>
            <a:r>
              <a:rPr lang="en-US" altLang="ja-JP" dirty="0"/>
              <a:t>DATE</a:t>
            </a:r>
            <a:r>
              <a:rPr lang="ja-JP" altLang="en-US" dirty="0"/>
              <a:t> の背景</a:t>
            </a:r>
            <a:r>
              <a:rPr kumimoji="1" lang="ja-JP" altLang="en-US" dirty="0"/>
              <a:t>）</a:t>
            </a:r>
          </a:p>
        </p:txBody>
      </p:sp>
      <p:sp>
        <p:nvSpPr>
          <p:cNvPr id="3" name="テキスト プレースホルダー 2">
            <a:extLst>
              <a:ext uri="{FF2B5EF4-FFF2-40B4-BE49-F238E27FC236}">
                <a16:creationId xmlns:a16="http://schemas.microsoft.com/office/drawing/2014/main" id="{C3AC51B1-E196-AAF6-0690-BB2B675F9713}"/>
              </a:ext>
            </a:extLst>
          </p:cNvPr>
          <p:cNvSpPr>
            <a:spLocks noGrp="1"/>
          </p:cNvSpPr>
          <p:nvPr>
            <p:ph type="body" sz="quarter" idx="10"/>
          </p:nvPr>
        </p:nvSpPr>
        <p:spPr>
          <a:xfrm>
            <a:off x="521955" y="1088974"/>
            <a:ext cx="8460094" cy="5219751"/>
          </a:xfrm>
        </p:spPr>
        <p:txBody>
          <a:bodyPr/>
          <a:lstStyle/>
          <a:p>
            <a:r>
              <a:rPr kumimoji="1" lang="ja-JP" altLang="en-US" sz="1800" dirty="0"/>
              <a:t>背景：早いプリフェッチによるレイテンシの隠蔽</a:t>
            </a:r>
            <a:endParaRPr kumimoji="1" lang="en-US" altLang="ja-JP" sz="1800" dirty="0"/>
          </a:p>
          <a:p>
            <a:pPr marL="817200" lvl="1" indent="-457200">
              <a:buFont typeface="+mj-lt"/>
              <a:buAutoNum type="arabicPeriod"/>
            </a:pPr>
            <a:r>
              <a:rPr kumimoji="1" lang="ja-JP" altLang="en-US" sz="1800" dirty="0"/>
              <a:t>メイン・メモリのアクセス・レイテンシが大きな問題に</a:t>
            </a:r>
            <a:endParaRPr kumimoji="1" lang="en-US" altLang="ja-JP" sz="1800" dirty="0"/>
          </a:p>
          <a:p>
            <a:pPr marL="817200" lvl="1" indent="-457200">
              <a:buFont typeface="+mj-lt"/>
              <a:buAutoNum type="arabicPeriod"/>
            </a:pPr>
            <a:r>
              <a:rPr kumimoji="1" lang="ja-JP" altLang="en-US" sz="1800" dirty="0"/>
              <a:t>プリフェッチ：キャッシュにデータを先読みしておく技術</a:t>
            </a:r>
            <a:endParaRPr kumimoji="1" lang="en-US" altLang="ja-JP" sz="1800" dirty="0"/>
          </a:p>
          <a:p>
            <a:pPr marL="817200" lvl="1" indent="-457200">
              <a:buFont typeface="+mj-lt"/>
              <a:buAutoNum type="arabicPeriod"/>
            </a:pPr>
            <a:r>
              <a:rPr kumimoji="1" lang="ja-JP" altLang="en-US" sz="1800" dirty="0"/>
              <a:t>多くの既存研究では十分に早くプリフェッチすることを重視</a:t>
            </a:r>
            <a:endParaRPr kumimoji="1" lang="en-US" altLang="ja-JP" sz="1800" dirty="0"/>
          </a:p>
          <a:p>
            <a:pPr lvl="2"/>
            <a:r>
              <a:rPr kumimoji="1" lang="ja-JP" altLang="en-US" sz="1800" dirty="0"/>
              <a:t>メモリ・アクセスのレイテンシを有効に隠蔽するため</a:t>
            </a:r>
            <a:endParaRPr kumimoji="1" lang="en-US" altLang="ja-JP" sz="1800" dirty="0"/>
          </a:p>
          <a:p>
            <a:pPr lvl="2"/>
            <a:r>
              <a:rPr kumimoji="1" lang="ja-JP" altLang="en-US" sz="1800" dirty="0"/>
              <a:t>通常はなるべく遠い未来のアドレスを予測してプリフェッチ</a:t>
            </a:r>
            <a:endParaRPr kumimoji="1" lang="en-US" altLang="ja-JP" sz="1800" dirty="0"/>
          </a:p>
          <a:p>
            <a:r>
              <a:rPr lang="ja-JP" altLang="en-US" sz="1800" dirty="0"/>
              <a:t>上記の背景は，以下のようにして</a:t>
            </a:r>
            <a:r>
              <a:rPr kumimoji="1" lang="ja-JP" altLang="en-US" sz="1800" dirty="0"/>
              <a:t>話題を絞り込んでいる</a:t>
            </a:r>
            <a:endParaRPr kumimoji="1" lang="en-US" altLang="ja-JP" sz="1800" dirty="0"/>
          </a:p>
          <a:p>
            <a:pPr lvl="1"/>
            <a:r>
              <a:rPr kumimoji="1" lang="ja-JP" altLang="en-US" sz="1800" dirty="0"/>
              <a:t>「</a:t>
            </a:r>
            <a:r>
              <a:rPr kumimoji="1" lang="en-US" altLang="ja-JP" sz="1800" dirty="0"/>
              <a:t>1. </a:t>
            </a:r>
            <a:r>
              <a:rPr kumimoji="1" lang="ja-JP" altLang="en-US" sz="1800" dirty="0"/>
              <a:t>メモリのレイテンシが問題」→</a:t>
            </a:r>
            <a:endParaRPr kumimoji="1" lang="en-US" altLang="ja-JP" sz="1800" dirty="0"/>
          </a:p>
          <a:p>
            <a:pPr lvl="1"/>
            <a:r>
              <a:rPr kumimoji="1" lang="ja-JP" altLang="en-US" sz="1800" dirty="0"/>
              <a:t>「</a:t>
            </a:r>
            <a:r>
              <a:rPr kumimoji="1" lang="en-US" altLang="ja-JP" sz="1800" dirty="0"/>
              <a:t>2. </a:t>
            </a:r>
            <a:r>
              <a:rPr kumimoji="1" lang="ja-JP" altLang="en-US" sz="1800" dirty="0"/>
              <a:t>プリフェッチによる解決」（レイテンシ問題の解決法の１つ）→</a:t>
            </a:r>
            <a:endParaRPr kumimoji="1" lang="en-US" altLang="ja-JP" sz="1800" dirty="0"/>
          </a:p>
          <a:p>
            <a:pPr lvl="1"/>
            <a:r>
              <a:rPr kumimoji="1" lang="ja-JP" altLang="en-US" sz="1800" dirty="0"/>
              <a:t>「</a:t>
            </a:r>
            <a:r>
              <a:rPr kumimoji="1" lang="en-US" altLang="ja-JP" sz="1800" dirty="0"/>
              <a:t>3. </a:t>
            </a:r>
            <a:r>
              <a:rPr kumimoji="1" lang="ja-JP" altLang="en-US" sz="1800" dirty="0"/>
              <a:t>早いプリフェッチの重視」（プリフェッチの性質の１つ）</a:t>
            </a:r>
            <a:endParaRPr lang="en-US" altLang="ja-JP" sz="1800" dirty="0"/>
          </a:p>
          <a:p>
            <a:r>
              <a:rPr kumimoji="1" lang="ja-JP" altLang="en-US" sz="1800" dirty="0"/>
              <a:t>このようにして，その後の「課題：早すぎるプリフェッチ」と「提案：プリフェッチを遅らせる」に繋げている</a:t>
            </a:r>
          </a:p>
        </p:txBody>
      </p:sp>
    </p:spTree>
    <p:extLst>
      <p:ext uri="{BB962C8B-B14F-4D97-AF65-F5344CB8AC3E}">
        <p14:creationId xmlns:p14="http://schemas.microsoft.com/office/powerpoint/2010/main" val="803988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課題について</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lang="ja-JP" altLang="en-US" dirty="0">
                <a:solidFill>
                  <a:schemeClr val="accent5"/>
                </a:solidFill>
              </a:rPr>
              <a:t>「課題」は，良くない事を示すネガティブな語句や文を必ず含む</a:t>
            </a:r>
            <a:endParaRPr lang="en-US" altLang="ja-JP" dirty="0">
              <a:solidFill>
                <a:schemeClr val="accent5"/>
              </a:solidFill>
            </a:endParaRPr>
          </a:p>
          <a:p>
            <a:pPr lvl="1"/>
            <a:r>
              <a:rPr lang="ja-JP" altLang="en-US" dirty="0"/>
              <a:t>「～が悪い」「～できない」など</a:t>
            </a:r>
            <a:endParaRPr lang="en-US" altLang="ja-JP" dirty="0"/>
          </a:p>
          <a:p>
            <a:pPr lvl="1"/>
            <a:r>
              <a:rPr lang="ja-JP" altLang="en-US" dirty="0"/>
              <a:t>これにより，なにが問題であるのかを明示する</a:t>
            </a:r>
            <a:endParaRPr lang="en-US" altLang="ja-JP" dirty="0"/>
          </a:p>
          <a:p>
            <a:r>
              <a:rPr lang="ja-JP" altLang="en-US" dirty="0"/>
              <a:t>たとえば，前述の例の課題の場合：</a:t>
            </a:r>
            <a:endParaRPr lang="en-US" altLang="ja-JP" dirty="0"/>
          </a:p>
          <a:p>
            <a:pPr lvl="1"/>
            <a:r>
              <a:rPr lang="ja-JP" altLang="en-US" dirty="0"/>
              <a:t>「従来のスカラ化では制約があり効果的にまとめられない 」</a:t>
            </a:r>
            <a:endParaRPr lang="en-US" altLang="ja-JP" dirty="0"/>
          </a:p>
          <a:p>
            <a:pPr lvl="1"/>
            <a:r>
              <a:rPr kumimoji="1" lang="ja-JP" altLang="en-US" dirty="0"/>
              <a:t>「性能向上の機会が大きく失われている」</a:t>
            </a:r>
            <a:endParaRPr kumimoji="1" lang="en-US" altLang="ja-JP" dirty="0"/>
          </a:p>
          <a:p>
            <a:pPr lvl="1"/>
            <a:r>
              <a:rPr lang="ja-JP" altLang="en-US" dirty="0"/>
              <a:t>「複雑さが爆発する 」</a:t>
            </a:r>
            <a:endParaRPr lang="en-US" altLang="ja-JP" dirty="0"/>
          </a:p>
          <a:p>
            <a:pPr lvl="1"/>
            <a:r>
              <a:rPr kumimoji="1" lang="ja-JP" altLang="en-US" dirty="0"/>
              <a:t>「</a:t>
            </a:r>
            <a:r>
              <a:rPr kumimoji="1" lang="ja-JP" altLang="en-US" sz="2000" dirty="0"/>
              <a:t>シミュレーションには長い時間かかる</a:t>
            </a:r>
            <a:r>
              <a:rPr kumimoji="1" lang="ja-JP" altLang="en-US" dirty="0"/>
              <a:t>」</a:t>
            </a:r>
            <a:endParaRPr kumimoji="1" lang="en-US" altLang="ja-JP" dirty="0"/>
          </a:p>
        </p:txBody>
      </p:sp>
    </p:spTree>
    <p:extLst>
      <p:ext uri="{BB962C8B-B14F-4D97-AF65-F5344CB8AC3E}">
        <p14:creationId xmlns:p14="http://schemas.microsoft.com/office/powerpoint/2010/main" val="1845051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既存手法がある場合：</a:t>
            </a:r>
            <a:endParaRPr kumimoji="1" lang="en-US" altLang="ja-JP" dirty="0"/>
          </a:p>
          <a:p>
            <a:pPr lvl="2"/>
            <a:r>
              <a:rPr kumimoji="1" lang="ja-JP" altLang="en-US" dirty="0"/>
              <a:t>「背景」で提示した問題を解決する </a:t>
            </a:r>
            <a:endParaRPr kumimoji="1" lang="en-US" altLang="ja-JP" dirty="0"/>
          </a:p>
          <a:p>
            <a:pPr lvl="2"/>
            <a:r>
              <a:rPr kumimoji="1" lang="ja-JP" altLang="en-US" dirty="0"/>
              <a:t>（基本的にはこの形になることが多い）</a:t>
            </a:r>
            <a:endParaRPr kumimoji="1" lang="en-US" altLang="ja-JP" dirty="0"/>
          </a:p>
          <a:p>
            <a:pPr marL="817200" lvl="1" indent="-457200">
              <a:buFont typeface="+mj-lt"/>
              <a:buAutoNum type="arabicPeriod"/>
            </a:pPr>
            <a:r>
              <a:rPr kumimoji="1" lang="ja-JP" altLang="en-US" dirty="0"/>
              <a:t>既存手法がない場合：</a:t>
            </a:r>
            <a:endParaRPr kumimoji="1" lang="en-US" altLang="ja-JP" dirty="0"/>
          </a:p>
          <a:p>
            <a:pPr lvl="2"/>
            <a:r>
              <a:rPr kumimoji="1" lang="ja-JP" altLang="en-US" dirty="0"/>
              <a:t>「背景」の特定の問題に着目して掘り下げる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p:txBody>
      </p:sp>
    </p:spTree>
    <p:extLst>
      <p:ext uri="{BB962C8B-B14F-4D97-AF65-F5344CB8AC3E}">
        <p14:creationId xmlns:p14="http://schemas.microsoft.com/office/powerpoint/2010/main" val="3708283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a:xfrm>
            <a:off x="341953" y="1088974"/>
            <a:ext cx="8550095" cy="5219751"/>
          </a:xfrm>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solidFill>
                  <a:schemeClr val="accent5"/>
                </a:solidFill>
              </a:rPr>
              <a:t>洞察</a:t>
            </a:r>
            <a:endParaRPr kumimoji="1" lang="en-US" altLang="ja-JP" dirty="0">
              <a:solidFill>
                <a:schemeClr val="accent5"/>
              </a:solidFill>
            </a:endParaRPr>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47719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solidFill>
                  <a:schemeClr val="accent5"/>
                </a:solidFill>
              </a:rPr>
              <a:t>内容のまとめかた</a:t>
            </a:r>
            <a:endParaRPr kumimoji="1" lang="en-US" altLang="ja-JP" dirty="0">
              <a:solidFill>
                <a:schemeClr val="accent5"/>
              </a:solidFill>
            </a:endParaRPr>
          </a:p>
          <a:p>
            <a:pPr marL="457200"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817200" lvl="1" indent="-457200">
              <a:buFont typeface="+mj-lt"/>
              <a:buAutoNum type="arabicPeriod"/>
            </a:pPr>
            <a:endParaRPr kumimoji="1" lang="en-US" altLang="ja-JP" dirty="0"/>
          </a:p>
        </p:txBody>
      </p:sp>
    </p:spTree>
    <p:extLst>
      <p:ext uri="{BB962C8B-B14F-4D97-AF65-F5344CB8AC3E}">
        <p14:creationId xmlns:p14="http://schemas.microsoft.com/office/powerpoint/2010/main" val="118358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とりあえず，この形</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0" indent="0">
              <a:buNone/>
            </a:pPr>
            <a:r>
              <a:rPr kumimoji="1" lang="ja-JP" altLang="en-US" dirty="0"/>
              <a:t>「～」となっているところは，一つの文ないしは名詞による説明</a:t>
            </a:r>
            <a:endParaRPr kumimoji="1" lang="en-US" altLang="ja-JP" dirty="0"/>
          </a:p>
          <a:p>
            <a:pPr marL="457200" indent="-457200">
              <a:buFont typeface="+mj-lt"/>
              <a:buAutoNum type="arabicPeriod"/>
            </a:pPr>
            <a:r>
              <a:rPr kumimoji="1" lang="ja-JP" altLang="en-US" dirty="0"/>
              <a:t>背景：「～」</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C8582-08B9-D921-E55A-28F7D17A4943}"/>
              </a:ext>
            </a:extLst>
          </p:cNvPr>
          <p:cNvSpPr>
            <a:spLocks noGrp="1"/>
          </p:cNvSpPr>
          <p:nvPr>
            <p:ph type="title"/>
          </p:nvPr>
        </p:nvSpPr>
        <p:spPr/>
        <p:txBody>
          <a:bodyPr/>
          <a:lstStyle/>
          <a:p>
            <a:r>
              <a:rPr kumimoji="1" lang="ja-JP" altLang="en-US" dirty="0"/>
              <a:t>作り方の例</a:t>
            </a:r>
          </a:p>
        </p:txBody>
      </p:sp>
      <p:sp>
        <p:nvSpPr>
          <p:cNvPr id="3" name="テキスト プレースホルダー 2">
            <a:extLst>
              <a:ext uri="{FF2B5EF4-FFF2-40B4-BE49-F238E27FC236}">
                <a16:creationId xmlns:a16="http://schemas.microsoft.com/office/drawing/2014/main" id="{2F868795-944F-D087-1C44-2954EC432ED7}"/>
              </a:ext>
            </a:extLst>
          </p:cNvPr>
          <p:cNvSpPr>
            <a:spLocks noGrp="1"/>
          </p:cNvSpPr>
          <p:nvPr>
            <p:ph type="body" sz="quarter" idx="10"/>
          </p:nvPr>
        </p:nvSpPr>
        <p:spPr/>
        <p:txBody>
          <a:bodyPr/>
          <a:lstStyle/>
          <a:p>
            <a:r>
              <a:rPr kumimoji="1" lang="ja-JP" altLang="en-US" dirty="0"/>
              <a:t>作り方の例</a:t>
            </a:r>
            <a:endParaRPr kumimoji="1" lang="en-US" altLang="ja-JP" dirty="0"/>
          </a:p>
          <a:p>
            <a:pPr marL="817200" lvl="1" indent="-457200">
              <a:buFont typeface="+mj-lt"/>
              <a:buAutoNum type="arabicPeriod"/>
            </a:pPr>
            <a:r>
              <a:rPr kumimoji="1" lang="ja-JP" altLang="en-US" dirty="0"/>
              <a:t>ボトムアップな作り方</a:t>
            </a:r>
            <a:endParaRPr kumimoji="1" lang="en-US" altLang="ja-JP" dirty="0"/>
          </a:p>
          <a:p>
            <a:pPr marL="817200" lvl="1" indent="-457200">
              <a:buFont typeface="+mj-lt"/>
              <a:buAutoNum type="arabicPeriod"/>
            </a:pPr>
            <a:r>
              <a:rPr kumimoji="1" lang="ja-JP" altLang="en-US" dirty="0"/>
              <a:t>課題から掘り下げる作り方</a:t>
            </a:r>
            <a:endParaRPr kumimoji="1" lang="en-US" altLang="ja-JP" dirty="0"/>
          </a:p>
          <a:p>
            <a:r>
              <a:rPr kumimoji="1" lang="ja-JP" altLang="en-US" dirty="0"/>
              <a:t>やりやすいようにやれば良いし，上記を組み合わせても良い</a:t>
            </a:r>
            <a:endParaRPr kumimoji="1" lang="en-US" altLang="ja-JP" dirty="0"/>
          </a:p>
          <a:p>
            <a:pPr lvl="1"/>
            <a:r>
              <a:rPr kumimoji="1" lang="ja-JP" altLang="en-US" dirty="0"/>
              <a:t>他にも色々なやり方があると思う</a:t>
            </a:r>
          </a:p>
        </p:txBody>
      </p:sp>
    </p:spTree>
    <p:extLst>
      <p:ext uri="{BB962C8B-B14F-4D97-AF65-F5344CB8AC3E}">
        <p14:creationId xmlns:p14="http://schemas.microsoft.com/office/powerpoint/2010/main" val="251304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kumimoji="1" lang="ja-JP" altLang="en-US" dirty="0"/>
              <a:t>ボトムアップな方法</a:t>
            </a:r>
            <a:endParaRPr kumimoji="1" lang="en-US" altLang="ja-JP"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pPr marL="457200" indent="-457200">
              <a:buFont typeface="+mj-lt"/>
              <a:buAutoNum type="arabicPeriod"/>
            </a:pPr>
            <a:r>
              <a:rPr kumimoji="1" lang="ja-JP" altLang="en-US" dirty="0"/>
              <a:t>まずは思いつく関連しそうな項目をたくさん書き出してみる</a:t>
            </a:r>
            <a:endParaRPr kumimoji="1" lang="en-US" altLang="ja-JP" dirty="0"/>
          </a:p>
          <a:p>
            <a:pPr lvl="1"/>
            <a:r>
              <a:rPr kumimoji="1" lang="ja-JP" altLang="en-US" dirty="0"/>
              <a:t>名詞や短文の形にして並べてみる</a:t>
            </a:r>
            <a:endParaRPr kumimoji="1" lang="en-US" altLang="ja-JP" dirty="0"/>
          </a:p>
          <a:p>
            <a:pPr marL="457200" indent="-457200">
              <a:buFont typeface="+mj-lt"/>
              <a:buAutoNum type="arabicPeriod"/>
            </a:pPr>
            <a:r>
              <a:rPr lang="ja-JP" altLang="en-US" dirty="0"/>
              <a:t>各項目を整理</a:t>
            </a:r>
            <a:endParaRPr lang="en-US" altLang="ja-JP" dirty="0"/>
          </a:p>
          <a:p>
            <a:pPr marL="817200" lvl="1" indent="-457200">
              <a:buFont typeface="+mj-lt"/>
              <a:buAutoNum type="arabicPeriod"/>
            </a:pPr>
            <a:r>
              <a:rPr kumimoji="1" lang="ja-JP" altLang="en-US" dirty="0"/>
              <a:t>関係する項目同士をくくって親子にまとめる</a:t>
            </a:r>
            <a:endParaRPr kumimoji="1" lang="en-US" altLang="ja-JP" dirty="0"/>
          </a:p>
          <a:p>
            <a:pPr lvl="2"/>
            <a:r>
              <a:rPr lang="ja-JP" altLang="en-US" dirty="0"/>
              <a:t>それらを一言で表した，まとめの短文（親）を作る</a:t>
            </a:r>
            <a:endParaRPr lang="en-US" altLang="ja-JP" dirty="0"/>
          </a:p>
          <a:p>
            <a:pPr lvl="2"/>
            <a:r>
              <a:rPr lang="ja-JP" altLang="en-US" dirty="0"/>
              <a:t>親の下に，それらを子項目としてインデントして置く</a:t>
            </a:r>
            <a:endParaRPr lang="en-US" altLang="ja-JP" dirty="0"/>
          </a:p>
          <a:p>
            <a:pPr marL="817200" lvl="1" indent="-457200">
              <a:buFont typeface="+mj-lt"/>
              <a:buAutoNum type="arabicPeriod"/>
            </a:pPr>
            <a:r>
              <a:rPr kumimoji="1" lang="ja-JP" altLang="en-US" dirty="0"/>
              <a:t>内容が冗長なものをマージしたり削除する</a:t>
            </a:r>
            <a:endParaRPr kumimoji="1" lang="en-US" altLang="ja-JP" dirty="0"/>
          </a:p>
          <a:p>
            <a:pPr marL="457200" indent="-457200">
              <a:buFont typeface="+mj-lt"/>
              <a:buAutoNum type="arabicPeriod"/>
            </a:pPr>
            <a:r>
              <a:rPr kumimoji="1" lang="ja-JP" altLang="en-US" dirty="0"/>
              <a:t>ある程度まとまったら，それらを背景，課題，提案に分類する</a:t>
            </a:r>
            <a:endParaRPr kumimoji="1" lang="en-US" altLang="ja-JP" dirty="0"/>
          </a:p>
          <a:p>
            <a:pPr lvl="1"/>
            <a:r>
              <a:rPr lang="ja-JP" altLang="en-US" dirty="0"/>
              <a:t>このとき，「</a:t>
            </a:r>
            <a:r>
              <a:rPr kumimoji="1" lang="ja-JP" altLang="en-US" dirty="0"/>
              <a:t>項目間の関係</a:t>
            </a:r>
            <a:r>
              <a:rPr lang="ja-JP" altLang="en-US" dirty="0"/>
              <a:t>」のページで説明した関連を意識する</a:t>
            </a:r>
            <a:endParaRPr lang="en-US" altLang="ja-JP" dirty="0"/>
          </a:p>
          <a:p>
            <a:pPr lvl="1"/>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E61C1-04CD-5B6F-96DC-30874C5379A3}"/>
              </a:ext>
            </a:extLst>
          </p:cNvPr>
          <p:cNvSpPr>
            <a:spLocks noGrp="1"/>
          </p:cNvSpPr>
          <p:nvPr>
            <p:ph type="title"/>
          </p:nvPr>
        </p:nvSpPr>
        <p:spPr/>
        <p:txBody>
          <a:bodyPr/>
          <a:lstStyle/>
          <a:p>
            <a:r>
              <a:rPr kumimoji="1" lang="ja-JP" altLang="en-US" dirty="0"/>
              <a:t>課題から掘り下げる方法</a:t>
            </a:r>
          </a:p>
        </p:txBody>
      </p:sp>
      <p:sp>
        <p:nvSpPr>
          <p:cNvPr id="3" name="テキスト プレースホルダー 2">
            <a:extLst>
              <a:ext uri="{FF2B5EF4-FFF2-40B4-BE49-F238E27FC236}">
                <a16:creationId xmlns:a16="http://schemas.microsoft.com/office/drawing/2014/main" id="{A0CF7D23-E71C-A48D-C43B-CC9B31E9C54B}"/>
              </a:ext>
            </a:extLst>
          </p:cNvPr>
          <p:cNvSpPr>
            <a:spLocks noGrp="1"/>
          </p:cNvSpPr>
          <p:nvPr>
            <p:ph type="body" sz="quarter" idx="10"/>
          </p:nvPr>
        </p:nvSpPr>
        <p:spPr/>
        <p:txBody>
          <a:bodyPr/>
          <a:lstStyle/>
          <a:p>
            <a:r>
              <a:rPr kumimoji="1" lang="ja-JP" altLang="en-US" dirty="0"/>
              <a:t>まず「課題」は何であるのかから考える</a:t>
            </a:r>
            <a:endParaRPr kumimoji="1" lang="en-US" altLang="ja-JP" dirty="0"/>
          </a:p>
          <a:p>
            <a:pPr lvl="1"/>
            <a:r>
              <a:rPr kumimoji="1" lang="ja-JP" altLang="en-US" dirty="0"/>
              <a:t>なにが問題なのかを端的にまとめる</a:t>
            </a:r>
            <a:endParaRPr kumimoji="1" lang="en-US" altLang="ja-JP" dirty="0"/>
          </a:p>
          <a:p>
            <a:pPr lvl="1"/>
            <a:r>
              <a:rPr kumimoji="1" lang="ja-JP" altLang="en-US" dirty="0"/>
              <a:t>「～が悪い」「～が遅い」「～の効率がよくない」などの形の</a:t>
            </a:r>
            <a:br>
              <a:rPr kumimoji="1" lang="en-US" altLang="ja-JP" dirty="0"/>
            </a:br>
            <a:r>
              <a:rPr kumimoji="1" lang="ja-JP" altLang="en-US" dirty="0"/>
              <a:t>１文に出来るとよい</a:t>
            </a:r>
            <a:endParaRPr kumimoji="1" lang="en-US" altLang="ja-JP" dirty="0"/>
          </a:p>
          <a:p>
            <a:r>
              <a:rPr kumimoji="1" lang="ja-JP" altLang="en-US" dirty="0"/>
              <a:t>次にそれを「提案」がどのように解決しているのか考える</a:t>
            </a:r>
            <a:endParaRPr kumimoji="1" lang="en-US" altLang="ja-JP" dirty="0"/>
          </a:p>
          <a:p>
            <a:pPr lvl="1"/>
            <a:r>
              <a:rPr kumimoji="1" lang="ja-JP" altLang="en-US" dirty="0"/>
              <a:t>上でまとめた問題が，「どのように」「なぜ」解決されているのかをまとめる</a:t>
            </a:r>
            <a:endParaRPr kumimoji="1" lang="en-US" altLang="ja-JP" dirty="0"/>
          </a:p>
          <a:p>
            <a:r>
              <a:rPr kumimoji="1" lang="ja-JP" altLang="en-US" dirty="0"/>
              <a:t>それら「課題」と「提案」に話題を絞り込んでいくような</a:t>
            </a:r>
            <a:br>
              <a:rPr kumimoji="1" lang="en-US" altLang="ja-JP" dirty="0"/>
            </a:br>
            <a:r>
              <a:rPr kumimoji="1" lang="ja-JP" altLang="en-US" dirty="0"/>
              <a:t>「背景」を考える</a:t>
            </a:r>
          </a:p>
        </p:txBody>
      </p:sp>
    </p:spTree>
    <p:extLst>
      <p:ext uri="{BB962C8B-B14F-4D97-AF65-F5344CB8AC3E}">
        <p14:creationId xmlns:p14="http://schemas.microsoft.com/office/powerpoint/2010/main" val="2178183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a:t>はじめに</a:t>
            </a:r>
          </a:p>
        </p:txBody>
      </p:sp>
    </p:spTree>
    <p:extLst>
      <p:ext uri="{BB962C8B-B14F-4D97-AF65-F5344CB8AC3E}">
        <p14:creationId xmlns:p14="http://schemas.microsoft.com/office/powerpoint/2010/main" val="322920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6080D3A-0998-4807-8313-6070DBCBB410}"/>
              </a:ext>
            </a:extLst>
          </p:cNvPr>
          <p:cNvSpPr>
            <a:spLocks noGrp="1"/>
          </p:cNvSpPr>
          <p:nvPr>
            <p:ph type="title"/>
          </p:nvPr>
        </p:nvSpPr>
        <p:spPr/>
        <p:txBody>
          <a:bodyPr/>
          <a:lstStyle/>
          <a:p>
            <a:r>
              <a:rPr lang="ja-JP" altLang="en-US" b="1" dirty="0"/>
              <a:t>箇条書きの作り方</a:t>
            </a:r>
            <a:endParaRPr lang="en-US" b="1" dirty="0"/>
          </a:p>
        </p:txBody>
      </p:sp>
    </p:spTree>
    <p:extLst>
      <p:ext uri="{BB962C8B-B14F-4D97-AF65-F5344CB8AC3E}">
        <p14:creationId xmlns:p14="http://schemas.microsoft.com/office/powerpoint/2010/main" val="3815871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solidFill>
                  <a:schemeClr val="accent5"/>
                </a:solidFill>
              </a:rPr>
              <a:t>箇条書きの作り方</a:t>
            </a:r>
            <a:endParaRPr kumimoji="1" lang="en-US" altLang="ja-JP" dirty="0">
              <a:solidFill>
                <a:schemeClr val="accent5"/>
              </a:solidFill>
            </a:endParaRPr>
          </a:p>
          <a:p>
            <a:pPr marL="817200" lvl="1" indent="-457200">
              <a:buFont typeface="+mj-lt"/>
              <a:buAutoNum type="arabicPeriod"/>
            </a:pPr>
            <a:r>
              <a:rPr kumimoji="1" lang="ja-JP" altLang="en-US" dirty="0"/>
              <a:t>文を短くする</a:t>
            </a:r>
            <a:endParaRPr kumimoji="1" lang="en-US" altLang="ja-JP" dirty="0"/>
          </a:p>
          <a:p>
            <a:pPr marL="817200" lvl="1" indent="-457200">
              <a:buFont typeface="+mj-lt"/>
              <a:buAutoNum type="arabicPeriod"/>
            </a:pPr>
            <a:r>
              <a:rPr kumimoji="1" lang="ja-JP" altLang="en-US" dirty="0"/>
              <a:t>属性を使った親子関係の作り方</a:t>
            </a:r>
            <a:endParaRPr kumimoji="1" lang="en-US" altLang="ja-JP" dirty="0"/>
          </a:p>
          <a:p>
            <a:pPr marL="817200" lvl="1" indent="-457200">
              <a:buFont typeface="+mj-lt"/>
              <a:buAutoNum type="arabicPeriod"/>
            </a:pPr>
            <a:r>
              <a:rPr kumimoji="1" lang="ja-JP" altLang="en-US" dirty="0"/>
              <a:t>インデントにぶらさげる項目数</a:t>
            </a:r>
            <a:endParaRPr kumimoji="1" lang="en-US" altLang="ja-JP" dirty="0"/>
          </a:p>
          <a:p>
            <a:pPr marL="817200" lvl="1" indent="-457200">
              <a:buFont typeface="+mj-lt"/>
              <a:buAutoNum type="arabicPeriod"/>
            </a:pPr>
            <a:r>
              <a:rPr kumimoji="1" lang="ja-JP" altLang="en-US" dirty="0"/>
              <a:t>親子関係における「階段」</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1177200" lvl="2" indent="-457200">
              <a:buFont typeface="+mj-lt"/>
              <a:buAutoNum type="arabicPeriod"/>
            </a:pPr>
            <a:endParaRPr kumimoji="1" lang="ja-JP" altLang="en-US" dirty="0">
              <a:solidFill>
                <a:schemeClr val="accent5"/>
              </a:solidFill>
            </a:endParaRPr>
          </a:p>
        </p:txBody>
      </p:sp>
    </p:spTree>
    <p:extLst>
      <p:ext uri="{BB962C8B-B14F-4D97-AF65-F5344CB8AC3E}">
        <p14:creationId xmlns:p14="http://schemas.microsoft.com/office/powerpoint/2010/main" val="4293421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文を短くする</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a:xfrm>
            <a:off x="521955" y="1088974"/>
            <a:ext cx="8370093" cy="5219751"/>
          </a:xfrm>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p:txBody>
      </p:sp>
    </p:spTree>
    <p:extLst>
      <p:ext uri="{BB962C8B-B14F-4D97-AF65-F5344CB8AC3E}">
        <p14:creationId xmlns:p14="http://schemas.microsoft.com/office/powerpoint/2010/main" val="314053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lang="ja-JP" altLang="en-US" dirty="0"/>
              <a:t>箇条書きの親子関係の作り方</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p:txBody>
          <a:bodyPr/>
          <a:lstStyle/>
          <a:p>
            <a:r>
              <a:rPr lang="ja-JP" altLang="en-US" dirty="0"/>
              <a:t>インデントされた子要素の部分と，その親の関係</a:t>
            </a:r>
            <a:endParaRPr lang="en-US" altLang="ja-JP" dirty="0"/>
          </a:p>
          <a:p>
            <a:pPr lvl="1"/>
            <a:r>
              <a:rPr lang="ja-JP" altLang="en-US" dirty="0"/>
              <a:t>子項目は，その親項目のなんらかの詳細を説明する</a:t>
            </a:r>
            <a:endParaRPr lang="en-US" altLang="ja-JP" dirty="0"/>
          </a:p>
          <a:p>
            <a:pPr lvl="1"/>
            <a:r>
              <a:rPr lang="ja-JP" altLang="en-US" dirty="0"/>
              <a:t>親項目は，その子項目をまとめた内容となる</a:t>
            </a:r>
            <a:r>
              <a:rPr lang="en-US" altLang="ja-JP" dirty="0"/>
              <a:t>	</a:t>
            </a:r>
          </a:p>
          <a:p>
            <a:r>
              <a:rPr lang="ja-JP" altLang="en-US" dirty="0"/>
              <a:t>項目の「属性」や「話題」に従ってくくっていくと良い</a:t>
            </a:r>
          </a:p>
        </p:txBody>
      </p:sp>
    </p:spTree>
    <p:extLst>
      <p:ext uri="{BB962C8B-B14F-4D97-AF65-F5344CB8AC3E}">
        <p14:creationId xmlns:p14="http://schemas.microsoft.com/office/powerpoint/2010/main" val="200634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kumimoji="1" lang="ja-JP" altLang="en-US" dirty="0"/>
              <a:t>属性による親子関係の確認</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a:xfrm>
            <a:off x="431954" y="1088974"/>
            <a:ext cx="8460094" cy="5219751"/>
          </a:xfrm>
        </p:spPr>
        <p:txBody>
          <a:bodyPr/>
          <a:lstStyle/>
          <a:p>
            <a:r>
              <a:rPr kumimoji="1" lang="ja-JP" altLang="en-US" sz="1800" dirty="0">
                <a:solidFill>
                  <a:schemeClr val="accent5"/>
                </a:solidFill>
              </a:rPr>
              <a:t>各項目の先頭に一言にまとめた属性をつけて作ると確認しやすい</a:t>
            </a:r>
            <a:endParaRPr kumimoji="1" lang="en-US" altLang="ja-JP" sz="1800" dirty="0">
              <a:solidFill>
                <a:schemeClr val="accent5"/>
              </a:solidFill>
            </a:endParaRPr>
          </a:p>
          <a:p>
            <a:pPr lvl="1"/>
            <a:r>
              <a:rPr kumimoji="1" lang="ja-JP" altLang="en-US" sz="1800" dirty="0"/>
              <a:t>子から見て親の何であるのかを属性としてつける</a:t>
            </a:r>
            <a:endParaRPr kumimoji="1" lang="en-US" altLang="ja-JP" sz="1800" dirty="0"/>
          </a:p>
          <a:p>
            <a:pPr lvl="1"/>
            <a:r>
              <a:rPr kumimoji="1" lang="ja-JP" altLang="en-US" sz="1800" dirty="0"/>
              <a:t>「問題：」「理由：」「結果：」「目的：」「例：」「詳細：」など</a:t>
            </a:r>
            <a:endParaRPr kumimoji="1" lang="en-US" altLang="ja-JP" sz="1800" dirty="0"/>
          </a:p>
          <a:p>
            <a:r>
              <a:rPr kumimoji="1" lang="ja-JP" altLang="en-US" sz="1800" dirty="0"/>
              <a:t>属性をつけた例：</a:t>
            </a:r>
            <a:endParaRPr kumimoji="1" lang="en-US" altLang="ja-JP" sz="1800" dirty="0"/>
          </a:p>
          <a:p>
            <a:pPr lvl="1"/>
            <a:r>
              <a:rPr lang="ja-JP" altLang="en-US" sz="1800" dirty="0">
                <a:solidFill>
                  <a:schemeClr val="accent5"/>
                </a:solidFill>
              </a:rPr>
              <a:t>背景：</a:t>
            </a:r>
            <a:r>
              <a:rPr lang="ja-JP" altLang="en-US" sz="1800" dirty="0"/>
              <a:t>ベクトル命令 </a:t>
            </a:r>
            <a:endParaRPr lang="en-US" altLang="ja-JP" sz="1800" dirty="0"/>
          </a:p>
          <a:p>
            <a:pPr lvl="2"/>
            <a:r>
              <a:rPr lang="ja-JP" altLang="en-US" sz="1800" dirty="0">
                <a:solidFill>
                  <a:schemeClr val="accent5"/>
                </a:solidFill>
              </a:rPr>
              <a:t>詳細：</a:t>
            </a:r>
            <a:r>
              <a:rPr lang="ja-JP" altLang="en-US" sz="1800" dirty="0"/>
              <a:t>単一の命令で可変長の複数データを処理する命令の方式 </a:t>
            </a:r>
            <a:endParaRPr lang="en-US" altLang="ja-JP" sz="1800" dirty="0"/>
          </a:p>
          <a:p>
            <a:pPr lvl="2"/>
            <a:r>
              <a:rPr lang="ja-JP" altLang="en-US" sz="1800" dirty="0">
                <a:solidFill>
                  <a:schemeClr val="accent5"/>
                </a:solidFill>
              </a:rPr>
              <a:t>目的：</a:t>
            </a:r>
            <a:r>
              <a:rPr lang="ja-JP" altLang="en-US" sz="1800" dirty="0"/>
              <a:t>データ並列性のある処理を対象 </a:t>
            </a:r>
            <a:endParaRPr lang="en-US" altLang="ja-JP" sz="1800" dirty="0"/>
          </a:p>
          <a:p>
            <a:pPr lvl="2"/>
            <a:r>
              <a:rPr lang="ja-JP" altLang="en-US" sz="1800" dirty="0">
                <a:solidFill>
                  <a:schemeClr val="accent5"/>
                </a:solidFill>
              </a:rPr>
              <a:t>例：</a:t>
            </a:r>
            <a:r>
              <a:rPr lang="en-US" altLang="ja-JP" sz="1800" dirty="0"/>
              <a:t>RISC-V </a:t>
            </a:r>
            <a:r>
              <a:rPr lang="ja-JP" altLang="en-US" sz="1800" dirty="0"/>
              <a:t>ベクトル拡張などの形で実装されている </a:t>
            </a:r>
            <a:endParaRPr lang="en-US" altLang="ja-JP" sz="1800" dirty="0"/>
          </a:p>
          <a:p>
            <a:r>
              <a:rPr kumimoji="1" lang="ja-JP" altLang="en-US" sz="1800" dirty="0"/>
              <a:t>属性は，プログラミング言語における型の概念に似ている</a:t>
            </a:r>
            <a:endParaRPr kumimoji="1" lang="en-US" altLang="ja-JP" sz="1800" dirty="0"/>
          </a:p>
          <a:p>
            <a:pPr lvl="1"/>
            <a:r>
              <a:rPr kumimoji="1" lang="ja-JP" altLang="en-US" sz="1800" dirty="0"/>
              <a:t>構造体や配列と似たような構造化の考え方ができる</a:t>
            </a:r>
            <a:endParaRPr kumimoji="1" lang="en-US" altLang="ja-JP" sz="1800" dirty="0"/>
          </a:p>
          <a:p>
            <a:pPr lvl="1"/>
            <a:r>
              <a:rPr kumimoji="1" lang="ja-JP" altLang="en-US" sz="1800" dirty="0"/>
              <a:t>「違う型のものを配列に入れてはいけない」のような概念が応用できる</a:t>
            </a:r>
          </a:p>
        </p:txBody>
      </p:sp>
    </p:spTree>
    <p:extLst>
      <p:ext uri="{BB962C8B-B14F-4D97-AF65-F5344CB8AC3E}">
        <p14:creationId xmlns:p14="http://schemas.microsoft.com/office/powerpoint/2010/main" val="158973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5EA3C-997E-8830-5018-B3927A307FF0}"/>
              </a:ext>
            </a:extLst>
          </p:cNvPr>
          <p:cNvSpPr>
            <a:spLocks noGrp="1"/>
          </p:cNvSpPr>
          <p:nvPr>
            <p:ph type="title"/>
          </p:nvPr>
        </p:nvSpPr>
        <p:spPr/>
        <p:txBody>
          <a:bodyPr/>
          <a:lstStyle/>
          <a:p>
            <a:r>
              <a:rPr kumimoji="1" lang="ja-JP" altLang="en-US" dirty="0"/>
              <a:t>共通の属性をくくる</a:t>
            </a:r>
            <a:endParaRPr kumimoji="1" lang="en-US" dirty="0"/>
          </a:p>
        </p:txBody>
      </p:sp>
      <p:sp>
        <p:nvSpPr>
          <p:cNvPr id="3" name="テキスト プレースホルダー 2">
            <a:extLst>
              <a:ext uri="{FF2B5EF4-FFF2-40B4-BE49-F238E27FC236}">
                <a16:creationId xmlns:a16="http://schemas.microsoft.com/office/drawing/2014/main" id="{9E734DB5-06C2-E5DE-2CF4-10670786ABA5}"/>
              </a:ext>
            </a:extLst>
          </p:cNvPr>
          <p:cNvSpPr>
            <a:spLocks noGrp="1"/>
          </p:cNvSpPr>
          <p:nvPr>
            <p:ph type="body" sz="quarter" idx="10"/>
          </p:nvPr>
        </p:nvSpPr>
        <p:spPr/>
        <p:txBody>
          <a:bodyPr/>
          <a:lstStyle/>
          <a:p>
            <a:r>
              <a:rPr lang="ja-JP" altLang="en-US" sz="1600" dirty="0"/>
              <a:t>同じレベルにある複数の同じ属性の項目は，くくって１つにする</a:t>
            </a:r>
            <a:endParaRPr lang="en-US" altLang="ja-JP" sz="1600" dirty="0"/>
          </a:p>
          <a:p>
            <a:pPr lvl="1"/>
            <a:r>
              <a:rPr kumimoji="1" lang="ja-JP" altLang="en-US" sz="1600" dirty="0"/>
              <a:t>複数の同じ属性（型）のものが別の属性（型）と同じレベルに並んではいけない</a:t>
            </a:r>
            <a:endParaRPr lang="en-US" altLang="ja-JP" sz="1600" dirty="0"/>
          </a:p>
          <a:p>
            <a:r>
              <a:rPr kumimoji="1" lang="ja-JP" altLang="en-US" sz="1600" dirty="0"/>
              <a:t>たとえば，２つの「例：」が「詳細：」と同じレベルにあるような以下の場合：</a:t>
            </a:r>
            <a:endParaRPr kumimoji="1" lang="en-US" altLang="ja-JP" sz="1600" dirty="0"/>
          </a:p>
          <a:p>
            <a:pPr lvl="1"/>
            <a:r>
              <a:rPr kumimoji="1" lang="ja-JP" altLang="en-US" sz="1600" dirty="0"/>
              <a:t>「例：」をくくって１つの配列にする</a:t>
            </a:r>
            <a:br>
              <a:rPr kumimoji="1" lang="en-US" altLang="ja-JP" sz="1600" dirty="0"/>
            </a:br>
            <a:endParaRPr kumimoji="1" lang="en-US" altLang="ja-JP" sz="1600" dirty="0"/>
          </a:p>
          <a:p>
            <a:pPr lvl="1"/>
            <a:r>
              <a:rPr lang="ja-JP" altLang="en-US" sz="1600" dirty="0"/>
              <a:t>背景：ベクトル命令 </a:t>
            </a:r>
            <a:endParaRPr lang="en-US" altLang="ja-JP" sz="1600" dirty="0"/>
          </a:p>
          <a:p>
            <a:pPr lvl="2"/>
            <a:r>
              <a:rPr lang="ja-JP" altLang="en-US" sz="1600" dirty="0">
                <a:solidFill>
                  <a:schemeClr val="accent6"/>
                </a:solidFill>
              </a:rPr>
              <a:t>詳細</a:t>
            </a:r>
            <a:r>
              <a:rPr lang="ja-JP" altLang="en-US" sz="1600" dirty="0"/>
              <a:t>：単一の命令で可変長の複数データを処理する命令の方式 </a:t>
            </a:r>
            <a:endParaRPr lang="en-US" altLang="ja-JP" sz="1600" dirty="0"/>
          </a:p>
          <a:p>
            <a:pPr lvl="2"/>
            <a:r>
              <a:rPr lang="ja-JP" altLang="en-US" sz="1600" dirty="0">
                <a:solidFill>
                  <a:schemeClr val="accent5"/>
                </a:solidFill>
              </a:rPr>
              <a:t>例：</a:t>
            </a:r>
            <a:r>
              <a:rPr lang="en-US" altLang="ja-JP" sz="1600" dirty="0"/>
              <a:t>RISC-V </a:t>
            </a:r>
            <a:r>
              <a:rPr lang="ja-JP" altLang="en-US" sz="1600" dirty="0"/>
              <a:t>ベクトル拡張</a:t>
            </a:r>
            <a:endParaRPr lang="en-US" altLang="ja-JP" sz="1600" dirty="0"/>
          </a:p>
          <a:p>
            <a:pPr lvl="2"/>
            <a:r>
              <a:rPr lang="ja-JP" altLang="en-US" sz="1600" dirty="0">
                <a:solidFill>
                  <a:schemeClr val="accent5"/>
                </a:solidFill>
              </a:rPr>
              <a:t>例：</a:t>
            </a:r>
            <a:r>
              <a:rPr lang="en-US" altLang="ja-JP" sz="1600" dirty="0"/>
              <a:t>NEC SX</a:t>
            </a:r>
            <a:br>
              <a:rPr lang="en-US" altLang="ja-JP" sz="1600" dirty="0"/>
            </a:br>
            <a:endParaRPr lang="en-US" altLang="ja-JP" sz="1600" dirty="0"/>
          </a:p>
          <a:p>
            <a:pPr lvl="1"/>
            <a:r>
              <a:rPr lang="ja-JP" altLang="en-US" sz="1600" dirty="0"/>
              <a:t>背景：ベクトル命令 </a:t>
            </a:r>
            <a:endParaRPr lang="en-US" altLang="ja-JP" sz="1600" dirty="0"/>
          </a:p>
          <a:p>
            <a:pPr lvl="2"/>
            <a:r>
              <a:rPr lang="ja-JP" altLang="en-US" sz="1600" dirty="0">
                <a:solidFill>
                  <a:schemeClr val="accent6"/>
                </a:solidFill>
              </a:rPr>
              <a:t>詳細</a:t>
            </a:r>
            <a:r>
              <a:rPr lang="ja-JP" altLang="en-US" sz="1600" dirty="0"/>
              <a:t>：単一の命令で可変長の複数データを処理する命令の方式 </a:t>
            </a:r>
            <a:endParaRPr lang="en-US" altLang="ja-JP" sz="1600" dirty="0"/>
          </a:p>
          <a:p>
            <a:pPr lvl="2"/>
            <a:r>
              <a:rPr lang="ja-JP" altLang="en-US" sz="1600" dirty="0">
                <a:solidFill>
                  <a:schemeClr val="accent5"/>
                </a:solidFill>
              </a:rPr>
              <a:t>例：</a:t>
            </a:r>
            <a:endParaRPr lang="en-US" altLang="ja-JP" sz="1600" dirty="0">
              <a:solidFill>
                <a:schemeClr val="accent5"/>
              </a:solidFill>
            </a:endParaRPr>
          </a:p>
          <a:p>
            <a:pPr lvl="3"/>
            <a:r>
              <a:rPr lang="en-US" altLang="ja-JP" sz="1600" dirty="0"/>
              <a:t>RISC-V </a:t>
            </a:r>
            <a:r>
              <a:rPr lang="ja-JP" altLang="en-US" sz="1600" dirty="0"/>
              <a:t>ベクトル拡張</a:t>
            </a:r>
            <a:endParaRPr lang="en-US" altLang="ja-JP" sz="1600" dirty="0"/>
          </a:p>
          <a:p>
            <a:pPr lvl="3"/>
            <a:r>
              <a:rPr lang="en-US" altLang="ja-JP" sz="1600" dirty="0"/>
              <a:t>NEC SX</a:t>
            </a:r>
          </a:p>
        </p:txBody>
      </p:sp>
      <p:sp>
        <p:nvSpPr>
          <p:cNvPr id="4" name="矢印: 右 3">
            <a:extLst>
              <a:ext uri="{FF2B5EF4-FFF2-40B4-BE49-F238E27FC236}">
                <a16:creationId xmlns:a16="http://schemas.microsoft.com/office/drawing/2014/main" id="{754E8632-AEBE-6434-9618-C81A791D0355}"/>
              </a:ext>
            </a:extLst>
          </p:cNvPr>
          <p:cNvSpPr/>
          <p:nvPr/>
        </p:nvSpPr>
        <p:spPr bwMode="auto">
          <a:xfrm rot="5400000">
            <a:off x="4301997" y="4329010"/>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47506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5EA3C-997E-8830-5018-B3927A307FF0}"/>
              </a:ext>
            </a:extLst>
          </p:cNvPr>
          <p:cNvSpPr>
            <a:spLocks noGrp="1"/>
          </p:cNvSpPr>
          <p:nvPr>
            <p:ph type="title"/>
          </p:nvPr>
        </p:nvSpPr>
        <p:spPr/>
        <p:txBody>
          <a:bodyPr/>
          <a:lstStyle/>
          <a:p>
            <a:r>
              <a:rPr kumimoji="1" lang="ja-JP" altLang="en-US" dirty="0"/>
              <a:t>共通の話題をくくる</a:t>
            </a:r>
            <a:endParaRPr kumimoji="1" lang="en-US" dirty="0"/>
          </a:p>
        </p:txBody>
      </p:sp>
      <p:sp>
        <p:nvSpPr>
          <p:cNvPr id="3" name="テキスト プレースホルダー 2">
            <a:extLst>
              <a:ext uri="{FF2B5EF4-FFF2-40B4-BE49-F238E27FC236}">
                <a16:creationId xmlns:a16="http://schemas.microsoft.com/office/drawing/2014/main" id="{9E734DB5-06C2-E5DE-2CF4-10670786ABA5}"/>
              </a:ext>
            </a:extLst>
          </p:cNvPr>
          <p:cNvSpPr>
            <a:spLocks noGrp="1"/>
          </p:cNvSpPr>
          <p:nvPr>
            <p:ph type="body" sz="quarter" idx="10"/>
          </p:nvPr>
        </p:nvSpPr>
        <p:spPr>
          <a:xfrm>
            <a:off x="431954" y="1088974"/>
            <a:ext cx="8460094" cy="5219751"/>
          </a:xfrm>
        </p:spPr>
        <p:txBody>
          <a:bodyPr/>
          <a:lstStyle/>
          <a:p>
            <a:r>
              <a:rPr lang="ja-JP" altLang="en-US" sz="1600" dirty="0"/>
              <a:t>同じレベルにある複数の同じ話題の項目も，くくって１つにする</a:t>
            </a:r>
            <a:endParaRPr lang="en-US" altLang="ja-JP" sz="1600" dirty="0"/>
          </a:p>
          <a:p>
            <a:pPr lvl="1"/>
            <a:r>
              <a:rPr lang="ja-JP" altLang="en-US" sz="1600" dirty="0"/>
              <a:t>属性とは直行している</a:t>
            </a:r>
            <a:endParaRPr lang="en-US" altLang="ja-JP" sz="1600" dirty="0"/>
          </a:p>
          <a:p>
            <a:r>
              <a:rPr lang="ja-JP" altLang="en-US" sz="1600" dirty="0"/>
              <a:t>たとえば，「ベクトル命令」について話している以下のような場合：</a:t>
            </a:r>
            <a:endParaRPr lang="en-US" altLang="ja-JP" sz="1600" dirty="0"/>
          </a:p>
          <a:p>
            <a:pPr lvl="1"/>
            <a:r>
              <a:rPr lang="ja-JP" altLang="en-US" sz="1600" dirty="0"/>
              <a:t>それらを「ベクトル命令」でくくる</a:t>
            </a:r>
            <a:br>
              <a:rPr lang="en-US" altLang="ja-JP" sz="1600" dirty="0"/>
            </a:br>
            <a:br>
              <a:rPr lang="en-US" altLang="ja-JP" sz="1600" dirty="0"/>
            </a:br>
            <a:endParaRPr lang="en-US" altLang="ja-JP" sz="1600" dirty="0"/>
          </a:p>
          <a:p>
            <a:pPr lvl="1"/>
            <a:r>
              <a:rPr lang="ja-JP" altLang="en-US" sz="1600" dirty="0">
                <a:solidFill>
                  <a:schemeClr val="accent6"/>
                </a:solidFill>
              </a:rPr>
              <a:t>詳細：</a:t>
            </a:r>
            <a:r>
              <a:rPr lang="ja-JP" altLang="en-US" sz="1600" dirty="0">
                <a:solidFill>
                  <a:schemeClr val="accent5"/>
                </a:solidFill>
              </a:rPr>
              <a:t>ベクトル命令</a:t>
            </a:r>
            <a:r>
              <a:rPr lang="ja-JP" altLang="en-US" sz="1600" dirty="0"/>
              <a:t>とは単一の命令で可変長の複数データを処理する命令の方式</a:t>
            </a:r>
            <a:endParaRPr lang="en-US" altLang="ja-JP" sz="1600" dirty="0"/>
          </a:p>
          <a:p>
            <a:pPr lvl="1"/>
            <a:r>
              <a:rPr lang="ja-JP" altLang="en-US" sz="1600" dirty="0">
                <a:solidFill>
                  <a:schemeClr val="accent6"/>
                </a:solidFill>
              </a:rPr>
              <a:t>例：</a:t>
            </a:r>
            <a:r>
              <a:rPr lang="ja-JP" altLang="en-US" sz="1600" dirty="0">
                <a:solidFill>
                  <a:schemeClr val="accent5"/>
                </a:solidFill>
              </a:rPr>
              <a:t>ベクトル命令</a:t>
            </a:r>
            <a:r>
              <a:rPr lang="ja-JP" altLang="en-US" sz="1600" dirty="0"/>
              <a:t>には以下のような実装の例がある</a:t>
            </a:r>
            <a:endParaRPr lang="en-US" altLang="ja-JP" sz="1600" dirty="0">
              <a:solidFill>
                <a:schemeClr val="accent5"/>
              </a:solidFill>
            </a:endParaRPr>
          </a:p>
          <a:p>
            <a:pPr lvl="2"/>
            <a:r>
              <a:rPr lang="en-US" altLang="ja-JP" sz="1600" dirty="0"/>
              <a:t>RISC-V </a:t>
            </a:r>
            <a:r>
              <a:rPr lang="ja-JP" altLang="en-US" sz="1600" dirty="0"/>
              <a:t>ベクトル拡張</a:t>
            </a:r>
            <a:endParaRPr lang="en-US" altLang="ja-JP" sz="1600" dirty="0"/>
          </a:p>
          <a:p>
            <a:pPr lvl="2"/>
            <a:r>
              <a:rPr lang="en-US" altLang="ja-JP" sz="1600" dirty="0"/>
              <a:t>NEC SX</a:t>
            </a:r>
          </a:p>
          <a:p>
            <a:pPr lvl="1"/>
            <a:endParaRPr lang="en-US" altLang="ja-JP" sz="1600" dirty="0"/>
          </a:p>
          <a:p>
            <a:pPr lvl="1"/>
            <a:r>
              <a:rPr lang="ja-JP" altLang="en-US" sz="1600" dirty="0">
                <a:solidFill>
                  <a:schemeClr val="accent5"/>
                </a:solidFill>
              </a:rPr>
              <a:t>ベクトル命令</a:t>
            </a:r>
            <a:r>
              <a:rPr lang="ja-JP" altLang="en-US" sz="1600" dirty="0"/>
              <a:t>：</a:t>
            </a:r>
            <a:endParaRPr lang="en-US" altLang="ja-JP" sz="1600" dirty="0"/>
          </a:p>
          <a:p>
            <a:pPr lvl="2"/>
            <a:r>
              <a:rPr lang="ja-JP" altLang="en-US" sz="1600" dirty="0">
                <a:solidFill>
                  <a:schemeClr val="accent6"/>
                </a:solidFill>
              </a:rPr>
              <a:t>詳細：</a:t>
            </a:r>
            <a:r>
              <a:rPr lang="ja-JP" altLang="en-US" sz="1600" dirty="0"/>
              <a:t>単一の命令で可変長の複数データを処理する命令の方式</a:t>
            </a:r>
            <a:endParaRPr lang="en-US" altLang="ja-JP" sz="1600" dirty="0"/>
          </a:p>
          <a:p>
            <a:pPr lvl="2"/>
            <a:r>
              <a:rPr lang="ja-JP" altLang="en-US" sz="1600" dirty="0">
                <a:solidFill>
                  <a:schemeClr val="accent6"/>
                </a:solidFill>
              </a:rPr>
              <a:t>例：</a:t>
            </a:r>
            <a:r>
              <a:rPr lang="ja-JP" altLang="en-US" sz="1600" dirty="0"/>
              <a:t>実装の例：</a:t>
            </a:r>
            <a:endParaRPr lang="en-US" altLang="ja-JP" sz="1600" dirty="0">
              <a:solidFill>
                <a:schemeClr val="accent5"/>
              </a:solidFill>
            </a:endParaRPr>
          </a:p>
          <a:p>
            <a:pPr lvl="3"/>
            <a:r>
              <a:rPr lang="en-US" altLang="ja-JP" sz="1600" dirty="0"/>
              <a:t>RISC-V </a:t>
            </a:r>
            <a:r>
              <a:rPr lang="ja-JP" altLang="en-US" sz="1600" dirty="0"/>
              <a:t>ベクトル拡張</a:t>
            </a:r>
            <a:endParaRPr lang="en-US" altLang="ja-JP" sz="1600" dirty="0"/>
          </a:p>
          <a:p>
            <a:pPr lvl="3"/>
            <a:r>
              <a:rPr lang="en-US" altLang="ja-JP" sz="1600" dirty="0"/>
              <a:t>NEC SX</a:t>
            </a:r>
          </a:p>
        </p:txBody>
      </p:sp>
      <p:sp>
        <p:nvSpPr>
          <p:cNvPr id="4" name="矢印: 右 3">
            <a:extLst>
              <a:ext uri="{FF2B5EF4-FFF2-40B4-BE49-F238E27FC236}">
                <a16:creationId xmlns:a16="http://schemas.microsoft.com/office/drawing/2014/main" id="{674E0A16-34CD-7B18-1B05-C11E7A413DF3}"/>
              </a:ext>
            </a:extLst>
          </p:cNvPr>
          <p:cNvSpPr/>
          <p:nvPr/>
        </p:nvSpPr>
        <p:spPr bwMode="auto">
          <a:xfrm rot="5400000">
            <a:off x="4211996" y="4419011"/>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02837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インデントにぶらさげる項目数</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３つより多いと関係が曖昧になるし，理解しづらい</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箇条書きの親子関係における「階段」</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のような演繹の関係を下のような「階段」のような箇条書きにしてしまいがちだが，これは良くない</a:t>
            </a:r>
            <a:endParaRPr kumimoji="1" lang="en-US" altLang="ja-JP" sz="1800" dirty="0"/>
          </a:p>
          <a:p>
            <a:pPr lvl="1"/>
            <a:r>
              <a:rPr kumimoji="1" lang="ja-JP" altLang="en-US" sz="1800" dirty="0"/>
              <a:t>（親子関係は基本的に 概要</a:t>
            </a:r>
            <a:r>
              <a:rPr kumimoji="1" lang="en-US" altLang="ja-JP" sz="1800" dirty="0"/>
              <a:t>&lt;-&gt;</a:t>
            </a:r>
            <a:r>
              <a:rPr kumimoji="1" lang="ja-JP" altLang="en-US" sz="1800" dirty="0"/>
              <a:t>詳細 を表すもの）</a:t>
            </a:r>
            <a:br>
              <a:rPr kumimoji="1" lang="en-US" altLang="ja-JP" sz="1800" dirty="0"/>
            </a:br>
            <a:endParaRPr kumimoji="1" lang="en-US" altLang="ja-JP" sz="1800" dirty="0"/>
          </a:p>
          <a:p>
            <a:pPr lvl="1"/>
            <a:r>
              <a:rPr kumimoji="1" lang="en-US" altLang="ja-JP" sz="1800" dirty="0"/>
              <a:t>A</a:t>
            </a:r>
            <a:r>
              <a:rPr kumimoji="1" lang="ja-JP" altLang="en-US" sz="1800" dirty="0"/>
              <a:t>：～</a:t>
            </a:r>
            <a:endParaRPr kumimoji="1" lang="en-US" altLang="ja-JP" sz="1800" dirty="0"/>
          </a:p>
          <a:p>
            <a:pPr lvl="2"/>
            <a:r>
              <a:rPr kumimoji="1" lang="en-US" altLang="ja-JP" sz="1800" dirty="0"/>
              <a:t>B</a:t>
            </a:r>
            <a:r>
              <a:rPr kumimoji="1" lang="ja-JP" altLang="en-US" sz="1800" dirty="0"/>
              <a:t>：～</a:t>
            </a:r>
          </a:p>
          <a:p>
            <a:pPr lvl="3"/>
            <a:r>
              <a:rPr kumimoji="1" lang="en-US" altLang="ja-JP" sz="1800" dirty="0"/>
              <a:t>C</a:t>
            </a:r>
            <a:r>
              <a:rPr kumimoji="1" lang="ja-JP" altLang="en-US" sz="1800" dirty="0"/>
              <a:t>：～</a:t>
            </a:r>
            <a:endParaRPr kumimoji="1" lang="en-US" altLang="ja-JP" sz="1800" dirty="0"/>
          </a:p>
          <a:p>
            <a:r>
              <a:rPr kumimoji="1" lang="ja-JP" altLang="en-US" sz="1800" dirty="0"/>
              <a:t>このような場合は </a:t>
            </a:r>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の主張を一言にまとめたものを（</a:t>
            </a:r>
            <a:r>
              <a:rPr kumimoji="1" lang="en-US" altLang="ja-JP" sz="1800" dirty="0"/>
              <a:t>X</a:t>
            </a:r>
            <a:r>
              <a:rPr kumimoji="1" lang="ja-JP" altLang="en-US" sz="1800" dirty="0"/>
              <a:t>）を作り，その下にぶらさげる</a:t>
            </a:r>
            <a:br>
              <a:rPr kumimoji="1" lang="en-US" altLang="ja-JP" sz="1800" dirty="0"/>
            </a:br>
            <a:endParaRPr kumimoji="1" lang="en-US" altLang="ja-JP" sz="1800" dirty="0"/>
          </a:p>
          <a:p>
            <a:pPr lvl="1"/>
            <a:r>
              <a:rPr kumimoji="1" lang="en-US" altLang="ja-JP" sz="1800" dirty="0"/>
              <a:t>X</a:t>
            </a:r>
            <a:r>
              <a:rPr kumimoji="1" lang="ja-JP" altLang="en-US" sz="1800" dirty="0"/>
              <a:t>：</a:t>
            </a:r>
            <a:endParaRPr kumimoji="1" lang="en-US" altLang="ja-JP" sz="1800" dirty="0"/>
          </a:p>
          <a:p>
            <a:pPr lvl="2"/>
            <a:r>
              <a:rPr lang="en-US" altLang="ja-JP" sz="1800" dirty="0"/>
              <a:t>A</a:t>
            </a:r>
            <a:r>
              <a:rPr lang="ja-JP" altLang="en-US" sz="1800" dirty="0"/>
              <a:t>：～</a:t>
            </a:r>
            <a:endParaRPr lang="en-US" altLang="ja-JP" sz="1800" dirty="0"/>
          </a:p>
          <a:p>
            <a:pPr lvl="2"/>
            <a:r>
              <a:rPr lang="en-US" altLang="ja-JP" sz="1800" dirty="0"/>
              <a:t>B</a:t>
            </a:r>
            <a:r>
              <a:rPr lang="ja-JP" altLang="en-US" sz="1800" dirty="0"/>
              <a:t>：～</a:t>
            </a:r>
            <a:endParaRPr lang="en-US" altLang="ja-JP" sz="1800" dirty="0"/>
          </a:p>
          <a:p>
            <a:pPr lvl="2"/>
            <a:r>
              <a:rPr lang="en-US" altLang="ja-JP" sz="1800" dirty="0"/>
              <a:t>C</a:t>
            </a:r>
            <a:r>
              <a:rPr lang="ja-JP" altLang="en-US" sz="1800" dirty="0"/>
              <a:t>：～</a:t>
            </a:r>
            <a:endParaRPr kumimoji="1" lang="en-US" altLang="ja-JP" sz="1800" dirty="0"/>
          </a:p>
        </p:txBody>
      </p:sp>
    </p:spTree>
    <p:extLst>
      <p:ext uri="{BB962C8B-B14F-4D97-AF65-F5344CB8AC3E}">
        <p14:creationId xmlns:p14="http://schemas.microsoft.com/office/powerpoint/2010/main" val="383915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演繹の関係にある要素の書き換えの例</a:t>
            </a:r>
            <a:br>
              <a:rPr kumimoji="1" lang="en-US" altLang="ja-JP" dirty="0"/>
            </a:br>
            <a:r>
              <a:rPr kumimoji="1" lang="en-US" altLang="ja-JP" sz="2000" dirty="0"/>
              <a:t>A</a:t>
            </a:r>
            <a:r>
              <a:rPr kumimoji="1" lang="ja-JP" altLang="en-US" sz="2000" dirty="0"/>
              <a:t>→</a:t>
            </a:r>
            <a:r>
              <a:rPr kumimoji="1" lang="en-US" altLang="ja-JP" sz="2000" dirty="0"/>
              <a:t>B</a:t>
            </a:r>
            <a:r>
              <a:rPr kumimoji="1" lang="ja-JP" altLang="en-US" sz="2000" dirty="0"/>
              <a:t>→</a:t>
            </a:r>
            <a:r>
              <a:rPr kumimoji="1" lang="en-US" altLang="ja-JP" sz="2000" dirty="0"/>
              <a:t>C </a:t>
            </a:r>
            <a:r>
              <a:rPr kumimoji="1" lang="ja-JP" altLang="en-US" sz="2000" dirty="0"/>
              <a:t>を </a:t>
            </a:r>
            <a:r>
              <a:rPr kumimoji="1" lang="en-US" altLang="ja-JP" sz="2000" dirty="0"/>
              <a:t>X </a:t>
            </a:r>
            <a:r>
              <a:rPr kumimoji="1" lang="ja-JP" altLang="en-US" sz="2000" dirty="0"/>
              <a:t>の下に展開</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pPr marL="0" indent="0">
              <a:buNone/>
            </a:pPr>
            <a:r>
              <a:rPr kumimoji="1" lang="ja-JP" altLang="en-US" sz="1800" dirty="0"/>
              <a:t>各インデントレベルに１つだけ項目がある階段が出来てしまっている</a:t>
            </a:r>
            <a:endParaRPr kumimoji="1" lang="en-US" altLang="ja-JP" sz="1800" dirty="0"/>
          </a:p>
          <a:p>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2"/>
            <a:r>
              <a:rPr kumimoji="1" lang="en-US" altLang="ja-JP" sz="1800" dirty="0"/>
              <a:t>C</a:t>
            </a:r>
            <a:r>
              <a:rPr kumimoji="1" lang="ja-JP" altLang="en-US" sz="1800" dirty="0"/>
              <a:t>：したがって，余裕を持って３個程度以内にするのがよい</a:t>
            </a:r>
            <a:endParaRPr kumimoji="1" lang="en-US" altLang="ja-JP" sz="1800" dirty="0"/>
          </a:p>
          <a:p>
            <a:pPr marL="0" indent="0">
              <a:buNone/>
            </a:pPr>
            <a:br>
              <a:rPr kumimoji="1" lang="en-US" altLang="ja-JP" sz="1800" dirty="0"/>
            </a:br>
            <a:br>
              <a:rPr kumimoji="1" lang="en-US" altLang="ja-JP" sz="1800" dirty="0"/>
            </a:br>
            <a:r>
              <a:rPr kumimoji="1" lang="en-US" altLang="ja-JP" sz="1800" dirty="0"/>
              <a:t>X </a:t>
            </a:r>
            <a:r>
              <a:rPr kumimoji="1" lang="ja-JP" altLang="en-US" sz="1800" dirty="0"/>
              <a:t>に全体をまとめる一言を入れて，その下に並列にぶら下げると良い</a:t>
            </a:r>
            <a:endParaRPr kumimoji="1" lang="en-US" altLang="ja-JP" sz="1800" dirty="0"/>
          </a:p>
          <a:p>
            <a:r>
              <a:rPr kumimoji="1" lang="en-US" altLang="ja-JP" sz="1800" dirty="0"/>
              <a:t>X</a:t>
            </a:r>
            <a:r>
              <a:rPr kumimoji="1" lang="ja-JP" altLang="en-US" sz="1800" dirty="0"/>
              <a:t>：１項目にぶら下げる項目の数は少なめにする</a:t>
            </a:r>
          </a:p>
          <a:p>
            <a:pPr lvl="1"/>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1"/>
            <a:r>
              <a:rPr kumimoji="1" lang="en-US" altLang="ja-JP" sz="1800" dirty="0"/>
              <a:t>C</a:t>
            </a:r>
            <a:r>
              <a:rPr kumimoji="1" lang="ja-JP" altLang="en-US" sz="1800" dirty="0"/>
              <a:t>：したがって，余裕を持って３個程度以内にするのがよい</a:t>
            </a:r>
            <a:endParaRPr kumimoji="1" lang="en-US" altLang="ja-JP" sz="1800" dirty="0"/>
          </a:p>
        </p:txBody>
      </p:sp>
    </p:spTree>
    <p:extLst>
      <p:ext uri="{BB962C8B-B14F-4D97-AF65-F5344CB8AC3E}">
        <p14:creationId xmlns:p14="http://schemas.microsoft.com/office/powerpoint/2010/main" val="295269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t>文章の</a:t>
            </a:r>
            <a:r>
              <a:rPr kumimoji="1" lang="ja-JP" altLang="en-US" dirty="0">
                <a:solidFill>
                  <a:schemeClr val="accent5"/>
                </a:solidFill>
              </a:rPr>
              <a:t>論理構造</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話の筋をまとめたもの，と考えてもよい</a:t>
            </a:r>
            <a:endParaRPr kumimoji="1" lang="en-US" altLang="ja-JP" dirty="0"/>
          </a:p>
          <a:p>
            <a:r>
              <a:rPr kumimoji="1" lang="ja-JP" altLang="en-US" dirty="0"/>
              <a:t>文章や発表スライドを書く前に，まずプロットを作る必要がある</a:t>
            </a:r>
            <a:endParaRPr kumimoji="1" lang="en-US" altLang="ja-JP" dirty="0"/>
          </a:p>
          <a:p>
            <a:pPr lvl="1"/>
            <a:r>
              <a:rPr kumimoji="1" lang="ja-JP" altLang="en-US" dirty="0"/>
              <a:t>これはいわば文章やスライドの設計図にあたるもの</a:t>
            </a:r>
            <a:endParaRPr kumimoji="1" lang="en-US" altLang="ja-JP" dirty="0"/>
          </a:p>
          <a:p>
            <a:pPr lvl="1"/>
            <a:r>
              <a:rPr kumimoji="1" lang="ja-JP" altLang="en-US" dirty="0"/>
              <a:t>いきなり文章を前から順に書き始めてはいけない</a:t>
            </a:r>
            <a:endParaRPr kumimoji="1" lang="en-US" altLang="ja-JP" dirty="0"/>
          </a:p>
          <a:p>
            <a:pPr lvl="2"/>
            <a:r>
              <a:rPr kumimoji="1" lang="ja-JP" altLang="en-US" dirty="0"/>
              <a:t>論理的な構造をきちんと設計したあとで書き始める</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solidFill>
                  <a:schemeClr val="accent5"/>
                </a:solidFill>
              </a:rPr>
              <a:t>余談：なぜ箇条書きにまとめるのか？</a:t>
            </a:r>
            <a:endParaRPr kumimoji="1" lang="en-US" altLang="ja-JP" dirty="0">
              <a:solidFill>
                <a:schemeClr val="accent5"/>
              </a:solidFill>
            </a:endParaRPr>
          </a:p>
        </p:txBody>
      </p:sp>
    </p:spTree>
    <p:extLst>
      <p:ext uri="{BB962C8B-B14F-4D97-AF65-F5344CB8AC3E}">
        <p14:creationId xmlns:p14="http://schemas.microsoft.com/office/powerpoint/2010/main" val="214535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B83DF-1CFC-5FD2-B694-21F787AF43F9}"/>
              </a:ext>
            </a:extLst>
          </p:cNvPr>
          <p:cNvSpPr>
            <a:spLocks noGrp="1"/>
          </p:cNvSpPr>
          <p:nvPr>
            <p:ph type="title"/>
          </p:nvPr>
        </p:nvSpPr>
        <p:spPr/>
        <p:txBody>
          <a:bodyPr/>
          <a:lstStyle/>
          <a:p>
            <a:r>
              <a:rPr kumimoji="1" lang="ja-JP" altLang="en-US" sz="2400" dirty="0"/>
              <a:t>余談：プロットの作成時に</a:t>
            </a:r>
            <a:br>
              <a:rPr kumimoji="1" lang="en-US" altLang="ja-JP" sz="2400" dirty="0"/>
            </a:br>
            <a:r>
              <a:rPr kumimoji="1" lang="ja-JP" altLang="en-US" sz="2400" dirty="0"/>
              <a:t>なぜ親子関係のある箇条書き（階層構造）にまとめるのか？</a:t>
            </a:r>
          </a:p>
        </p:txBody>
      </p:sp>
      <p:sp>
        <p:nvSpPr>
          <p:cNvPr id="3" name="テキスト プレースホルダー 2">
            <a:extLst>
              <a:ext uri="{FF2B5EF4-FFF2-40B4-BE49-F238E27FC236}">
                <a16:creationId xmlns:a16="http://schemas.microsoft.com/office/drawing/2014/main" id="{0EE31743-B3C6-C301-8817-5C05D117A91A}"/>
              </a:ext>
            </a:extLst>
          </p:cNvPr>
          <p:cNvSpPr>
            <a:spLocks noGrp="1"/>
          </p:cNvSpPr>
          <p:nvPr>
            <p:ph type="body" sz="quarter" idx="10"/>
          </p:nvPr>
        </p:nvSpPr>
        <p:spPr/>
        <p:txBody>
          <a:bodyPr/>
          <a:lstStyle/>
          <a:p>
            <a:r>
              <a:rPr kumimoji="1" lang="ja-JP" altLang="en-US" dirty="0"/>
              <a:t>すべての項目がフラットに並んでいると内容の把握が難しい</a:t>
            </a:r>
            <a:endParaRPr kumimoji="1" lang="en-US" altLang="ja-JP" dirty="0"/>
          </a:p>
          <a:p>
            <a:pPr lvl="1"/>
            <a:r>
              <a:rPr kumimoji="1" lang="ja-JP" altLang="en-US" dirty="0"/>
              <a:t>人間の頭が一度に扱える量には限界がある</a:t>
            </a:r>
            <a:endParaRPr kumimoji="1" lang="en-US" altLang="ja-JP" dirty="0"/>
          </a:p>
          <a:p>
            <a:pPr lvl="1"/>
            <a:r>
              <a:rPr kumimoji="1" lang="ja-JP" altLang="en-US" dirty="0"/>
              <a:t>５個ぐらいからは並列に並んでいると厳しくなってくる</a:t>
            </a:r>
            <a:endParaRPr kumimoji="1" lang="en-US" altLang="ja-JP" dirty="0"/>
          </a:p>
          <a:p>
            <a:r>
              <a:rPr kumimoji="1" lang="ja-JP" altLang="en-US" dirty="0"/>
              <a:t>階層化して一度に考えることの数を減らす</a:t>
            </a:r>
            <a:endParaRPr kumimoji="1" lang="en-US" altLang="ja-JP" dirty="0"/>
          </a:p>
          <a:p>
            <a:pPr lvl="1"/>
            <a:r>
              <a:rPr kumimoji="1" lang="ja-JP" altLang="en-US" dirty="0"/>
              <a:t>関係ある項目ごとに要約にまとめて階層化</a:t>
            </a:r>
            <a:endParaRPr kumimoji="1" lang="en-US" altLang="ja-JP" dirty="0"/>
          </a:p>
          <a:p>
            <a:pPr lvl="1"/>
            <a:r>
              <a:rPr kumimoji="1" lang="ja-JP" altLang="en-US" dirty="0"/>
              <a:t>階層化すると，一度に考えることの数が減る</a:t>
            </a:r>
            <a:endParaRPr kumimoji="1" lang="en-US" altLang="ja-JP" dirty="0"/>
          </a:p>
          <a:p>
            <a:r>
              <a:rPr kumimoji="1" lang="ja-JP" altLang="en-US" dirty="0"/>
              <a:t>一度に考える話題の数が小さいままに，以下が両立できる：</a:t>
            </a:r>
            <a:endParaRPr kumimoji="1" lang="en-US" altLang="ja-JP" dirty="0"/>
          </a:p>
          <a:p>
            <a:pPr lvl="1"/>
            <a:r>
              <a:rPr kumimoji="1" lang="ja-JP" altLang="en-US" dirty="0"/>
              <a:t>話の大筋をつかむ</a:t>
            </a:r>
            <a:endParaRPr kumimoji="1" lang="en-US" altLang="ja-JP" dirty="0"/>
          </a:p>
          <a:p>
            <a:pPr lvl="1"/>
            <a:r>
              <a:rPr kumimoji="1" lang="ja-JP" altLang="en-US" dirty="0"/>
              <a:t>各部分の詳細を理解する</a:t>
            </a:r>
            <a:endParaRPr kumimoji="1" lang="en-US" altLang="ja-JP" dirty="0"/>
          </a:p>
        </p:txBody>
      </p:sp>
    </p:spTree>
    <p:extLst>
      <p:ext uri="{BB962C8B-B14F-4D97-AF65-F5344CB8AC3E}">
        <p14:creationId xmlns:p14="http://schemas.microsoft.com/office/powerpoint/2010/main" val="371362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一度に考える必要がある話題の数</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251952" y="4689014"/>
            <a:ext cx="8280092" cy="539699"/>
          </a:xfrm>
        </p:spPr>
        <p:txBody>
          <a:bodyPr/>
          <a:lstStyle/>
          <a:p>
            <a:r>
              <a:rPr lang="ja-JP" altLang="en-US" kern="0" dirty="0"/>
              <a:t>階層化されている場合：「</a:t>
            </a:r>
            <a:r>
              <a:rPr kumimoji="1" lang="ja-JP" altLang="en-US" dirty="0"/>
              <a:t>背景」部分の詳細を理解する</a:t>
            </a:r>
            <a:r>
              <a:rPr kumimoji="1" lang="en-US" altLang="ja-JP" dirty="0"/>
              <a:t>=</a:t>
            </a:r>
            <a:r>
              <a:rPr kumimoji="1" lang="ja-JP" altLang="en-US" dirty="0"/>
              <a:t>話題数３</a:t>
            </a:r>
            <a:endParaRPr kumimoji="1" lang="en-US" altLang="ja-JP" dirty="0"/>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292199"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992229"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6692259"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662192"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362222"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4712237"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062252"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7412267"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012207"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157192"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07087"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453223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85722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23226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655725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 name="四角形: 角を丸くする 3">
            <a:extLst>
              <a:ext uri="{FF2B5EF4-FFF2-40B4-BE49-F238E27FC236}">
                <a16:creationId xmlns:a16="http://schemas.microsoft.com/office/drawing/2014/main" id="{EA1469BC-8E4A-6037-F81C-5F5E7C8F8983}"/>
              </a:ext>
            </a:extLst>
          </p:cNvPr>
          <p:cNvSpPr/>
          <p:nvPr/>
        </p:nvSpPr>
        <p:spPr bwMode="auto">
          <a:xfrm>
            <a:off x="1151962" y="3068996"/>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四角形: 角を丸くする 15">
            <a:extLst>
              <a:ext uri="{FF2B5EF4-FFF2-40B4-BE49-F238E27FC236}">
                <a16:creationId xmlns:a16="http://schemas.microsoft.com/office/drawing/2014/main" id="{F94F44A7-B17C-ACB9-D474-472DB292B7C6}"/>
              </a:ext>
            </a:extLst>
          </p:cNvPr>
          <p:cNvSpPr/>
          <p:nvPr/>
        </p:nvSpPr>
        <p:spPr bwMode="auto">
          <a:xfrm>
            <a:off x="1331964" y="540902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19" name="四角形: 角を丸くする 18">
            <a:extLst>
              <a:ext uri="{FF2B5EF4-FFF2-40B4-BE49-F238E27FC236}">
                <a16:creationId xmlns:a16="http://schemas.microsoft.com/office/drawing/2014/main" id="{98434B62-475D-DBAA-5936-2E32F3241F30}"/>
              </a:ext>
            </a:extLst>
          </p:cNvPr>
          <p:cNvSpPr/>
          <p:nvPr/>
        </p:nvSpPr>
        <p:spPr bwMode="auto">
          <a:xfrm>
            <a:off x="4031994" y="540902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0" name="四角形: 角を丸くする 19">
            <a:extLst>
              <a:ext uri="{FF2B5EF4-FFF2-40B4-BE49-F238E27FC236}">
                <a16:creationId xmlns:a16="http://schemas.microsoft.com/office/drawing/2014/main" id="{B78ED3FA-890A-27EE-219D-E8DA9EB62F2B}"/>
              </a:ext>
            </a:extLst>
          </p:cNvPr>
          <p:cNvSpPr/>
          <p:nvPr/>
        </p:nvSpPr>
        <p:spPr bwMode="auto">
          <a:xfrm>
            <a:off x="6732024" y="540902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2" name="四角形: 角を丸くする 21">
            <a:extLst>
              <a:ext uri="{FF2B5EF4-FFF2-40B4-BE49-F238E27FC236}">
                <a16:creationId xmlns:a16="http://schemas.microsoft.com/office/drawing/2014/main" id="{80A1FCB6-A1BE-235B-D0CC-39154C1EF19A}"/>
              </a:ext>
            </a:extLst>
          </p:cNvPr>
          <p:cNvSpPr/>
          <p:nvPr/>
        </p:nvSpPr>
        <p:spPr bwMode="auto">
          <a:xfrm>
            <a:off x="701957"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3" name="四角形: 角を丸くする 22">
            <a:extLst>
              <a:ext uri="{FF2B5EF4-FFF2-40B4-BE49-F238E27FC236}">
                <a16:creationId xmlns:a16="http://schemas.microsoft.com/office/drawing/2014/main" id="{12603C6A-8F58-871F-2E90-75D88D91F100}"/>
              </a:ext>
            </a:extLst>
          </p:cNvPr>
          <p:cNvSpPr/>
          <p:nvPr/>
        </p:nvSpPr>
        <p:spPr bwMode="auto">
          <a:xfrm>
            <a:off x="3401987"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25" name="四角形: 角を丸くする 24">
            <a:extLst>
              <a:ext uri="{FF2B5EF4-FFF2-40B4-BE49-F238E27FC236}">
                <a16:creationId xmlns:a16="http://schemas.microsoft.com/office/drawing/2014/main" id="{B2F83787-C68D-4960-4229-93B8735A1CCB}"/>
              </a:ext>
            </a:extLst>
          </p:cNvPr>
          <p:cNvSpPr/>
          <p:nvPr/>
        </p:nvSpPr>
        <p:spPr bwMode="auto">
          <a:xfrm>
            <a:off x="4752002"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27" name="四角形: 角を丸くする 26">
            <a:extLst>
              <a:ext uri="{FF2B5EF4-FFF2-40B4-BE49-F238E27FC236}">
                <a16:creationId xmlns:a16="http://schemas.microsoft.com/office/drawing/2014/main" id="{F75282B1-0010-73B4-E74A-F57C8B1728EA}"/>
              </a:ext>
            </a:extLst>
          </p:cNvPr>
          <p:cNvSpPr/>
          <p:nvPr/>
        </p:nvSpPr>
        <p:spPr bwMode="auto">
          <a:xfrm>
            <a:off x="6102017"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8" name="四角形: 角を丸くする 27">
            <a:extLst>
              <a:ext uri="{FF2B5EF4-FFF2-40B4-BE49-F238E27FC236}">
                <a16:creationId xmlns:a16="http://schemas.microsoft.com/office/drawing/2014/main" id="{C9C449DA-4E6B-DDC3-3CB6-D07C1159A534}"/>
              </a:ext>
            </a:extLst>
          </p:cNvPr>
          <p:cNvSpPr/>
          <p:nvPr/>
        </p:nvSpPr>
        <p:spPr bwMode="auto">
          <a:xfrm>
            <a:off x="7452032"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31" name="四角形: 角を丸くする 30">
            <a:extLst>
              <a:ext uri="{FF2B5EF4-FFF2-40B4-BE49-F238E27FC236}">
                <a16:creationId xmlns:a16="http://schemas.microsoft.com/office/drawing/2014/main" id="{5AFCED07-25CB-E6C1-F395-F886AC9C9D36}"/>
              </a:ext>
            </a:extLst>
          </p:cNvPr>
          <p:cNvSpPr/>
          <p:nvPr/>
        </p:nvSpPr>
        <p:spPr bwMode="auto">
          <a:xfrm>
            <a:off x="2051972"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37" name="直線矢印コネクタ 36">
            <a:extLst>
              <a:ext uri="{FF2B5EF4-FFF2-40B4-BE49-F238E27FC236}">
                <a16:creationId xmlns:a16="http://schemas.microsoft.com/office/drawing/2014/main" id="{9EAEBE21-7F5B-D7EA-AB0B-72CE93467600}"/>
              </a:ext>
            </a:extLst>
          </p:cNvPr>
          <p:cNvCxnSpPr>
            <a:cxnSpLocks/>
            <a:stCxn id="16" idx="2"/>
            <a:endCxn id="22" idx="0"/>
          </p:cNvCxnSpPr>
          <p:nvPr/>
        </p:nvCxnSpPr>
        <p:spPr bwMode="auto">
          <a:xfrm flipH="1">
            <a:off x="1196957" y="576902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20BCFDBF-B1F0-0958-D02D-A991BF2DC5BB}"/>
              </a:ext>
            </a:extLst>
          </p:cNvPr>
          <p:cNvCxnSpPr>
            <a:cxnSpLocks/>
            <a:stCxn id="16" idx="2"/>
            <a:endCxn id="31" idx="0"/>
          </p:cNvCxnSpPr>
          <p:nvPr/>
        </p:nvCxnSpPr>
        <p:spPr bwMode="auto">
          <a:xfrm>
            <a:off x="1846852" y="576902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8CD92FE9-05B2-3892-D187-2E5A449C46C6}"/>
              </a:ext>
            </a:extLst>
          </p:cNvPr>
          <p:cNvCxnSpPr>
            <a:cxnSpLocks/>
            <a:endCxn id="25" idx="0"/>
          </p:cNvCxnSpPr>
          <p:nvPr/>
        </p:nvCxnSpPr>
        <p:spPr bwMode="auto">
          <a:xfrm>
            <a:off x="457200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F379FE2E-5FCB-A9CA-0F43-7C83818DEB39}"/>
              </a:ext>
            </a:extLst>
          </p:cNvPr>
          <p:cNvCxnSpPr>
            <a:cxnSpLocks/>
            <a:stCxn id="19" idx="2"/>
            <a:endCxn id="23" idx="0"/>
          </p:cNvCxnSpPr>
          <p:nvPr/>
        </p:nvCxnSpPr>
        <p:spPr bwMode="auto">
          <a:xfrm flipH="1">
            <a:off x="389698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E6363F1-FC2D-3F74-7CC8-C073F0107414}"/>
              </a:ext>
            </a:extLst>
          </p:cNvPr>
          <p:cNvCxnSpPr>
            <a:cxnSpLocks/>
            <a:endCxn id="28" idx="0"/>
          </p:cNvCxnSpPr>
          <p:nvPr/>
        </p:nvCxnSpPr>
        <p:spPr bwMode="auto">
          <a:xfrm>
            <a:off x="727203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7E3691CA-1710-C4F0-2B9F-BE153B2A4A46}"/>
              </a:ext>
            </a:extLst>
          </p:cNvPr>
          <p:cNvCxnSpPr>
            <a:cxnSpLocks/>
            <a:endCxn id="27" idx="0"/>
          </p:cNvCxnSpPr>
          <p:nvPr/>
        </p:nvCxnSpPr>
        <p:spPr bwMode="auto">
          <a:xfrm flipH="1">
            <a:off x="659701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3" name="四角形: 角を丸くする 42">
            <a:extLst>
              <a:ext uri="{FF2B5EF4-FFF2-40B4-BE49-F238E27FC236}">
                <a16:creationId xmlns:a16="http://schemas.microsoft.com/office/drawing/2014/main" id="{7F7C6AB0-23D7-D92B-AC88-E87DB1952DCC}"/>
              </a:ext>
            </a:extLst>
          </p:cNvPr>
          <p:cNvSpPr/>
          <p:nvPr/>
        </p:nvSpPr>
        <p:spPr bwMode="auto">
          <a:xfrm>
            <a:off x="381718" y="5229020"/>
            <a:ext cx="2790032" cy="1440016"/>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363C659C-D5EC-E34D-E048-CD78A3EABA79}"/>
              </a:ext>
            </a:extLst>
          </p:cNvPr>
          <p:cNvSpPr/>
          <p:nvPr/>
        </p:nvSpPr>
        <p:spPr bwMode="auto">
          <a:xfrm>
            <a:off x="701957"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45" name="四角形: 角を丸くする 44">
            <a:extLst>
              <a:ext uri="{FF2B5EF4-FFF2-40B4-BE49-F238E27FC236}">
                <a16:creationId xmlns:a16="http://schemas.microsoft.com/office/drawing/2014/main" id="{75257439-CBE5-9AD8-C7CA-4E4B5DC822C7}"/>
              </a:ext>
            </a:extLst>
          </p:cNvPr>
          <p:cNvSpPr/>
          <p:nvPr/>
        </p:nvSpPr>
        <p:spPr bwMode="auto">
          <a:xfrm>
            <a:off x="3401987"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46" name="四角形: 角を丸くする 45">
            <a:extLst>
              <a:ext uri="{FF2B5EF4-FFF2-40B4-BE49-F238E27FC236}">
                <a16:creationId xmlns:a16="http://schemas.microsoft.com/office/drawing/2014/main" id="{5DC213DD-C892-A590-9CA8-E00FBD3F1982}"/>
              </a:ext>
            </a:extLst>
          </p:cNvPr>
          <p:cNvSpPr/>
          <p:nvPr/>
        </p:nvSpPr>
        <p:spPr bwMode="auto">
          <a:xfrm>
            <a:off x="4752002"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47" name="四角形: 角を丸くする 46">
            <a:extLst>
              <a:ext uri="{FF2B5EF4-FFF2-40B4-BE49-F238E27FC236}">
                <a16:creationId xmlns:a16="http://schemas.microsoft.com/office/drawing/2014/main" id="{1A36CAEB-C2BE-CC02-D5E0-8492AA7739FE}"/>
              </a:ext>
            </a:extLst>
          </p:cNvPr>
          <p:cNvSpPr/>
          <p:nvPr/>
        </p:nvSpPr>
        <p:spPr bwMode="auto">
          <a:xfrm>
            <a:off x="6102017"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48" name="四角形: 角を丸くする 47">
            <a:extLst>
              <a:ext uri="{FF2B5EF4-FFF2-40B4-BE49-F238E27FC236}">
                <a16:creationId xmlns:a16="http://schemas.microsoft.com/office/drawing/2014/main" id="{D044F776-9EF4-9B9C-07B6-57C42AE6D98E}"/>
              </a:ext>
            </a:extLst>
          </p:cNvPr>
          <p:cNvSpPr/>
          <p:nvPr/>
        </p:nvSpPr>
        <p:spPr bwMode="auto">
          <a:xfrm>
            <a:off x="7452032"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49" name="四角形: 角を丸くする 48">
            <a:extLst>
              <a:ext uri="{FF2B5EF4-FFF2-40B4-BE49-F238E27FC236}">
                <a16:creationId xmlns:a16="http://schemas.microsoft.com/office/drawing/2014/main" id="{52469BB7-F92A-7FA4-57E8-FBA955D2C7CF}"/>
              </a:ext>
            </a:extLst>
          </p:cNvPr>
          <p:cNvSpPr/>
          <p:nvPr/>
        </p:nvSpPr>
        <p:spPr bwMode="auto">
          <a:xfrm>
            <a:off x="2051972"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sp>
        <p:nvSpPr>
          <p:cNvPr id="50" name="四角形: 角を丸くする 49">
            <a:extLst>
              <a:ext uri="{FF2B5EF4-FFF2-40B4-BE49-F238E27FC236}">
                <a16:creationId xmlns:a16="http://schemas.microsoft.com/office/drawing/2014/main" id="{D09934C8-228B-2FAD-28B6-B66D6D5982E3}"/>
              </a:ext>
            </a:extLst>
          </p:cNvPr>
          <p:cNvSpPr/>
          <p:nvPr/>
        </p:nvSpPr>
        <p:spPr bwMode="auto">
          <a:xfrm>
            <a:off x="521955" y="1448978"/>
            <a:ext cx="8190091"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テキスト プレースホルダー 2">
            <a:extLst>
              <a:ext uri="{FF2B5EF4-FFF2-40B4-BE49-F238E27FC236}">
                <a16:creationId xmlns:a16="http://schemas.microsoft.com/office/drawing/2014/main" id="{BE8A697F-9A09-B2CA-695E-7DA5A15CFBAD}"/>
              </a:ext>
            </a:extLst>
          </p:cNvPr>
          <p:cNvSpPr txBox="1">
            <a:spLocks/>
          </p:cNvSpPr>
          <p:nvPr/>
        </p:nvSpPr>
        <p:spPr bwMode="auto">
          <a:xfrm>
            <a:off x="251952" y="2528990"/>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階層化されている場合：全体の話の大筋をつかむ</a:t>
            </a:r>
            <a:r>
              <a:rPr lang="en-US" altLang="ja-JP" kern="0" dirty="0"/>
              <a:t>=</a:t>
            </a:r>
            <a:r>
              <a:rPr kumimoji="1" lang="ja-JP" altLang="en-US" dirty="0"/>
              <a:t>話題</a:t>
            </a:r>
            <a:r>
              <a:rPr lang="ja-JP" altLang="en-US" kern="0" dirty="0"/>
              <a:t>数３</a:t>
            </a:r>
            <a:endParaRPr lang="en-US" altLang="ja-JP" kern="0" dirty="0"/>
          </a:p>
        </p:txBody>
      </p:sp>
      <p:sp>
        <p:nvSpPr>
          <p:cNvPr id="52" name="テキスト プレースホルダー 2">
            <a:extLst>
              <a:ext uri="{FF2B5EF4-FFF2-40B4-BE49-F238E27FC236}">
                <a16:creationId xmlns:a16="http://schemas.microsoft.com/office/drawing/2014/main" id="{9B8BF836-73D3-42EE-3C10-3F341DBDE47C}"/>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フラットに並んでいる場合：全体を理解する</a:t>
            </a:r>
            <a:r>
              <a:rPr lang="en-US" altLang="ja-JP" kern="0" dirty="0"/>
              <a:t>=</a:t>
            </a:r>
            <a:r>
              <a:rPr kumimoji="1" lang="ja-JP" altLang="en-US" dirty="0"/>
              <a:t>話題</a:t>
            </a:r>
            <a:r>
              <a:rPr lang="ja-JP" altLang="en-US" kern="0" dirty="0"/>
              <a:t>数６</a:t>
            </a:r>
            <a:endParaRPr lang="en-US" altLang="ja-JP" kern="0" dirty="0"/>
          </a:p>
        </p:txBody>
      </p:sp>
    </p:spTree>
    <p:extLst>
      <p:ext uri="{BB962C8B-B14F-4D97-AF65-F5344CB8AC3E}">
        <p14:creationId xmlns:p14="http://schemas.microsoft.com/office/powerpoint/2010/main" val="302707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3F118-75F0-BDFC-5FFA-F5FE41C7BF81}"/>
              </a:ext>
            </a:extLst>
          </p:cNvPr>
          <p:cNvSpPr>
            <a:spLocks noGrp="1"/>
          </p:cNvSpPr>
          <p:nvPr>
            <p:ph type="title"/>
          </p:nvPr>
        </p:nvSpPr>
        <p:spPr/>
        <p:txBody>
          <a:bodyPr/>
          <a:lstStyle/>
          <a:p>
            <a:r>
              <a:rPr kumimoji="1" lang="ja-JP" altLang="en-US" dirty="0"/>
              <a:t>階層化を意識することの重要さ</a:t>
            </a:r>
          </a:p>
        </p:txBody>
      </p:sp>
      <p:sp>
        <p:nvSpPr>
          <p:cNvPr id="3" name="テキスト プレースホルダー 2">
            <a:extLst>
              <a:ext uri="{FF2B5EF4-FFF2-40B4-BE49-F238E27FC236}">
                <a16:creationId xmlns:a16="http://schemas.microsoft.com/office/drawing/2014/main" id="{E4ECAB0C-7CCC-15B8-FC24-9C791856E219}"/>
              </a:ext>
            </a:extLst>
          </p:cNvPr>
          <p:cNvSpPr>
            <a:spLocks noGrp="1"/>
          </p:cNvSpPr>
          <p:nvPr>
            <p:ph type="body" sz="quarter" idx="10"/>
          </p:nvPr>
        </p:nvSpPr>
        <p:spPr/>
        <p:txBody>
          <a:bodyPr/>
          <a:lstStyle/>
          <a:p>
            <a:r>
              <a:rPr kumimoji="1" lang="ja-JP" altLang="en-US" dirty="0"/>
              <a:t>論理の階層化は，複雑な事象を考えるための必須スキル</a:t>
            </a:r>
            <a:endParaRPr kumimoji="1" lang="en-US" altLang="ja-JP" dirty="0"/>
          </a:p>
          <a:p>
            <a:pPr lvl="1"/>
            <a:r>
              <a:rPr kumimoji="1" lang="ja-JP" altLang="en-US" dirty="0"/>
              <a:t>思考の規模をスケールさせる事ができる</a:t>
            </a:r>
            <a:endParaRPr kumimoji="1" lang="en-US" altLang="ja-JP" dirty="0"/>
          </a:p>
          <a:p>
            <a:pPr lvl="1"/>
            <a:r>
              <a:rPr kumimoji="1" lang="ja-JP" altLang="en-US" dirty="0"/>
              <a:t>一定以上の経験をもつ人は，普段の思考からこの階層化を行っていると思って良い</a:t>
            </a:r>
            <a:endParaRPr kumimoji="1" lang="en-US" altLang="ja-JP" dirty="0"/>
          </a:p>
          <a:p>
            <a:r>
              <a:rPr kumimoji="1" lang="ja-JP" altLang="en-US" dirty="0"/>
              <a:t>なので，まともな論文や説明は階層化された形で書かれている</a:t>
            </a:r>
            <a:endParaRPr kumimoji="1" lang="en-US" altLang="ja-JP" dirty="0"/>
          </a:p>
          <a:p>
            <a:r>
              <a:rPr kumimoji="1" lang="ja-JP" altLang="en-US" dirty="0"/>
              <a:t>逆に，この階層化がなされていない説明を読むことは苦痛である</a:t>
            </a:r>
            <a:endParaRPr kumimoji="1" lang="en-US" altLang="ja-JP" dirty="0"/>
          </a:p>
          <a:p>
            <a:pPr lvl="1"/>
            <a:r>
              <a:rPr kumimoji="1" lang="ja-JP" altLang="en-US" dirty="0">
                <a:solidFill>
                  <a:schemeClr val="accent5"/>
                </a:solidFill>
              </a:rPr>
              <a:t>誤字脱字文法ミスだらけの文章を読まされるのと同等以上の</a:t>
            </a:r>
            <a:br>
              <a:rPr kumimoji="1" lang="en-US" altLang="ja-JP" dirty="0">
                <a:solidFill>
                  <a:schemeClr val="accent5"/>
                </a:solidFill>
              </a:rPr>
            </a:br>
            <a:r>
              <a:rPr kumimoji="1" lang="ja-JP" altLang="en-US" dirty="0">
                <a:solidFill>
                  <a:schemeClr val="accent5"/>
                </a:solidFill>
              </a:rPr>
              <a:t>きつさがある</a:t>
            </a:r>
            <a:endParaRPr kumimoji="1" lang="en-US" altLang="ja-JP" dirty="0">
              <a:solidFill>
                <a:schemeClr val="accent5"/>
              </a:solidFill>
            </a:endParaRPr>
          </a:p>
          <a:p>
            <a:pPr lvl="1"/>
            <a:r>
              <a:rPr kumimoji="1" lang="ja-JP" altLang="en-US" dirty="0"/>
              <a:t>査読者などの読み手はそう感じると想定してほしい</a:t>
            </a:r>
            <a:endParaRPr kumimoji="1" lang="en-US" altLang="ja-JP" dirty="0"/>
          </a:p>
        </p:txBody>
      </p:sp>
    </p:spTree>
    <p:extLst>
      <p:ext uri="{BB962C8B-B14F-4D97-AF65-F5344CB8AC3E}">
        <p14:creationId xmlns:p14="http://schemas.microsoft.com/office/powerpoint/2010/main" val="1293870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11EE5-3E11-1E17-9A26-488B18EDA4C5}"/>
              </a:ext>
            </a:extLst>
          </p:cNvPr>
          <p:cNvSpPr>
            <a:spLocks noGrp="1"/>
          </p:cNvSpPr>
          <p:nvPr>
            <p:ph type="title"/>
          </p:nvPr>
        </p:nvSpPr>
        <p:spPr/>
        <p:txBody>
          <a:bodyPr/>
          <a:lstStyle/>
          <a:p>
            <a:r>
              <a:rPr kumimoji="1" lang="ja-JP" altLang="en-US" dirty="0"/>
              <a:t>参考</a:t>
            </a:r>
          </a:p>
        </p:txBody>
      </p:sp>
      <p:sp>
        <p:nvSpPr>
          <p:cNvPr id="3" name="テキスト プレースホルダー 2">
            <a:extLst>
              <a:ext uri="{FF2B5EF4-FFF2-40B4-BE49-F238E27FC236}">
                <a16:creationId xmlns:a16="http://schemas.microsoft.com/office/drawing/2014/main" id="{5B034FA1-AC07-C3CF-FEAE-79C1971E6E74}"/>
              </a:ext>
            </a:extLst>
          </p:cNvPr>
          <p:cNvSpPr>
            <a:spLocks noGrp="1"/>
          </p:cNvSpPr>
          <p:nvPr>
            <p:ph type="body" sz="quarter" idx="10"/>
          </p:nvPr>
        </p:nvSpPr>
        <p:spPr/>
        <p:txBody>
          <a:bodyPr/>
          <a:lstStyle/>
          <a:p>
            <a:r>
              <a:rPr kumimoji="1" lang="ja-JP" altLang="en-US" sz="1800" dirty="0"/>
              <a:t>バーバラ ミント：</a:t>
            </a:r>
            <a:br>
              <a:rPr kumimoji="1" lang="en-US" altLang="ja-JP" sz="1800" dirty="0"/>
            </a:br>
            <a:r>
              <a:rPr kumimoji="1" lang="ja-JP" altLang="en-US" sz="1800" dirty="0"/>
              <a:t>「考える技術・書く技術</a:t>
            </a:r>
            <a:r>
              <a:rPr kumimoji="1" lang="en-US" altLang="ja-JP" sz="1800" dirty="0"/>
              <a:t>―</a:t>
            </a:r>
            <a:r>
              <a:rPr kumimoji="1" lang="ja-JP" altLang="en-US" sz="1800" dirty="0"/>
              <a:t>問題解決力を伸ばすピラミッド原則」</a:t>
            </a:r>
            <a:br>
              <a:rPr kumimoji="1" lang="en-US" altLang="ja-JP" sz="1800" dirty="0"/>
            </a:br>
            <a:r>
              <a:rPr kumimoji="1" lang="ja-JP" altLang="en-US" sz="1800" dirty="0"/>
              <a:t>（原題：</a:t>
            </a:r>
            <a:r>
              <a:rPr kumimoji="1" lang="en-US" altLang="ja-JP" sz="1800" dirty="0"/>
              <a:t>The Pyramid Principle: Logic in Writing and Thinking</a:t>
            </a:r>
            <a:r>
              <a:rPr kumimoji="1" lang="ja-JP" altLang="en-US" sz="1800" dirty="0"/>
              <a:t>）</a:t>
            </a:r>
            <a:br>
              <a:rPr kumimoji="1" lang="en-US" altLang="ja-JP" sz="1800" dirty="0"/>
            </a:br>
            <a:endParaRPr kumimoji="1" lang="en-US" altLang="ja-JP" sz="1800" dirty="0"/>
          </a:p>
          <a:p>
            <a:pPr lvl="1"/>
            <a:r>
              <a:rPr kumimoji="1" lang="ja-JP" altLang="en-US" sz="1800" dirty="0"/>
              <a:t>思考や文章を書く際の論理の階層化について書かれている</a:t>
            </a:r>
            <a:endParaRPr kumimoji="1" lang="en-US" altLang="ja-JP" sz="1800" dirty="0"/>
          </a:p>
          <a:p>
            <a:pPr lvl="1"/>
            <a:r>
              <a:rPr kumimoji="1" lang="ja-JP" altLang="en-US" sz="1800" dirty="0"/>
              <a:t>マッキンゼー社内でライティング指導をしていた方が書いている</a:t>
            </a:r>
            <a:endParaRPr kumimoji="1" lang="en-US" altLang="ja-JP" sz="1800" dirty="0"/>
          </a:p>
          <a:p>
            <a:pPr lvl="1"/>
            <a:r>
              <a:rPr kumimoji="1" lang="ja-JP" altLang="en-US" sz="1800" dirty="0"/>
              <a:t>このページまで読んできた人は，「ピラミッド」が何を意味するのかは察しがつくのでは</a:t>
            </a:r>
            <a:endParaRPr kumimoji="1" lang="en-US" altLang="ja-JP" sz="1800" dirty="0"/>
          </a:p>
          <a:p>
            <a:r>
              <a:rPr kumimoji="1" lang="ja-JP" altLang="en-US" sz="1800" dirty="0"/>
              <a:t>塩谷の感想（読んだのは</a:t>
            </a:r>
            <a:r>
              <a:rPr kumimoji="1" lang="en-US" altLang="ja-JP" sz="1800" dirty="0"/>
              <a:t>10</a:t>
            </a:r>
            <a:r>
              <a:rPr kumimoji="1" lang="ja-JP" altLang="en-US" sz="1800" dirty="0"/>
              <a:t>年以上前だが）</a:t>
            </a:r>
            <a:endParaRPr kumimoji="1" lang="en-US" altLang="ja-JP" sz="1800" dirty="0"/>
          </a:p>
          <a:p>
            <a:pPr lvl="1"/>
            <a:r>
              <a:rPr kumimoji="1" lang="ja-JP" altLang="en-US" sz="1800" dirty="0"/>
              <a:t>翻訳版はかなり読みづらいし，内容もかなり冗長さを感じる</a:t>
            </a:r>
            <a:endParaRPr kumimoji="1" lang="en-US" altLang="ja-JP" sz="1800" dirty="0"/>
          </a:p>
          <a:p>
            <a:pPr lvl="1"/>
            <a:r>
              <a:rPr kumimoji="1" lang="ja-JP" altLang="en-US" sz="1800" dirty="0"/>
              <a:t>でも大事なことが書かれていると思う</a:t>
            </a:r>
            <a:endParaRPr kumimoji="1" lang="en-US" altLang="ja-JP" sz="1800" dirty="0"/>
          </a:p>
          <a:p>
            <a:pPr lvl="1"/>
            <a:r>
              <a:rPr kumimoji="1" lang="ja-JP" altLang="en-US" sz="1800" dirty="0"/>
              <a:t>後述の「理科系の作文技術」と，もっとも大事な部分では同じ事を言っていると思う</a:t>
            </a:r>
          </a:p>
        </p:txBody>
      </p:sp>
    </p:spTree>
    <p:extLst>
      <p:ext uri="{BB962C8B-B14F-4D97-AF65-F5344CB8AC3E}">
        <p14:creationId xmlns:p14="http://schemas.microsoft.com/office/powerpoint/2010/main" val="1201039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目標規定文</a:t>
            </a:r>
          </a:p>
        </p:txBody>
      </p:sp>
    </p:spTree>
    <p:extLst>
      <p:ext uri="{BB962C8B-B14F-4D97-AF65-F5344CB8AC3E}">
        <p14:creationId xmlns:p14="http://schemas.microsoft.com/office/powerpoint/2010/main" val="1222142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イントロプロット</a:t>
            </a:r>
          </a:p>
        </p:txBody>
      </p:sp>
    </p:spTree>
    <p:extLst>
      <p:ext uri="{BB962C8B-B14F-4D97-AF65-F5344CB8AC3E}">
        <p14:creationId xmlns:p14="http://schemas.microsoft.com/office/powerpoint/2010/main" val="139377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sz="2800" dirty="0"/>
              <a:t>なぜプロットを作るのか？</a:t>
            </a:r>
            <a:endParaRPr kumimoji="1" lang="ja-JP" altLang="en-US" dirty="0"/>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a:xfrm>
            <a:off x="161951" y="1088974"/>
            <a:ext cx="8730097" cy="5219751"/>
          </a:xfrm>
        </p:spPr>
        <p:txBody>
          <a:bodyPr/>
          <a:lstStyle/>
          <a:p>
            <a:r>
              <a:rPr kumimoji="1" lang="ja-JP" altLang="en-US" dirty="0"/>
              <a:t>話の筋を整理するため</a:t>
            </a:r>
            <a:endParaRPr kumimoji="1" lang="en-US" altLang="ja-JP" dirty="0"/>
          </a:p>
          <a:p>
            <a:pPr lvl="1"/>
            <a:r>
              <a:rPr kumimoji="1" lang="ja-JP" altLang="en-US" dirty="0"/>
              <a:t>何が背景で，何が課題で，何をどう解決したのかを明確にする</a:t>
            </a:r>
            <a:endParaRPr kumimoji="1" lang="en-US" altLang="ja-JP" dirty="0"/>
          </a:p>
          <a:p>
            <a:r>
              <a:rPr kumimoji="1" lang="ja-JP" altLang="en-US" dirty="0"/>
              <a:t>その筋に収束するよう文章を書くと，主張を明確に示すことが出来る</a:t>
            </a:r>
            <a:endParaRPr kumimoji="1" lang="en-US" altLang="ja-JP" dirty="0"/>
          </a:p>
          <a:p>
            <a:pPr lvl="1"/>
            <a:r>
              <a:rPr kumimoji="1" lang="ja-JP" altLang="en-US" dirty="0"/>
              <a:t>そうしないと，「言いたいことがなんとなく適当に並べられた良くわからないもの」が出来上がる</a:t>
            </a:r>
            <a:endParaRPr kumimoji="1" lang="en-US" altLang="ja-JP" dirty="0"/>
          </a:p>
          <a:p>
            <a:pPr lvl="1"/>
            <a:r>
              <a:rPr kumimoji="1" lang="ja-JP" altLang="en-US" dirty="0"/>
              <a:t>設計図なしで建物を建てるとヒドい事になるのと同じ</a:t>
            </a:r>
            <a:endParaRPr kumimoji="1" lang="en-US" altLang="ja-JP" dirty="0"/>
          </a:p>
          <a:p>
            <a:r>
              <a:rPr kumimoji="1" lang="ja-JP" altLang="en-US" dirty="0"/>
              <a:t>論文の章構成レベルの設計をしているとも言える</a:t>
            </a:r>
            <a:endParaRPr kumimoji="1" lang="en-US" altLang="ja-JP" dirty="0"/>
          </a:p>
          <a:p>
            <a:pPr lvl="1"/>
            <a:r>
              <a:rPr kumimoji="1" lang="ja-JP" altLang="en-US" dirty="0"/>
              <a:t>これを先にやっておかないと，後から大きな手戻りが発生する</a:t>
            </a:r>
            <a:endParaRPr kumimoji="1" lang="en-US" altLang="ja-JP" dirty="0"/>
          </a:p>
          <a:p>
            <a:pPr lvl="1"/>
            <a:r>
              <a:rPr kumimoji="1" lang="ja-JP" altLang="en-US" dirty="0"/>
              <a:t>文章の修正が細かい手直しではすまなくなる</a:t>
            </a:r>
            <a:endParaRPr kumimoji="1" lang="en-US" altLang="ja-JP" dirty="0"/>
          </a:p>
        </p:txBody>
      </p:sp>
    </p:spTree>
    <p:extLst>
      <p:ext uri="{BB962C8B-B14F-4D97-AF65-F5344CB8AC3E}">
        <p14:creationId xmlns:p14="http://schemas.microsoft.com/office/powerpoint/2010/main" val="24757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イントロプロット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イントロプロットはイントロを書く際に作る</a:t>
            </a:r>
            <a:endParaRPr lang="en-US" altLang="ja-JP" dirty="0"/>
          </a:p>
          <a:p>
            <a:pPr lvl="1"/>
            <a:r>
              <a:rPr lang="ja-JP" altLang="en-US" dirty="0"/>
              <a:t>論文のイントロは典型的には</a:t>
            </a:r>
            <a:r>
              <a:rPr lang="ja-JP" altLang="en-US" dirty="0">
                <a:solidFill>
                  <a:schemeClr val="accent5"/>
                </a:solidFill>
              </a:rPr>
              <a:t>６パラグラフ前後</a:t>
            </a:r>
            <a:endParaRPr lang="en-US" altLang="ja-JP" dirty="0">
              <a:solidFill>
                <a:schemeClr val="accent5"/>
              </a:solidFill>
            </a:endParaRPr>
          </a:p>
          <a:p>
            <a:r>
              <a:rPr lang="ja-JP" altLang="en-US" dirty="0"/>
              <a:t>これに対応する</a:t>
            </a:r>
            <a:r>
              <a:rPr lang="ja-JP" altLang="en-US" dirty="0">
                <a:solidFill>
                  <a:schemeClr val="accent5"/>
                </a:solidFill>
              </a:rPr>
              <a:t>６点程度の項目</a:t>
            </a:r>
            <a:r>
              <a:rPr lang="ja-JP" altLang="en-US" dirty="0"/>
              <a:t>からなるプロットを作る</a:t>
            </a:r>
            <a:endParaRPr lang="en-US" altLang="ja-JP" dirty="0">
              <a:solidFill>
                <a:schemeClr val="accent5"/>
              </a:solidFill>
            </a:endParaRPr>
          </a:p>
          <a:p>
            <a:pPr lvl="1"/>
            <a:r>
              <a:rPr lang="ja-JP" altLang="en-US" dirty="0"/>
              <a:t>各パラグラフで何を話すかをまとめる</a:t>
            </a:r>
            <a:endParaRPr lang="en-US" altLang="ja-JP" dirty="0"/>
          </a:p>
          <a:p>
            <a:pPr lvl="1"/>
            <a:r>
              <a:rPr lang="ja-JP" altLang="en-US" dirty="0"/>
              <a:t>各項目は各パラグラフのトピック・センテンスの内容に対応する</a:t>
            </a:r>
            <a:endParaRPr lang="en-US" altLang="ja-JP" dirty="0"/>
          </a:p>
          <a:p>
            <a:pPr lvl="1"/>
            <a:r>
              <a:rPr lang="ja-JP" altLang="en-US" dirty="0"/>
              <a:t>トピック・センテンスだけを繋げて読んでも意味が通るように</a:t>
            </a:r>
            <a:endParaRPr lang="en-US" altLang="ja-JP" dirty="0"/>
          </a:p>
          <a:p>
            <a:r>
              <a:rPr lang="ja-JP" altLang="en-US" dirty="0"/>
              <a:t>イントロプロットも３点プロットから派生させて作る</a:t>
            </a:r>
            <a:endParaRPr lang="en-US" altLang="ja-JP" dirty="0"/>
          </a:p>
          <a:p>
            <a:pPr lvl="1"/>
            <a:r>
              <a:rPr lang="ja-JP" altLang="en-US" dirty="0"/>
              <a:t>３点プロットの各項目に，より詳細を肉付けしていく</a:t>
            </a:r>
            <a:endParaRPr lang="en-US" altLang="ja-JP" dirty="0"/>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イントロ</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イントロ</a:t>
            </a:r>
            <a:r>
              <a:rPr kumimoji="1" lang="ja-JP" altLang="en-US" dirty="0"/>
              <a:t>プロット時の配分</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lang="ja-JP" altLang="en-US" sz="1800" dirty="0"/>
              <a:t>イントロ</a:t>
            </a:r>
            <a:r>
              <a:rPr kumimoji="1" lang="ja-JP" altLang="en-US" sz="1800" dirty="0"/>
              <a:t>プロット時の配分には自由度がある</a:t>
            </a:r>
            <a:endParaRPr kumimoji="1" lang="en-US" altLang="ja-JP" sz="1800" dirty="0"/>
          </a:p>
          <a:p>
            <a:pPr lvl="1"/>
            <a:r>
              <a:rPr kumimoji="1" lang="ja-JP" altLang="en-US" sz="1800" dirty="0"/>
              <a:t>３点のどこをどれだけ詳しく話すかは，論文ごとに異なる</a:t>
            </a:r>
            <a:endParaRPr kumimoji="1" lang="en-US" altLang="ja-JP" sz="1800" dirty="0"/>
          </a:p>
          <a:p>
            <a:r>
              <a:rPr kumimoji="1" lang="ja-JP" altLang="en-US" sz="1800" dirty="0"/>
              <a:t>たとえば，</a:t>
            </a:r>
            <a:endParaRPr kumimoji="1" lang="en-US" altLang="ja-JP" sz="1800" dirty="0"/>
          </a:p>
          <a:p>
            <a:pPr lvl="1"/>
            <a:r>
              <a:rPr kumimoji="1" lang="ja-JP" altLang="en-US" sz="1800" dirty="0"/>
              <a:t>背景は１つのままで，提案を増やす事が多い（上の図の例）</a:t>
            </a:r>
            <a:endParaRPr kumimoji="1" lang="en-US" altLang="ja-JP" sz="1800" dirty="0"/>
          </a:p>
          <a:p>
            <a:pPr lvl="1"/>
            <a:r>
              <a:rPr kumimoji="1" lang="ja-JP" altLang="en-US" sz="1800" dirty="0"/>
              <a:t>あまり一般的ではない話題の場合，背景が多めの配分になる事も</a:t>
            </a:r>
            <a:endParaRPr kumimoji="1" lang="en-US" altLang="ja-JP" sz="1800" dirty="0"/>
          </a:p>
          <a:p>
            <a:pPr lvl="1"/>
            <a:r>
              <a:rPr kumimoji="1" lang="ja-JP" altLang="en-US" sz="1800" dirty="0"/>
              <a:t>逆に課題の発見や整理こそが大事な場合，提案は自明なため短くなる</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イントロ</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dirty="0"/>
              <a:t>イントロの役割</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a:xfrm>
            <a:off x="341953" y="1088974"/>
            <a:ext cx="8550095" cy="5219751"/>
          </a:xfrm>
        </p:spPr>
        <p:txBody>
          <a:bodyPr/>
          <a:lstStyle/>
          <a:p>
            <a:pPr marL="457200" indent="-457200">
              <a:buFont typeface="+mj-lt"/>
              <a:buAutoNum type="arabicPeriod"/>
            </a:pPr>
            <a:r>
              <a:rPr kumimoji="1" lang="ja-JP" altLang="en-US" sz="1800" dirty="0"/>
              <a:t>課題や提案が扱う話題への導入を行うこと</a:t>
            </a:r>
            <a:endParaRPr kumimoji="1" lang="en-US" altLang="ja-JP" sz="1800" dirty="0"/>
          </a:p>
          <a:p>
            <a:pPr lvl="1"/>
            <a:r>
              <a:rPr lang="ja-JP" altLang="en-US" sz="1800" dirty="0"/>
              <a:t>３点プロットの背景部分の役割にあたる</a:t>
            </a:r>
            <a:endParaRPr lang="en-US" altLang="ja-JP" sz="1800" dirty="0"/>
          </a:p>
          <a:p>
            <a:pPr lvl="1"/>
            <a:r>
              <a:rPr kumimoji="1" lang="ja-JP" altLang="en-US" sz="1800" dirty="0"/>
              <a:t>イントロの冒頭の背景部分でこれを行う</a:t>
            </a:r>
            <a:endParaRPr kumimoji="1" lang="en-US" altLang="ja-JP" sz="1800" dirty="0"/>
          </a:p>
          <a:p>
            <a:pPr marL="457200" indent="-457200">
              <a:buFont typeface="+mj-lt"/>
              <a:buAutoNum type="arabicPeriod"/>
            </a:pPr>
            <a:r>
              <a:rPr kumimoji="1" lang="ja-JP" altLang="en-US" sz="1800" dirty="0"/>
              <a:t>全体を</a:t>
            </a:r>
            <a:r>
              <a:rPr lang="ja-JP" altLang="en-US" sz="1800" dirty="0"/>
              <a:t>要約して紹介すること</a:t>
            </a:r>
            <a:endParaRPr lang="en-US" altLang="ja-JP" sz="1800" dirty="0"/>
          </a:p>
          <a:p>
            <a:pPr lvl="1"/>
            <a:r>
              <a:rPr lang="ja-JP" altLang="en-US" sz="1800" dirty="0"/>
              <a:t>話の全体構造を把握することで，読者</a:t>
            </a:r>
            <a:r>
              <a:rPr kumimoji="1" lang="ja-JP" altLang="en-US" sz="1800" dirty="0"/>
              <a:t>や聴衆の</a:t>
            </a:r>
            <a:r>
              <a:rPr lang="ja-JP" altLang="en-US" sz="1800" dirty="0"/>
              <a:t>以降の理解を円滑にする</a:t>
            </a:r>
            <a:endParaRPr lang="en-US" altLang="ja-JP" sz="1800" dirty="0"/>
          </a:p>
          <a:p>
            <a:pPr marL="457200" indent="-457200">
              <a:buFont typeface="+mj-lt"/>
              <a:buAutoNum type="arabicPeriod"/>
            </a:pPr>
            <a:r>
              <a:rPr kumimoji="1" lang="ja-JP" altLang="en-US" sz="1800" dirty="0"/>
              <a:t>読者や聴衆の興味をひくこと</a:t>
            </a:r>
            <a:endParaRPr kumimoji="1" lang="en-US" altLang="ja-JP" sz="1800" dirty="0"/>
          </a:p>
          <a:p>
            <a:pPr lvl="1"/>
            <a:r>
              <a:rPr lang="ja-JP" altLang="en-US" sz="1800" dirty="0"/>
              <a:t>読者や聴衆が興味を持つような点を強調する必要がある</a:t>
            </a:r>
            <a:endParaRPr lang="en-US" altLang="ja-JP" sz="1800" dirty="0"/>
          </a:p>
          <a:p>
            <a:pPr lvl="1"/>
            <a:r>
              <a:rPr lang="ja-JP" altLang="en-US" sz="1800" dirty="0"/>
              <a:t>問題や提案の核心部分，華々しい結果を示すなど</a:t>
            </a:r>
            <a:endParaRPr lang="en-US" altLang="ja-JP" sz="1800" dirty="0"/>
          </a:p>
          <a:p>
            <a:pPr lvl="2"/>
            <a:r>
              <a:rPr lang="ja-JP" altLang="en-US" sz="1800" dirty="0"/>
              <a:t>「</a:t>
            </a:r>
            <a:r>
              <a:rPr lang="en-US" altLang="ja-JP" sz="1800" dirty="0"/>
              <a:t>200%</a:t>
            </a:r>
            <a:r>
              <a:rPr lang="ja-JP" altLang="en-US" sz="1800" dirty="0"/>
              <a:t>性能向上しました」→ 「すごいな，どうやったんだろ？」</a:t>
            </a:r>
            <a:endParaRPr lang="en-US" altLang="ja-JP" sz="1800" dirty="0"/>
          </a:p>
          <a:p>
            <a:r>
              <a:rPr kumimoji="1" lang="ja-JP" altLang="en-US" sz="1800" dirty="0"/>
              <a:t>イントロプロット作成時は，これらを意識すると良い</a:t>
            </a:r>
            <a:endParaRPr kumimoji="1" lang="en-US" altLang="ja-JP" sz="1800" dirty="0"/>
          </a:p>
        </p:txBody>
      </p:sp>
    </p:spTree>
    <p:extLst>
      <p:ext uri="{BB962C8B-B14F-4D97-AF65-F5344CB8AC3E}">
        <p14:creationId xmlns:p14="http://schemas.microsoft.com/office/powerpoint/2010/main" val="2881666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全体プロット</a:t>
            </a:r>
          </a:p>
        </p:txBody>
      </p:sp>
    </p:spTree>
    <p:extLst>
      <p:ext uri="{BB962C8B-B14F-4D97-AF65-F5344CB8AC3E}">
        <p14:creationId xmlns:p14="http://schemas.microsoft.com/office/powerpoint/2010/main" val="3653181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基本的には３点プロットやイントロプロットから派生させて考える</a:t>
            </a:r>
            <a:endParaRPr lang="en-US" altLang="ja-JP" dirty="0"/>
          </a:p>
          <a:p>
            <a:pPr lvl="2"/>
            <a:r>
              <a:rPr lang="ja-JP" altLang="en-US" dirty="0"/>
              <a:t>イントロプロットでは省略されるような実装の詳細なども入る</a:t>
            </a:r>
            <a:endParaRPr lang="en-US" altLang="ja-JP" dirty="0"/>
          </a:p>
          <a:p>
            <a:r>
              <a:rPr lang="ja-JP" altLang="en-US" dirty="0"/>
              <a:t>３点プロットは，いわば「プロットのプロット」</a:t>
            </a:r>
            <a:endParaRPr lang="en-US" altLang="ja-JP" dirty="0"/>
          </a:p>
          <a:p>
            <a:pPr lvl="1"/>
            <a:r>
              <a:rPr lang="ja-JP" altLang="en-US" dirty="0"/>
              <a:t>基本的には３点プロットで整理した内容をもとに，</a:t>
            </a:r>
            <a:br>
              <a:rPr lang="en-US" altLang="ja-JP" dirty="0"/>
            </a:br>
            <a:r>
              <a:rPr lang="ja-JP" altLang="en-US" dirty="0"/>
              <a:t>肉付けして全体プロットを作る</a:t>
            </a:r>
            <a:endParaRPr lang="en-US" altLang="ja-JP" dirty="0"/>
          </a:p>
          <a:p>
            <a:pPr lvl="1"/>
            <a:r>
              <a:rPr lang="ja-JP" altLang="en-US" dirty="0"/>
              <a:t>いきなり全体プロットを作るのは難しい</a:t>
            </a:r>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sz="2400" dirty="0"/>
              <a:t>全体プロットはイントロプロットの単純な詳細版ではない１</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a:xfrm>
            <a:off x="341953" y="1088974"/>
            <a:ext cx="8550095" cy="5219751"/>
          </a:xfrm>
        </p:spPr>
        <p:txBody>
          <a:bodyPr/>
          <a:lstStyle/>
          <a:p>
            <a:r>
              <a:rPr kumimoji="1" lang="ja-JP" altLang="en-US" sz="1800" dirty="0"/>
              <a:t>「</a:t>
            </a:r>
            <a:r>
              <a:rPr kumimoji="1" lang="ja-JP" altLang="en-US" sz="1800" dirty="0">
                <a:solidFill>
                  <a:schemeClr val="accent5"/>
                </a:solidFill>
              </a:rPr>
              <a:t>イントロプロットを単純に詳細化したもの </a:t>
            </a:r>
            <a:r>
              <a:rPr kumimoji="1" lang="en-US" altLang="ja-JP" sz="1800" dirty="0">
                <a:solidFill>
                  <a:schemeClr val="accent5"/>
                </a:solidFill>
              </a:rPr>
              <a:t>!= </a:t>
            </a:r>
            <a:r>
              <a:rPr kumimoji="1" lang="ja-JP" altLang="en-US" sz="1800" dirty="0">
                <a:solidFill>
                  <a:schemeClr val="accent5"/>
                </a:solidFill>
              </a:rPr>
              <a:t>全体プロット」</a:t>
            </a:r>
            <a:endParaRPr kumimoji="1" lang="en-US" altLang="ja-JP" sz="1800" dirty="0">
              <a:solidFill>
                <a:schemeClr val="accent5"/>
              </a:solidFill>
            </a:endParaRPr>
          </a:p>
          <a:p>
            <a:pPr lvl="1"/>
            <a:r>
              <a:rPr kumimoji="1" lang="ja-JP" altLang="en-US" sz="1800" dirty="0"/>
              <a:t>全体プロットは「基本的には」イントロプロットをより詳細化して作る</a:t>
            </a:r>
            <a:endParaRPr kumimoji="1" lang="en-US" altLang="ja-JP" sz="1800" dirty="0"/>
          </a:p>
          <a:p>
            <a:pPr lvl="1"/>
            <a:r>
              <a:rPr kumimoji="1" lang="ja-JP" altLang="en-US" sz="1800" dirty="0"/>
              <a:t>しかし，</a:t>
            </a:r>
            <a:r>
              <a:rPr lang="ja-JP" altLang="en-US" sz="1800" dirty="0"/>
              <a:t>イントロ特有の役割により，イントロプロットと全体プロットは構造が異なる部分がある</a:t>
            </a:r>
            <a:endParaRPr lang="en-US" altLang="ja-JP" sz="1800" dirty="0"/>
          </a:p>
          <a:p>
            <a:r>
              <a:rPr kumimoji="1" lang="ja-JP" altLang="en-US" sz="1800" dirty="0"/>
              <a:t>「</a:t>
            </a:r>
            <a:r>
              <a:rPr kumimoji="1" lang="en-US" altLang="ja-JP" sz="1800" dirty="0"/>
              <a:t>1. </a:t>
            </a:r>
            <a:r>
              <a:rPr kumimoji="1" lang="ja-JP" altLang="en-US" sz="1800" dirty="0"/>
              <a:t>の話題の導入」</a:t>
            </a:r>
            <a:r>
              <a:rPr lang="ja-JP" altLang="en-US" sz="1800" dirty="0"/>
              <a:t>に由来する違い</a:t>
            </a:r>
            <a:endParaRPr lang="en-US" altLang="ja-JP" sz="1800" dirty="0"/>
          </a:p>
          <a:p>
            <a:pPr lvl="1"/>
            <a:r>
              <a:rPr kumimoji="1" lang="ja-JP" altLang="en-US" sz="1800" dirty="0"/>
              <a:t>イントロ内で課題や提案が扱う話題への導入が済んだ後は，それ以上詳細に話す必要がない場合がある</a:t>
            </a:r>
            <a:endParaRPr lang="en-US" altLang="ja-JP" sz="1800" dirty="0"/>
          </a:p>
          <a:p>
            <a:r>
              <a:rPr kumimoji="1" lang="ja-JP" altLang="en-US" sz="1800" dirty="0"/>
              <a:t> 「</a:t>
            </a:r>
            <a:r>
              <a:rPr lang="en-US" altLang="ja-JP" sz="1800" dirty="0"/>
              <a:t>3. </a:t>
            </a:r>
            <a:r>
              <a:rPr lang="ja-JP" altLang="en-US" sz="1800" dirty="0"/>
              <a:t>興味をひく」に由来する違い</a:t>
            </a:r>
            <a:endParaRPr lang="en-US" altLang="ja-JP" sz="1800" dirty="0"/>
          </a:p>
          <a:p>
            <a:pPr lvl="1"/>
            <a:r>
              <a:rPr kumimoji="1" lang="ja-JP" altLang="en-US" sz="1800" dirty="0"/>
              <a:t>イントロでは問題の深刻さや提案のすごさをより強調して重きを置く</a:t>
            </a:r>
            <a:endParaRPr kumimoji="1" lang="en-US" altLang="ja-JP" sz="1800" dirty="0"/>
          </a:p>
          <a:p>
            <a:pPr lvl="1"/>
            <a:r>
              <a:rPr lang="ja-JP" altLang="en-US" sz="1800" dirty="0"/>
              <a:t>これは全体プロットにはあまり現れない</a:t>
            </a:r>
            <a:endParaRPr kumimoji="1" lang="en-US" altLang="ja-JP" sz="1800" dirty="0"/>
          </a:p>
        </p:txBody>
      </p:sp>
    </p:spTree>
    <p:extLst>
      <p:ext uri="{BB962C8B-B14F-4D97-AF65-F5344CB8AC3E}">
        <p14:creationId xmlns:p14="http://schemas.microsoft.com/office/powerpoint/2010/main" val="317545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sz="2400" dirty="0"/>
              <a:t>全体プロットはイントロプロットの単純な詳細版ではない２</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969006"/>
            <a:ext cx="8280092" cy="2519721"/>
          </a:xfrm>
        </p:spPr>
        <p:txBody>
          <a:bodyPr/>
          <a:lstStyle/>
          <a:p>
            <a:r>
              <a:rPr kumimoji="1" lang="ja-JP" altLang="en-US" sz="1600" dirty="0"/>
              <a:t>全体プロット（章立て）は１つ上のイントロの論理構造とは</a:t>
            </a:r>
            <a:br>
              <a:rPr kumimoji="1" lang="en-US" altLang="ja-JP" sz="1600" dirty="0"/>
            </a:br>
            <a:r>
              <a:rPr kumimoji="1" lang="ja-JP" altLang="en-US" sz="1600" dirty="0"/>
              <a:t>１：１に対応しないことも多い：</a:t>
            </a:r>
            <a:endParaRPr kumimoji="1" lang="en-US" altLang="ja-JP" sz="1600" dirty="0"/>
          </a:p>
          <a:p>
            <a:pPr lvl="1"/>
            <a:r>
              <a:rPr kumimoji="1" lang="ja-JP" altLang="en-US" sz="1600" dirty="0"/>
              <a:t>イントロ（１章）は論文全体の概要になる</a:t>
            </a:r>
            <a:endParaRPr kumimoji="1" lang="en-US" altLang="ja-JP" sz="1600" dirty="0"/>
          </a:p>
          <a:p>
            <a:pPr lvl="1"/>
            <a:r>
              <a:rPr kumimoji="1" lang="ja-JP" altLang="en-US" sz="1600" dirty="0"/>
              <a:t>背景の話題は，それ以降は話されない事も多い</a:t>
            </a:r>
            <a:endParaRPr kumimoji="1" lang="en-US" altLang="ja-JP" sz="1600" dirty="0"/>
          </a:p>
          <a:p>
            <a:pPr lvl="1"/>
            <a:r>
              <a:rPr kumimoji="1" lang="ja-JP" altLang="en-US" sz="1600" dirty="0"/>
              <a:t>イントロでは取り上げなかったが説明の必要がある話題が入ることもある</a:t>
            </a:r>
            <a:endParaRPr kumimoji="1" lang="en-US" altLang="ja-JP" sz="1600" dirty="0"/>
          </a:p>
          <a:p>
            <a:r>
              <a:rPr kumimoji="1" lang="ja-JP" altLang="en-US" sz="1600" dirty="0">
                <a:solidFill>
                  <a:schemeClr val="accent5"/>
                </a:solidFill>
              </a:rPr>
              <a:t>３点プロットは，大きな話題を並べる際の順序の目安ぐらいに考える</a:t>
            </a:r>
            <a:endParaRPr kumimoji="1" lang="en-US" altLang="ja-JP" sz="1600" dirty="0">
              <a:solidFill>
                <a:schemeClr val="accent5"/>
              </a:solidFill>
            </a:endParaRPr>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151962"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646962" y="2348988"/>
            <a:ext cx="79013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
        <p:nvSpPr>
          <p:cNvPr id="4" name="四角形: 角を丸くする 3">
            <a:extLst>
              <a:ext uri="{FF2B5EF4-FFF2-40B4-BE49-F238E27FC236}">
                <a16:creationId xmlns:a16="http://schemas.microsoft.com/office/drawing/2014/main" id="{C20BF8EF-4A9C-EB1F-2455-5C6B9363654F}"/>
              </a:ext>
            </a:extLst>
          </p:cNvPr>
          <p:cNvSpPr/>
          <p:nvPr/>
        </p:nvSpPr>
        <p:spPr bwMode="auto">
          <a:xfrm>
            <a:off x="0" y="3429000"/>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全体</a:t>
            </a:r>
            <a:endParaRPr kumimoji="1" lang="en-US" altLang="ja-JP" sz="1600" b="1" dirty="0">
              <a:solidFill>
                <a:schemeClr val="tx1">
                  <a:lumMod val="75000"/>
                  <a:lumOff val="25000"/>
                </a:schemeClr>
              </a:solidFill>
              <a:latin typeface="+mn-ea"/>
            </a:endParaRPr>
          </a:p>
          <a:p>
            <a:pPr algn="ctr"/>
            <a:r>
              <a:rPr kumimoji="1" lang="ja-JP" altLang="en-US" sz="1600" b="1" dirty="0">
                <a:solidFill>
                  <a:schemeClr val="tx1">
                    <a:lumMod val="75000"/>
                    <a:lumOff val="25000"/>
                  </a:schemeClr>
                </a:solidFill>
                <a:latin typeface="+mn-ea"/>
              </a:rPr>
              <a:t>プロット</a:t>
            </a:r>
          </a:p>
        </p:txBody>
      </p:sp>
      <p:sp>
        <p:nvSpPr>
          <p:cNvPr id="22" name="四角形: 角を丸くする 21">
            <a:extLst>
              <a:ext uri="{FF2B5EF4-FFF2-40B4-BE49-F238E27FC236}">
                <a16:creationId xmlns:a16="http://schemas.microsoft.com/office/drawing/2014/main" id="{0040E250-F07F-FC53-D174-552CFB061B00}"/>
              </a:ext>
            </a:extLst>
          </p:cNvPr>
          <p:cNvSpPr/>
          <p:nvPr/>
        </p:nvSpPr>
        <p:spPr bwMode="auto">
          <a:xfrm>
            <a:off x="3131984"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2.2</a:t>
            </a:r>
            <a:endParaRPr kumimoji="1" lang="ja-JP" altLang="en-US" b="1"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A5CBDA6E-FFAE-8D52-54BD-97D0ADE8BB7A}"/>
              </a:ext>
            </a:extLst>
          </p:cNvPr>
          <p:cNvSpPr/>
          <p:nvPr/>
        </p:nvSpPr>
        <p:spPr bwMode="auto">
          <a:xfrm>
            <a:off x="2591978"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tx1">
                    <a:lumMod val="75000"/>
                    <a:lumOff val="25000"/>
                  </a:schemeClr>
                </a:solidFill>
                <a:latin typeface="+mn-ea"/>
              </a:rPr>
              <a:t>2.1</a:t>
            </a:r>
            <a:endParaRPr kumimoji="1" lang="ja-JP" altLang="en-US" b="1" dirty="0">
              <a:solidFill>
                <a:schemeClr val="tx1">
                  <a:lumMod val="75000"/>
                  <a:lumOff val="25000"/>
                </a:schemeClr>
              </a:solidFill>
              <a:latin typeface="+mn-ea"/>
            </a:endParaRPr>
          </a:p>
        </p:txBody>
      </p:sp>
      <p:cxnSp>
        <p:nvCxnSpPr>
          <p:cNvPr id="36" name="直線矢印コネクタ 35">
            <a:extLst>
              <a:ext uri="{FF2B5EF4-FFF2-40B4-BE49-F238E27FC236}">
                <a16:creationId xmlns:a16="http://schemas.microsoft.com/office/drawing/2014/main" id="{C08EE7E6-D616-E9ED-0CCF-0D4C0EB64798}"/>
              </a:ext>
            </a:extLst>
          </p:cNvPr>
          <p:cNvCxnSpPr>
            <a:cxnSpLocks/>
            <a:stCxn id="14" idx="2"/>
            <a:endCxn id="22" idx="0"/>
          </p:cNvCxnSpPr>
          <p:nvPr/>
        </p:nvCxnSpPr>
        <p:spPr bwMode="auto">
          <a:xfrm>
            <a:off x="3137214" y="3068996"/>
            <a:ext cx="21977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4976759E-73FA-BED7-E743-480D96944744}"/>
              </a:ext>
            </a:extLst>
          </p:cNvPr>
          <p:cNvCxnSpPr>
            <a:cxnSpLocks/>
            <a:stCxn id="14" idx="2"/>
            <a:endCxn id="23" idx="0"/>
          </p:cNvCxnSpPr>
          <p:nvPr/>
        </p:nvCxnSpPr>
        <p:spPr bwMode="auto">
          <a:xfrm flipH="1">
            <a:off x="281698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6" name="四角形: 角を丸くする 45">
            <a:extLst>
              <a:ext uri="{FF2B5EF4-FFF2-40B4-BE49-F238E27FC236}">
                <a16:creationId xmlns:a16="http://schemas.microsoft.com/office/drawing/2014/main" id="{B6B7A86F-949C-E377-9D22-A03D60890454}"/>
              </a:ext>
            </a:extLst>
          </p:cNvPr>
          <p:cNvSpPr/>
          <p:nvPr/>
        </p:nvSpPr>
        <p:spPr bwMode="auto">
          <a:xfrm>
            <a:off x="4211996"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3.1</a:t>
            </a:r>
            <a:endParaRPr kumimoji="1" lang="ja-JP" altLang="en-US" b="1"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3785F63-FDFF-3F75-1725-ACECD361854F}"/>
              </a:ext>
            </a:extLst>
          </p:cNvPr>
          <p:cNvSpPr/>
          <p:nvPr/>
        </p:nvSpPr>
        <p:spPr bwMode="auto">
          <a:xfrm>
            <a:off x="4752002"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3.2</a:t>
            </a:r>
            <a:endParaRPr kumimoji="1" lang="ja-JP" altLang="en-US" b="1"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8FC400FB-20AB-E844-CA43-4060D899F2E4}"/>
              </a:ext>
            </a:extLst>
          </p:cNvPr>
          <p:cNvSpPr/>
          <p:nvPr/>
        </p:nvSpPr>
        <p:spPr bwMode="auto">
          <a:xfrm>
            <a:off x="5832014" y="3429000"/>
            <a:ext cx="45000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lumMod val="75000"/>
                    <a:lumOff val="25000"/>
                  </a:schemeClr>
                </a:solidFill>
                <a:latin typeface="+mn-ea"/>
              </a:rPr>
              <a:t>４</a:t>
            </a:r>
          </a:p>
        </p:txBody>
      </p:sp>
      <p:sp>
        <p:nvSpPr>
          <p:cNvPr id="49" name="四角形: 角を丸くする 48">
            <a:extLst>
              <a:ext uri="{FF2B5EF4-FFF2-40B4-BE49-F238E27FC236}">
                <a16:creationId xmlns:a16="http://schemas.microsoft.com/office/drawing/2014/main" id="{000AB055-1464-6CBD-3D50-FEEC9BE45D3C}"/>
              </a:ext>
            </a:extLst>
          </p:cNvPr>
          <p:cNvSpPr/>
          <p:nvPr/>
        </p:nvSpPr>
        <p:spPr bwMode="auto">
          <a:xfrm>
            <a:off x="5292008"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3.3</a:t>
            </a:r>
            <a:endParaRPr kumimoji="1" lang="ja-JP" altLang="en-US" b="1" dirty="0">
              <a:solidFill>
                <a:schemeClr val="tx1">
                  <a:lumMod val="75000"/>
                  <a:lumOff val="25000"/>
                </a:schemeClr>
              </a:solidFill>
              <a:latin typeface="+mn-ea"/>
            </a:endParaRPr>
          </a:p>
        </p:txBody>
      </p:sp>
      <p:cxnSp>
        <p:nvCxnSpPr>
          <p:cNvPr id="50" name="直線矢印コネクタ 49">
            <a:extLst>
              <a:ext uri="{FF2B5EF4-FFF2-40B4-BE49-F238E27FC236}">
                <a16:creationId xmlns:a16="http://schemas.microsoft.com/office/drawing/2014/main" id="{E10715FC-1498-F175-3357-D329EB950C2F}"/>
              </a:ext>
            </a:extLst>
          </p:cNvPr>
          <p:cNvCxnSpPr>
            <a:cxnSpLocks/>
            <a:stCxn id="14" idx="2"/>
            <a:endCxn id="66" idx="0"/>
          </p:cNvCxnSpPr>
          <p:nvPr/>
        </p:nvCxnSpPr>
        <p:spPr bwMode="auto">
          <a:xfrm>
            <a:off x="3137214" y="3068996"/>
            <a:ext cx="75977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30755367-CFD7-4DEC-8C19-06BFD16F9CBE}"/>
              </a:ext>
            </a:extLst>
          </p:cNvPr>
          <p:cNvCxnSpPr>
            <a:cxnSpLocks/>
            <a:stCxn id="10" idx="2"/>
            <a:endCxn id="46" idx="0"/>
          </p:cNvCxnSpPr>
          <p:nvPr/>
        </p:nvCxnSpPr>
        <p:spPr bwMode="auto">
          <a:xfrm flipH="1">
            <a:off x="4436999" y="3068996"/>
            <a:ext cx="502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3" name="直線矢印コネクタ 52">
            <a:extLst>
              <a:ext uri="{FF2B5EF4-FFF2-40B4-BE49-F238E27FC236}">
                <a16:creationId xmlns:a16="http://schemas.microsoft.com/office/drawing/2014/main" id="{116AAF2A-D603-AAF5-557C-05C675282A50}"/>
              </a:ext>
            </a:extLst>
          </p:cNvPr>
          <p:cNvCxnSpPr>
            <a:cxnSpLocks/>
            <a:stCxn id="11" idx="2"/>
            <a:endCxn id="49" idx="0"/>
          </p:cNvCxnSpPr>
          <p:nvPr/>
        </p:nvCxnSpPr>
        <p:spPr bwMode="auto">
          <a:xfrm flipH="1">
            <a:off x="551701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318ADFD2-802C-C2E5-65B7-2BF065AA9391}"/>
              </a:ext>
            </a:extLst>
          </p:cNvPr>
          <p:cNvCxnSpPr>
            <a:cxnSpLocks/>
            <a:stCxn id="10" idx="2"/>
            <a:endCxn id="47" idx="0"/>
          </p:cNvCxnSpPr>
          <p:nvPr/>
        </p:nvCxnSpPr>
        <p:spPr bwMode="auto">
          <a:xfrm>
            <a:off x="4487229" y="3068996"/>
            <a:ext cx="48977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5" name="四角形: 角を丸くする 54">
            <a:extLst>
              <a:ext uri="{FF2B5EF4-FFF2-40B4-BE49-F238E27FC236}">
                <a16:creationId xmlns:a16="http://schemas.microsoft.com/office/drawing/2014/main" id="{FB19F6D7-2F05-A6A2-ECB2-36759431C314}"/>
              </a:ext>
            </a:extLst>
          </p:cNvPr>
          <p:cNvSpPr/>
          <p:nvPr/>
        </p:nvSpPr>
        <p:spPr bwMode="auto">
          <a:xfrm>
            <a:off x="6372020"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5.1</a:t>
            </a:r>
            <a:endParaRPr kumimoji="1" lang="ja-JP" altLang="en-US" b="1"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1C52DBBF-98F1-C20B-309A-2C8ACC1B2674}"/>
              </a:ext>
            </a:extLst>
          </p:cNvPr>
          <p:cNvSpPr/>
          <p:nvPr/>
        </p:nvSpPr>
        <p:spPr bwMode="auto">
          <a:xfrm>
            <a:off x="6912026"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5.2</a:t>
            </a:r>
            <a:endParaRPr kumimoji="1" lang="ja-JP" altLang="en-US" b="1" dirty="0">
              <a:solidFill>
                <a:schemeClr val="tx1">
                  <a:lumMod val="75000"/>
                  <a:lumOff val="25000"/>
                </a:schemeClr>
              </a:solidFill>
              <a:latin typeface="+mn-ea"/>
            </a:endParaRPr>
          </a:p>
        </p:txBody>
      </p:sp>
      <p:sp>
        <p:nvSpPr>
          <p:cNvPr id="57" name="四角形: 角を丸くする 56">
            <a:extLst>
              <a:ext uri="{FF2B5EF4-FFF2-40B4-BE49-F238E27FC236}">
                <a16:creationId xmlns:a16="http://schemas.microsoft.com/office/drawing/2014/main" id="{0F850814-6B46-C149-D393-B19EB35B7B8C}"/>
              </a:ext>
            </a:extLst>
          </p:cNvPr>
          <p:cNvSpPr/>
          <p:nvPr/>
        </p:nvSpPr>
        <p:spPr bwMode="auto">
          <a:xfrm>
            <a:off x="7452032"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5.3</a:t>
            </a:r>
            <a:endParaRPr kumimoji="1" lang="ja-JP" altLang="en-US" b="1" dirty="0">
              <a:solidFill>
                <a:schemeClr val="tx1">
                  <a:lumMod val="75000"/>
                  <a:lumOff val="25000"/>
                </a:schemeClr>
              </a:solidFill>
              <a:latin typeface="+mn-ea"/>
            </a:endParaRPr>
          </a:p>
        </p:txBody>
      </p:sp>
      <p:sp>
        <p:nvSpPr>
          <p:cNvPr id="58" name="四角形: 角を丸くする 57">
            <a:extLst>
              <a:ext uri="{FF2B5EF4-FFF2-40B4-BE49-F238E27FC236}">
                <a16:creationId xmlns:a16="http://schemas.microsoft.com/office/drawing/2014/main" id="{6DBCCD07-F8C0-87B9-26DE-A55774039F2F}"/>
              </a:ext>
            </a:extLst>
          </p:cNvPr>
          <p:cNvSpPr/>
          <p:nvPr/>
        </p:nvSpPr>
        <p:spPr bwMode="auto">
          <a:xfrm>
            <a:off x="8532044"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6.1</a:t>
            </a:r>
            <a:endParaRPr kumimoji="1" lang="ja-JP" altLang="en-US" b="1" dirty="0">
              <a:solidFill>
                <a:schemeClr val="tx1">
                  <a:lumMod val="75000"/>
                  <a:lumOff val="25000"/>
                </a:schemeClr>
              </a:solidFill>
              <a:latin typeface="+mn-ea"/>
            </a:endParaRPr>
          </a:p>
        </p:txBody>
      </p:sp>
      <p:sp>
        <p:nvSpPr>
          <p:cNvPr id="59" name="四角形: 角を丸くする 58">
            <a:extLst>
              <a:ext uri="{FF2B5EF4-FFF2-40B4-BE49-F238E27FC236}">
                <a16:creationId xmlns:a16="http://schemas.microsoft.com/office/drawing/2014/main" id="{F72B3892-448D-8979-D5A9-EC7A3701CABD}"/>
              </a:ext>
            </a:extLst>
          </p:cNvPr>
          <p:cNvSpPr/>
          <p:nvPr/>
        </p:nvSpPr>
        <p:spPr bwMode="auto">
          <a:xfrm>
            <a:off x="7992038"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6.1</a:t>
            </a:r>
            <a:endParaRPr kumimoji="1" lang="ja-JP" altLang="en-US" b="1" dirty="0">
              <a:solidFill>
                <a:schemeClr val="tx1">
                  <a:lumMod val="75000"/>
                  <a:lumOff val="25000"/>
                </a:schemeClr>
              </a:solidFill>
              <a:latin typeface="+mn-ea"/>
            </a:endParaRPr>
          </a:p>
        </p:txBody>
      </p:sp>
      <p:cxnSp>
        <p:nvCxnSpPr>
          <p:cNvPr id="60" name="直線矢印コネクタ 59">
            <a:extLst>
              <a:ext uri="{FF2B5EF4-FFF2-40B4-BE49-F238E27FC236}">
                <a16:creationId xmlns:a16="http://schemas.microsoft.com/office/drawing/2014/main" id="{80996976-E267-439C-DE3F-4536F0ED61A5}"/>
              </a:ext>
            </a:extLst>
          </p:cNvPr>
          <p:cNvCxnSpPr>
            <a:cxnSpLocks/>
            <a:endCxn id="55" idx="0"/>
          </p:cNvCxnSpPr>
          <p:nvPr/>
        </p:nvCxnSpPr>
        <p:spPr bwMode="auto">
          <a:xfrm flipH="1">
            <a:off x="6597023" y="3068996"/>
            <a:ext cx="59023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1" name="直線矢印コネクタ 60">
            <a:extLst>
              <a:ext uri="{FF2B5EF4-FFF2-40B4-BE49-F238E27FC236}">
                <a16:creationId xmlns:a16="http://schemas.microsoft.com/office/drawing/2014/main" id="{8539E167-FAC4-7EBC-1EE7-BF938291F28F}"/>
              </a:ext>
            </a:extLst>
          </p:cNvPr>
          <p:cNvCxnSpPr>
            <a:cxnSpLocks/>
            <a:stCxn id="12" idx="2"/>
            <a:endCxn id="56" idx="0"/>
          </p:cNvCxnSpPr>
          <p:nvPr/>
        </p:nvCxnSpPr>
        <p:spPr bwMode="auto">
          <a:xfrm flipH="1">
            <a:off x="7137029" y="3068996"/>
            <a:ext cx="502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2" name="直線矢印コネクタ 61">
            <a:extLst>
              <a:ext uri="{FF2B5EF4-FFF2-40B4-BE49-F238E27FC236}">
                <a16:creationId xmlns:a16="http://schemas.microsoft.com/office/drawing/2014/main" id="{D4D188EF-5A73-534F-E2F4-0D0A5A2A3894}"/>
              </a:ext>
            </a:extLst>
          </p:cNvPr>
          <p:cNvCxnSpPr>
            <a:cxnSpLocks/>
            <a:endCxn id="58" idx="0"/>
          </p:cNvCxnSpPr>
          <p:nvPr/>
        </p:nvCxnSpPr>
        <p:spPr bwMode="auto">
          <a:xfrm>
            <a:off x="8537274" y="3068996"/>
            <a:ext cx="21977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3" name="直線矢印コネクタ 62">
            <a:extLst>
              <a:ext uri="{FF2B5EF4-FFF2-40B4-BE49-F238E27FC236}">
                <a16:creationId xmlns:a16="http://schemas.microsoft.com/office/drawing/2014/main" id="{99E9C814-C197-F86E-2B23-1D9352ABE2ED}"/>
              </a:ext>
            </a:extLst>
          </p:cNvPr>
          <p:cNvCxnSpPr>
            <a:cxnSpLocks/>
            <a:stCxn id="13" idx="2"/>
            <a:endCxn id="59" idx="0"/>
          </p:cNvCxnSpPr>
          <p:nvPr/>
        </p:nvCxnSpPr>
        <p:spPr bwMode="auto">
          <a:xfrm flipH="1">
            <a:off x="821704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4" name="直線矢印コネクタ 63">
            <a:extLst>
              <a:ext uri="{FF2B5EF4-FFF2-40B4-BE49-F238E27FC236}">
                <a16:creationId xmlns:a16="http://schemas.microsoft.com/office/drawing/2014/main" id="{B7DE094A-EB76-C3F8-B870-E1089BFCB2B5}"/>
              </a:ext>
            </a:extLst>
          </p:cNvPr>
          <p:cNvCxnSpPr>
            <a:cxnSpLocks/>
            <a:stCxn id="12" idx="2"/>
            <a:endCxn id="57" idx="0"/>
          </p:cNvCxnSpPr>
          <p:nvPr/>
        </p:nvCxnSpPr>
        <p:spPr bwMode="auto">
          <a:xfrm>
            <a:off x="7187259" y="3068996"/>
            <a:ext cx="48977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66" name="四角形: 角を丸くする 65">
            <a:extLst>
              <a:ext uri="{FF2B5EF4-FFF2-40B4-BE49-F238E27FC236}">
                <a16:creationId xmlns:a16="http://schemas.microsoft.com/office/drawing/2014/main" id="{EA092EC6-AEFE-80D1-85A8-02B9F73DBB42}"/>
              </a:ext>
            </a:extLst>
          </p:cNvPr>
          <p:cNvSpPr/>
          <p:nvPr/>
        </p:nvSpPr>
        <p:spPr bwMode="auto">
          <a:xfrm>
            <a:off x="3671990"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2.3</a:t>
            </a:r>
            <a:endParaRPr kumimoji="1" lang="ja-JP" altLang="en-US" b="1" dirty="0">
              <a:solidFill>
                <a:schemeClr val="tx1">
                  <a:lumMod val="75000"/>
                  <a:lumOff val="25000"/>
                </a:schemeClr>
              </a:solidFill>
              <a:latin typeface="+mn-ea"/>
            </a:endParaRPr>
          </a:p>
        </p:txBody>
      </p:sp>
      <p:grpSp>
        <p:nvGrpSpPr>
          <p:cNvPr id="67" name="グループ化 66">
            <a:extLst>
              <a:ext uri="{FF2B5EF4-FFF2-40B4-BE49-F238E27FC236}">
                <a16:creationId xmlns:a16="http://schemas.microsoft.com/office/drawing/2014/main" id="{32533BBC-F83C-1D9F-2E4C-F631A78A7269}"/>
              </a:ext>
            </a:extLst>
          </p:cNvPr>
          <p:cNvGrpSpPr/>
          <p:nvPr/>
        </p:nvGrpSpPr>
        <p:grpSpPr>
          <a:xfrm>
            <a:off x="1151962" y="3338999"/>
            <a:ext cx="1170013" cy="540006"/>
            <a:chOff x="791958" y="4149008"/>
            <a:chExt cx="1170013" cy="540006"/>
          </a:xfrm>
        </p:grpSpPr>
        <p:sp>
          <p:nvSpPr>
            <p:cNvPr id="15" name="四角形: 角を丸くする 14">
              <a:extLst>
                <a:ext uri="{FF2B5EF4-FFF2-40B4-BE49-F238E27FC236}">
                  <a16:creationId xmlns:a16="http://schemas.microsoft.com/office/drawing/2014/main" id="{A34582D5-A3C1-6257-8365-C4CA3478BF5F}"/>
                </a:ext>
              </a:extLst>
            </p:cNvPr>
            <p:cNvSpPr/>
            <p:nvPr/>
          </p:nvSpPr>
          <p:spPr bwMode="auto">
            <a:xfrm>
              <a:off x="791958" y="4149008"/>
              <a:ext cx="1170013" cy="540006"/>
            </a:xfrm>
            <a:prstGeom prst="roundRect">
              <a:avLst/>
            </a:prstGeom>
            <a:noFill/>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1</a:t>
              </a:r>
              <a:endParaRPr kumimoji="1" lang="ja-JP" altLang="en-US" b="1"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55EF5810-A5C1-5624-E212-90C4C73C311A}"/>
                </a:ext>
              </a:extLst>
            </p:cNvPr>
            <p:cNvSpPr/>
            <p:nvPr/>
          </p:nvSpPr>
          <p:spPr bwMode="auto">
            <a:xfrm>
              <a:off x="881959" y="4239009"/>
              <a:ext cx="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1" name="四角形: 角を丸くする 40">
              <a:extLst>
                <a:ext uri="{FF2B5EF4-FFF2-40B4-BE49-F238E27FC236}">
                  <a16:creationId xmlns:a16="http://schemas.microsoft.com/office/drawing/2014/main" id="{C8893390-5EB4-DA57-9528-04771BC92150}"/>
                </a:ext>
              </a:extLst>
            </p:cNvPr>
            <p:cNvSpPr/>
            <p:nvPr/>
          </p:nvSpPr>
          <p:spPr bwMode="auto">
            <a:xfrm>
              <a:off x="1241963" y="4239009"/>
              <a:ext cx="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3" name="四角形: 角を丸くする 42">
              <a:extLst>
                <a:ext uri="{FF2B5EF4-FFF2-40B4-BE49-F238E27FC236}">
                  <a16:creationId xmlns:a16="http://schemas.microsoft.com/office/drawing/2014/main" id="{2478C8A2-2EF7-C3AE-629C-19213EEC1F54}"/>
                </a:ext>
              </a:extLst>
            </p:cNvPr>
            <p:cNvSpPr/>
            <p:nvPr/>
          </p:nvSpPr>
          <p:spPr bwMode="auto">
            <a:xfrm>
              <a:off x="1421965" y="4239009"/>
              <a:ext cx="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D64EE258-137B-3697-F0F9-22A225E24C51}"/>
                </a:ext>
              </a:extLst>
            </p:cNvPr>
            <p:cNvSpPr/>
            <p:nvPr/>
          </p:nvSpPr>
          <p:spPr bwMode="auto">
            <a:xfrm>
              <a:off x="1601967" y="4239009"/>
              <a:ext cx="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5" name="四角形: 角を丸くする 44">
              <a:extLst>
                <a:ext uri="{FF2B5EF4-FFF2-40B4-BE49-F238E27FC236}">
                  <a16:creationId xmlns:a16="http://schemas.microsoft.com/office/drawing/2014/main" id="{5D2F4B21-E805-32A3-3A08-93C1DF2C088B}"/>
                </a:ext>
              </a:extLst>
            </p:cNvPr>
            <p:cNvSpPr/>
            <p:nvPr/>
          </p:nvSpPr>
          <p:spPr bwMode="auto">
            <a:xfrm>
              <a:off x="1781969" y="4239009"/>
              <a:ext cx="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65" name="四角形: 角を丸くする 64">
              <a:extLst>
                <a:ext uri="{FF2B5EF4-FFF2-40B4-BE49-F238E27FC236}">
                  <a16:creationId xmlns:a16="http://schemas.microsoft.com/office/drawing/2014/main" id="{A91C1CFE-EEEA-33E2-50DA-8C687FF5AF70}"/>
                </a:ext>
              </a:extLst>
            </p:cNvPr>
            <p:cNvSpPr/>
            <p:nvPr/>
          </p:nvSpPr>
          <p:spPr bwMode="auto">
            <a:xfrm>
              <a:off x="1061961" y="4239009"/>
              <a:ext cx="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grpSp>
      <p:cxnSp>
        <p:nvCxnSpPr>
          <p:cNvPr id="19" name="コネクタ: 曲線 18">
            <a:extLst>
              <a:ext uri="{FF2B5EF4-FFF2-40B4-BE49-F238E27FC236}">
                <a16:creationId xmlns:a16="http://schemas.microsoft.com/office/drawing/2014/main" id="{BCDF9AD4-DE63-D205-63DC-C71E40E03102}"/>
              </a:ext>
            </a:extLst>
          </p:cNvPr>
          <p:cNvCxnSpPr>
            <a:cxnSpLocks/>
          </p:cNvCxnSpPr>
          <p:nvPr/>
        </p:nvCxnSpPr>
        <p:spPr bwMode="auto">
          <a:xfrm rot="10800000" flipH="1">
            <a:off x="1061960" y="3608862"/>
            <a:ext cx="90001" cy="1260000"/>
          </a:xfrm>
          <a:prstGeom prst="curvedConnector3">
            <a:avLst>
              <a:gd name="adj1" fmla="val -253997"/>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コネクタ: 曲線 24">
            <a:extLst>
              <a:ext uri="{FF2B5EF4-FFF2-40B4-BE49-F238E27FC236}">
                <a16:creationId xmlns:a16="http://schemas.microsoft.com/office/drawing/2014/main" id="{9EECC5AE-5387-DA91-1B8E-F979B0841E4B}"/>
              </a:ext>
            </a:extLst>
          </p:cNvPr>
          <p:cNvCxnSpPr>
            <a:cxnSpLocks/>
          </p:cNvCxnSpPr>
          <p:nvPr/>
        </p:nvCxnSpPr>
        <p:spPr bwMode="auto">
          <a:xfrm rot="10800000" flipH="1">
            <a:off x="1061961" y="2870993"/>
            <a:ext cx="104584" cy="2376000"/>
          </a:xfrm>
          <a:prstGeom prst="curvedConnector3">
            <a:avLst>
              <a:gd name="adj1" fmla="val -640535"/>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コネクタ: 曲線 30">
            <a:extLst>
              <a:ext uri="{FF2B5EF4-FFF2-40B4-BE49-F238E27FC236}">
                <a16:creationId xmlns:a16="http://schemas.microsoft.com/office/drawing/2014/main" id="{BB1A7142-F70E-FB53-4890-9C568C71B86B}"/>
              </a:ext>
            </a:extLst>
          </p:cNvPr>
          <p:cNvCxnSpPr>
            <a:cxnSpLocks/>
          </p:cNvCxnSpPr>
          <p:nvPr/>
        </p:nvCxnSpPr>
        <p:spPr bwMode="auto">
          <a:xfrm rot="16200000" flipV="1">
            <a:off x="6057017" y="3789005"/>
            <a:ext cx="1620000" cy="1620000"/>
          </a:xfrm>
          <a:prstGeom prst="curved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68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全体プロットの構成</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sz="1600" dirty="0"/>
              <a:t>論文用：以下を</a:t>
            </a:r>
            <a:r>
              <a:rPr kumimoji="1" lang="ja-JP" altLang="en-US" sz="1600" dirty="0"/>
              <a:t>箇条書きにまとめる</a:t>
            </a:r>
            <a:endParaRPr lang="en-US" altLang="ja-JP" sz="1600" dirty="0"/>
          </a:p>
          <a:p>
            <a:pPr lvl="1"/>
            <a:r>
              <a:rPr kumimoji="1" lang="ja-JP" altLang="en-US" sz="1600" dirty="0"/>
              <a:t>論文の </a:t>
            </a:r>
            <a:r>
              <a:rPr kumimoji="1" lang="en-US" altLang="ja-JP" sz="1600" dirty="0"/>
              <a:t>subsubsection </a:t>
            </a:r>
            <a:r>
              <a:rPr kumimoji="1" lang="ja-JP" altLang="en-US" sz="1600" dirty="0"/>
              <a:t>までの節タイトル</a:t>
            </a:r>
            <a:endParaRPr kumimoji="1" lang="en-US" altLang="ja-JP" sz="1600" dirty="0"/>
          </a:p>
          <a:p>
            <a:pPr lvl="1"/>
            <a:r>
              <a:rPr kumimoji="1" lang="ja-JP" altLang="en-US" sz="1600" dirty="0"/>
              <a:t>そこで何のために何を話すかも簡単にまとめる</a:t>
            </a:r>
            <a:endParaRPr kumimoji="1" lang="en-US" altLang="ja-JP" sz="1600" dirty="0"/>
          </a:p>
          <a:p>
            <a:pPr lvl="2"/>
            <a:r>
              <a:rPr kumimoji="1" lang="ja-JP" altLang="en-US" sz="1600" dirty="0"/>
              <a:t>節同士の依存関係を明らかにする</a:t>
            </a:r>
            <a:endParaRPr kumimoji="1" lang="en-US" altLang="ja-JP" sz="1600" dirty="0"/>
          </a:p>
          <a:p>
            <a:pPr lvl="2"/>
            <a:r>
              <a:rPr kumimoji="1" lang="ja-JP" altLang="en-US" sz="1600" dirty="0"/>
              <a:t>「～節で述べる～の説明の前提知識として，ここでは～を説明」など</a:t>
            </a:r>
            <a:endParaRPr kumimoji="1" lang="en-US" altLang="ja-JP" sz="1600" dirty="0"/>
          </a:p>
          <a:p>
            <a:r>
              <a:rPr lang="ja-JP" altLang="en-US" sz="1600" dirty="0"/>
              <a:t>スライド用：以下を</a:t>
            </a:r>
            <a:r>
              <a:rPr kumimoji="1" lang="ja-JP" altLang="en-US" sz="1600" dirty="0"/>
              <a:t>箇条書きにまとめる</a:t>
            </a:r>
            <a:endParaRPr lang="en-US" altLang="ja-JP" sz="1600" dirty="0"/>
          </a:p>
          <a:p>
            <a:pPr lvl="1"/>
            <a:r>
              <a:rPr kumimoji="1" lang="ja-JP" altLang="en-US" sz="1600" dirty="0"/>
              <a:t>スライドの各ページのタイトル</a:t>
            </a:r>
            <a:endParaRPr kumimoji="1" lang="en-US" altLang="ja-JP" sz="1600" dirty="0"/>
          </a:p>
          <a:p>
            <a:pPr lvl="1"/>
            <a:r>
              <a:rPr kumimoji="1" lang="ja-JP" altLang="en-US" sz="1600" dirty="0"/>
              <a:t>そこで何のために何を話すかも簡単にまとめる</a:t>
            </a:r>
            <a:endParaRPr lang="ja-JP" altLang="en-US" sz="1600" dirty="0"/>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スライド用プロットの流れの例</a:t>
            </a:r>
          </a:p>
        </p:txBody>
      </p:sp>
      <p:sp>
        <p:nvSpPr>
          <p:cNvPr id="3" name="テキスト プレースホルダー 2"/>
          <p:cNvSpPr>
            <a:spLocks noGrp="1"/>
          </p:cNvSpPr>
          <p:nvPr>
            <p:ph type="body" sz="quarter" idx="10"/>
          </p:nvPr>
        </p:nvSpPr>
        <p:spPr>
          <a:xfrm>
            <a:off x="611956" y="1268976"/>
            <a:ext cx="8280092" cy="5039749"/>
          </a:xfrm>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アイデア</a:t>
            </a:r>
            <a:endParaRPr kumimoji="1" lang="en-US" altLang="ja-JP" dirty="0"/>
          </a:p>
          <a:p>
            <a:pPr marL="1177200" lvl="2" indent="-457200">
              <a:buFont typeface="+mj-lt"/>
              <a:buAutoNum type="arabicPeriod"/>
            </a:pPr>
            <a:r>
              <a:rPr kumimoji="1" lang="ja-JP" altLang="en-US" dirty="0"/>
              <a:t>実装：構成，動作，例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endParaRPr kumimoji="1" lang="en-US" altLang="ja-JP" dirty="0"/>
          </a:p>
          <a:p>
            <a:pPr marL="817200" lvl="1" indent="-457200">
              <a:buFont typeface="+mj-lt"/>
              <a:buAutoNum type="arabicPeriod"/>
            </a:pPr>
            <a:endParaRPr lang="en-US" altLang="ja-JP" dirty="0"/>
          </a:p>
          <a:p>
            <a:pPr lvl="1"/>
            <a:r>
              <a:rPr kumimoji="1" lang="ja-JP" altLang="en-US" dirty="0"/>
              <a:t>たとえば上記それぞれの項目に１～４ページ程度を割り当てる</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プロットにはいろいろタイプがある</a:t>
            </a:r>
            <a:br>
              <a:rPr kumimoji="1" lang="en-US" altLang="ja-JP" dirty="0"/>
            </a:br>
            <a:r>
              <a:rPr lang="ja-JP" altLang="en-US" sz="1800" dirty="0"/>
              <a:t>論文や発表スライドの作成段階に応じて，これらを作る</a:t>
            </a:r>
            <a:endParaRPr kumimoji="1" lang="ja-JP" altLang="en-US" dirty="0"/>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a:t>
            </a:r>
            <a:endParaRPr kumimoji="1" lang="en-US" altLang="ja-JP" dirty="0"/>
          </a:p>
          <a:p>
            <a:pPr lvl="1"/>
            <a:r>
              <a:rPr kumimoji="1" lang="ja-JP" altLang="en-US" dirty="0"/>
              <a:t>話全体を３つの項目にまとめた形のプロット</a:t>
            </a:r>
            <a:endParaRPr kumimoji="1" lang="en-US" altLang="ja-JP" dirty="0"/>
          </a:p>
          <a:p>
            <a:pPr lvl="1"/>
            <a:r>
              <a:rPr kumimoji="1" lang="ja-JP" altLang="en-US" dirty="0"/>
              <a:t>イントロ</a:t>
            </a:r>
            <a:r>
              <a:rPr kumimoji="1" lang="en-US" altLang="ja-JP" dirty="0"/>
              <a:t>/</a:t>
            </a:r>
            <a:r>
              <a:rPr kumimoji="1" lang="ja-JP" altLang="en-US" dirty="0"/>
              <a:t>全体プロットと比べると抽象的な内容になる</a:t>
            </a:r>
            <a:endParaRPr kumimoji="1" lang="en-US" altLang="ja-JP" dirty="0"/>
          </a:p>
          <a:p>
            <a:pPr marL="457200" indent="-457200">
              <a:buFont typeface="+mj-lt"/>
              <a:buAutoNum type="arabicPeriod"/>
            </a:pPr>
            <a:r>
              <a:rPr kumimoji="1" lang="ja-JP" altLang="en-US" dirty="0"/>
              <a:t>イントロプロット</a:t>
            </a:r>
            <a:endParaRPr kumimoji="1" lang="en-US" altLang="ja-JP" dirty="0"/>
          </a:p>
          <a:p>
            <a:pPr lvl="1"/>
            <a:r>
              <a:rPr lang="ja-JP" altLang="en-US" dirty="0"/>
              <a:t>論文やスライドのイントロのプロット</a:t>
            </a:r>
            <a:endParaRPr lang="en-US" altLang="ja-JP" dirty="0"/>
          </a:p>
          <a:p>
            <a:pPr marL="457200" indent="-457200">
              <a:buFont typeface="+mj-lt"/>
              <a:buAutoNum type="arabicPeriod"/>
            </a:pPr>
            <a:r>
              <a:rPr kumimoji="1" lang="ja-JP" altLang="en-US" dirty="0"/>
              <a:t>全体プロット</a:t>
            </a:r>
            <a:endParaRPr kumimoji="1" lang="en-US" altLang="ja-JP" dirty="0"/>
          </a:p>
          <a:p>
            <a:pPr lvl="1"/>
            <a:r>
              <a:rPr lang="ja-JP" altLang="en-US" dirty="0"/>
              <a:t>論文やスライド全体のプロット（章立て）</a:t>
            </a:r>
            <a:endParaRPr kumimoji="1" lang="en-US" altLang="ja-JP" dirty="0"/>
          </a:p>
          <a:p>
            <a:pPr marL="457200" indent="-457200">
              <a:buFont typeface="+mj-lt"/>
              <a:buAutoNum type="arabicPeriod"/>
            </a:pPr>
            <a:r>
              <a:rPr kumimoji="1" lang="ja-JP" altLang="en-US" dirty="0"/>
              <a:t>目標規定文</a:t>
            </a:r>
            <a:endParaRPr kumimoji="1" lang="en-US" altLang="ja-JP" dirty="0"/>
          </a:p>
          <a:p>
            <a:pPr lvl="1"/>
            <a:r>
              <a:rPr kumimoji="1" lang="ja-JP" altLang="en-US" dirty="0"/>
              <a:t>論文やスライドの内容を１文で表したもの</a:t>
            </a:r>
            <a:endParaRPr kumimoji="1" lang="en-US" altLang="ja-JP" dirty="0"/>
          </a:p>
          <a:p>
            <a:pPr lvl="1"/>
            <a:r>
              <a:rPr lang="ja-JP" altLang="en-US" dirty="0"/>
              <a:t>ここではプロットの一種と考えている</a:t>
            </a:r>
            <a:endParaRPr kumimoji="1" lang="en-US" altLang="ja-JP" sz="1600"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プロットから文章へ</a:t>
            </a:r>
          </a:p>
        </p:txBody>
      </p:sp>
    </p:spTree>
    <p:extLst>
      <p:ext uri="{BB962C8B-B14F-4D97-AF65-F5344CB8AC3E}">
        <p14:creationId xmlns:p14="http://schemas.microsoft.com/office/powerpoint/2010/main" val="24826685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61</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5CA125-D217-7578-FA74-B438495933AF}"/>
              </a:ext>
            </a:extLst>
          </p:cNvPr>
          <p:cNvSpPr>
            <a:spLocks noGrp="1"/>
          </p:cNvSpPr>
          <p:nvPr>
            <p:ph type="title"/>
          </p:nvPr>
        </p:nvSpPr>
        <p:spPr/>
        <p:txBody>
          <a:bodyPr/>
          <a:lstStyle/>
          <a:p>
            <a:r>
              <a:rPr kumimoji="1" lang="ja-JP" altLang="en-US" dirty="0"/>
              <a:t>イントロの書き出しについて</a:t>
            </a:r>
            <a:endParaRPr kumimoji="1" lang="en-US" dirty="0"/>
          </a:p>
        </p:txBody>
      </p:sp>
      <p:sp>
        <p:nvSpPr>
          <p:cNvPr id="3" name="テキスト プレースホルダー 2">
            <a:extLst>
              <a:ext uri="{FF2B5EF4-FFF2-40B4-BE49-F238E27FC236}">
                <a16:creationId xmlns:a16="http://schemas.microsoft.com/office/drawing/2014/main" id="{8BF5012E-4CB0-1A29-A218-E0955835C6E5}"/>
              </a:ext>
            </a:extLst>
          </p:cNvPr>
          <p:cNvSpPr>
            <a:spLocks noGrp="1"/>
          </p:cNvSpPr>
          <p:nvPr>
            <p:ph type="body" sz="quarter" idx="10"/>
          </p:nvPr>
        </p:nvSpPr>
        <p:spPr/>
        <p:txBody>
          <a:bodyPr/>
          <a:lstStyle/>
          <a:p>
            <a:r>
              <a:rPr kumimoji="1" lang="ja-JP" altLang="en-US" dirty="0"/>
              <a:t>アブストやイントロの先頭はトップダウンに書くことが難しい</a:t>
            </a:r>
            <a:endParaRPr kumimoji="1" lang="en-US" altLang="ja-JP" dirty="0"/>
          </a:p>
          <a:p>
            <a:pPr lvl="1"/>
            <a:r>
              <a:rPr kumimoji="1" lang="ja-JP" altLang="en-US" dirty="0"/>
              <a:t>非常に一般的なことから話題を絞っていく順序で書くことになる</a:t>
            </a:r>
            <a:endParaRPr kumimoji="1" lang="en-US" altLang="ja-JP" dirty="0"/>
          </a:p>
          <a:p>
            <a:r>
              <a:rPr kumimoji="1" lang="ja-JP" altLang="en-US" dirty="0"/>
              <a:t>ここはある種の例外だと思う</a:t>
            </a:r>
            <a:endParaRPr kumimoji="1" lang="en-US" dirty="0"/>
          </a:p>
        </p:txBody>
      </p:sp>
    </p:spTree>
    <p:extLst>
      <p:ext uri="{BB962C8B-B14F-4D97-AF65-F5344CB8AC3E}">
        <p14:creationId xmlns:p14="http://schemas.microsoft.com/office/powerpoint/2010/main" val="103738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まとめ</a:t>
            </a:r>
          </a:p>
        </p:txBody>
      </p:sp>
    </p:spTree>
    <p:extLst>
      <p:ext uri="{BB962C8B-B14F-4D97-AF65-F5344CB8AC3E}">
        <p14:creationId xmlns:p14="http://schemas.microsoft.com/office/powerpoint/2010/main" val="2763963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３点プロットとは</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solidFill>
                  <a:schemeClr val="accent5"/>
                </a:solidFill>
              </a:rPr>
              <a:t>３点プロットはいわば「プロットのプロット」</a:t>
            </a:r>
            <a:endParaRPr lang="en-US" altLang="ja-JP" dirty="0">
              <a:solidFill>
                <a:schemeClr val="accent5"/>
              </a:solidFill>
            </a:endParaRPr>
          </a:p>
          <a:p>
            <a:pPr lvl="1"/>
            <a:r>
              <a:rPr lang="ja-JP" altLang="en-US" dirty="0"/>
              <a:t>「背景→課題→提案」の３要素が何なのかをまとめたもの</a:t>
            </a:r>
            <a:endParaRPr lang="en-US" altLang="ja-JP" dirty="0"/>
          </a:p>
          <a:p>
            <a:pPr lvl="1"/>
            <a:r>
              <a:rPr lang="ja-JP" altLang="en-US" dirty="0"/>
              <a:t>各要素が何なのかをはっきりさせ，その流れを明確にする</a:t>
            </a:r>
            <a:endParaRPr lang="en-US" altLang="ja-JP" dirty="0"/>
          </a:p>
          <a:p>
            <a:pPr lvl="1"/>
            <a:r>
              <a:rPr lang="ja-JP" altLang="en-US" dirty="0"/>
              <a:t>これを膨らませて全体プロットなどを作る</a:t>
            </a:r>
          </a:p>
        </p:txBody>
      </p:sp>
    </p:spTree>
    <p:extLst>
      <p:ext uri="{BB962C8B-B14F-4D97-AF65-F5344CB8AC3E}">
        <p14:creationId xmlns:p14="http://schemas.microsoft.com/office/powerpoint/2010/main" val="1390950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まず３点プロットから作り始める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イントロプロットや全体</a:t>
            </a:r>
            <a:r>
              <a:rPr kumimoji="1" lang="ja-JP" altLang="en-US" dirty="0"/>
              <a:t>プロットをいきなり作るのは難しい</a:t>
            </a:r>
            <a:endParaRPr lang="en-US" altLang="ja-JP" dirty="0"/>
          </a:p>
          <a:p>
            <a:pPr lvl="1"/>
            <a:r>
              <a:rPr lang="ja-JP" altLang="en-US" dirty="0"/>
              <a:t>自由度が高すぎて，いきなりまとめるのが難しい</a:t>
            </a:r>
            <a:endParaRPr lang="en-US" altLang="ja-JP" dirty="0"/>
          </a:p>
          <a:p>
            <a:r>
              <a:rPr lang="ja-JP" altLang="en-US" dirty="0"/>
              <a:t>目標規定文を最初に作るのも難しい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solidFill>
                  <a:schemeClr val="accent5"/>
                </a:solidFill>
              </a:rPr>
              <a:t>３点プロットが規模的に最初に手をつけるのにちょうどよい</a:t>
            </a:r>
            <a:endParaRPr lang="en-US" altLang="ja-JP" dirty="0">
              <a:solidFill>
                <a:schemeClr val="accent5"/>
              </a:solidFill>
            </a:endParaRPr>
          </a:p>
          <a:p>
            <a:pPr lvl="1"/>
            <a:r>
              <a:rPr lang="ja-JP" altLang="en-US" dirty="0"/>
              <a:t>規模が小さくかつ形式が決まっているので，考えやすい</a:t>
            </a:r>
            <a:endParaRPr lang="en-US" altLang="ja-JP" dirty="0"/>
          </a:p>
          <a:p>
            <a:pPr lvl="1"/>
            <a:r>
              <a:rPr lang="ja-JP" altLang="en-US" dirty="0"/>
              <a:t>典型的にはスライド１枚程度にまとめる</a:t>
            </a:r>
            <a:endParaRPr lang="en-US" altLang="ja-JP" dirty="0"/>
          </a:p>
          <a:p>
            <a:pPr lvl="1"/>
            <a:r>
              <a:rPr lang="ja-JP" altLang="en-US" dirty="0"/>
              <a:t>短いので，まず取っ掛かりとして始めやすい</a:t>
            </a:r>
            <a:endParaRPr lang="en-US" altLang="ja-JP" dirty="0">
              <a:solidFill>
                <a:schemeClr val="accent5"/>
              </a:solidFill>
            </a:endParaRPr>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sz="1800" dirty="0"/>
              <a:t>ツリーの上下は基本的に説明の詳細度に対応している</a:t>
            </a:r>
            <a:endParaRPr kumimoji="1" lang="en-US" altLang="ja-JP" sz="1800" dirty="0"/>
          </a:p>
          <a:p>
            <a:pPr lvl="1"/>
            <a:r>
              <a:rPr kumimoji="1" lang="ja-JP" altLang="en-US" sz="1800" dirty="0"/>
              <a:t>上の階層は下の階層の要約になっている</a:t>
            </a:r>
            <a:endParaRPr kumimoji="1" lang="en-US" altLang="ja-JP" sz="1800" dirty="0"/>
          </a:p>
          <a:p>
            <a:pPr lvl="1"/>
            <a:r>
              <a:rPr kumimoji="1" lang="ja-JP" altLang="en-US" sz="1800" dirty="0"/>
              <a:t>下の階層は上の階層をより詳しく述べている</a:t>
            </a:r>
            <a:endParaRPr kumimoji="1" lang="en-US" altLang="ja-JP" sz="1800" dirty="0"/>
          </a:p>
          <a:p>
            <a:r>
              <a:rPr kumimoji="1" lang="ja-JP" altLang="en-US" sz="1800" dirty="0"/>
              <a:t>３点プロットから初めて，</a:t>
            </a:r>
            <a:endParaRPr kumimoji="1" lang="en-US" altLang="ja-JP" sz="1800" dirty="0"/>
          </a:p>
          <a:p>
            <a:pPr lvl="1"/>
            <a:r>
              <a:rPr kumimoji="1" lang="ja-JP" altLang="en-US" sz="1800" dirty="0"/>
              <a:t>上に登る（</a:t>
            </a:r>
            <a:r>
              <a:rPr kumimoji="1" lang="en-US" altLang="ja-JP" sz="1800" dirty="0"/>
              <a:t>=</a:t>
            </a:r>
            <a:r>
              <a:rPr kumimoji="1" lang="ja-JP" altLang="en-US" sz="1800" dirty="0"/>
              <a:t>概要にまとめる）ことや，</a:t>
            </a:r>
            <a:endParaRPr kumimoji="1" lang="en-US" altLang="ja-JP" sz="1800" dirty="0"/>
          </a:p>
          <a:p>
            <a:pPr lvl="1"/>
            <a:r>
              <a:rPr lang="ja-JP" altLang="en-US" sz="1800" dirty="0"/>
              <a:t>下に降りる（</a:t>
            </a:r>
            <a:r>
              <a:rPr kumimoji="1" lang="en-US" altLang="ja-JP" sz="1800" dirty="0"/>
              <a:t>=</a:t>
            </a:r>
            <a:r>
              <a:rPr lang="ja-JP" altLang="en-US" sz="1800" dirty="0"/>
              <a:t>詳細を肉付けする）していく とよい</a:t>
            </a:r>
            <a:endParaRPr lang="en-US" altLang="ja-JP" sz="1800" dirty="0"/>
          </a:p>
          <a:p>
            <a:r>
              <a:rPr lang="ja-JP" altLang="en-US" sz="1800" dirty="0"/>
              <a:t>これらの親子関係が厳密には成立しない場合もあるので注意</a:t>
            </a:r>
            <a:br>
              <a:rPr lang="en-US" altLang="ja-JP" sz="1800" dirty="0"/>
            </a:br>
            <a:r>
              <a:rPr lang="ja-JP" altLang="en-US" sz="1800" dirty="0"/>
              <a:t>（全体プロットの節などで説明）</a:t>
            </a:r>
            <a:endParaRPr lang="en-US" altLang="ja-JP" sz="1800"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088974"/>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80898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80898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80898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52899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52899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52899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52899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52899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52899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448978"/>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448978"/>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448978"/>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16898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16898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16898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16898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16898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16898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80898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528990"/>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08897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75072</TotalTime>
  <Words>5593</Words>
  <Application>Microsoft Office PowerPoint</Application>
  <PresentationFormat>画面に合わせる (4:3)</PresentationFormat>
  <Paragraphs>669</Paragraphs>
  <Slides>67</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67</vt:i4>
      </vt:variant>
    </vt:vector>
  </HeadingPairs>
  <TitlesOfParts>
    <vt:vector size="74" baseType="lpstr">
      <vt:lpstr>HG丸ｺﾞｼｯｸM-PRO</vt:lpstr>
      <vt:lpstr>MeiryoKe_PGothic</vt:lpstr>
      <vt:lpstr>メイリオ</vt:lpstr>
      <vt:lpstr>Calibri</vt:lpstr>
      <vt:lpstr>Segoe UI</vt:lpstr>
      <vt:lpstr>Wingdings</vt:lpstr>
      <vt:lpstr>cerulean</vt:lpstr>
      <vt:lpstr>プロットの作り方 v15</vt:lpstr>
      <vt:lpstr>３点プロットのチェック・リスト</vt:lpstr>
      <vt:lpstr>はじめに</vt:lpstr>
      <vt:lpstr>はじめに</vt:lpstr>
      <vt:lpstr>なぜプロットを作るのか？</vt:lpstr>
      <vt:lpstr>プロットにはいろいろタイプがある 論文や発表スライドの作成段階に応じて，これらを作る</vt:lpstr>
      <vt:lpstr>３点プロットとは</vt:lpstr>
      <vt:lpstr>まず３点プロットから作り始める</vt:lpstr>
      <vt:lpstr>詳細度と論理構造</vt:lpstr>
      <vt:lpstr>全体の目次</vt:lpstr>
      <vt:lpstr>３点プロット</vt:lpstr>
      <vt:lpstr>３点プロットの目次</vt:lpstr>
      <vt:lpstr>３点プロット： 背景，課題，提案の３点で話の筋をまとめる</vt:lpstr>
      <vt:lpstr>例１：セットアソシアティブ・キャッシュ 　　　 = 既存手法があるパターン</vt:lpstr>
      <vt:lpstr>例２：小泉くんの DATE = 既存手法があるパターン</vt:lpstr>
      <vt:lpstr>例３：小田喜くんの輪講の例 = 既存手法があるパターン （輪講なので具体的なアイデアがまだない事に注意）</vt:lpstr>
      <vt:lpstr>例４：出川くんの ICCD = 既存手法がないパターン</vt:lpstr>
      <vt:lpstr>例５：木村さんの輪講 = 既存手法がないパターン</vt:lpstr>
      <vt:lpstr>背景について</vt:lpstr>
      <vt:lpstr>背景の話題の絞り方</vt:lpstr>
      <vt:lpstr>背景を絞る例（小泉くんの DATE の背景）</vt:lpstr>
      <vt:lpstr>課題について</vt:lpstr>
      <vt:lpstr>項目間の関係</vt:lpstr>
      <vt:lpstr>応用：４点プロット</vt:lpstr>
      <vt:lpstr>３点プロットの目次</vt:lpstr>
      <vt:lpstr>とりあえず，この形にまとめる事を目指す</vt:lpstr>
      <vt:lpstr>作り方の例</vt:lpstr>
      <vt:lpstr>ボトムアップな方法</vt:lpstr>
      <vt:lpstr>課題から掘り下げる方法</vt:lpstr>
      <vt:lpstr>箇条書きの作り方</vt:lpstr>
      <vt:lpstr>３点プロットの目次</vt:lpstr>
      <vt:lpstr>文を短くする</vt:lpstr>
      <vt:lpstr>箇条書きの親子関係の作り方</vt:lpstr>
      <vt:lpstr>属性による親子関係の確認</vt:lpstr>
      <vt:lpstr>共通の属性をくくる</vt:lpstr>
      <vt:lpstr>共通の話題をくくる</vt:lpstr>
      <vt:lpstr>インデントにぶらさげる項目数</vt:lpstr>
      <vt:lpstr>箇条書きの親子関係における「階段」</vt:lpstr>
      <vt:lpstr>演繹の関係にある要素の書き換えの例 A→B→C を X の下に展開</vt:lpstr>
      <vt:lpstr>３点プロットの目次</vt:lpstr>
      <vt:lpstr>余談：プロットの作成時に なぜ親子関係のある箇条書き（階層構造）にまとめるのか？</vt:lpstr>
      <vt:lpstr>一度に考える必要がある話題の数</vt:lpstr>
      <vt:lpstr>階層化を意識することの重要さ</vt:lpstr>
      <vt:lpstr>参考</vt:lpstr>
      <vt:lpstr>目標規定文</vt:lpstr>
      <vt:lpstr>目標規定文</vt:lpstr>
      <vt:lpstr>目標規定文</vt:lpstr>
      <vt:lpstr>３点プロットと目標規定文の関係</vt:lpstr>
      <vt:lpstr>イントロプロット</vt:lpstr>
      <vt:lpstr>イントロプロット</vt:lpstr>
      <vt:lpstr>詳細度と論理構造</vt:lpstr>
      <vt:lpstr>イントロプロット時の配分</vt:lpstr>
      <vt:lpstr>イントロの役割</vt:lpstr>
      <vt:lpstr>全体プロット</vt:lpstr>
      <vt:lpstr>全体プロット</vt:lpstr>
      <vt:lpstr>全体プロットはイントロプロットの単純な詳細版ではない１</vt:lpstr>
      <vt:lpstr>全体プロットはイントロプロットの単純な詳細版ではない２</vt:lpstr>
      <vt:lpstr>全体プロットの構成</vt:lpstr>
      <vt:lpstr>スライド用プロットの流れの例</vt:lpstr>
      <vt:lpstr>プロットから文章へ</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イントロの書き出しについて</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亮太</cp:lastModifiedBy>
  <cp:revision>17561</cp:revision>
  <cp:lastPrinted>2014-12-10T13:40:48Z</cp:lastPrinted>
  <dcterms:created xsi:type="dcterms:W3CDTF">2014-11-17T10:53:59Z</dcterms:created>
  <dcterms:modified xsi:type="dcterms:W3CDTF">2023-02-01T16:02:03Z</dcterms:modified>
</cp:coreProperties>
</file>