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9" r:id="rId1"/>
  </p:sldMasterIdLst>
  <p:notesMasterIdLst>
    <p:notesMasterId r:id="rId27"/>
  </p:notesMasterIdLst>
  <p:sldIdLst>
    <p:sldId id="440" r:id="rId2"/>
    <p:sldId id="508" r:id="rId3"/>
    <p:sldId id="524" r:id="rId4"/>
    <p:sldId id="523" r:id="rId5"/>
    <p:sldId id="527" r:id="rId6"/>
    <p:sldId id="528" r:id="rId7"/>
    <p:sldId id="529" r:id="rId8"/>
    <p:sldId id="531" r:id="rId9"/>
    <p:sldId id="526" r:id="rId10"/>
    <p:sldId id="530" r:id="rId11"/>
    <p:sldId id="525" r:id="rId12"/>
    <p:sldId id="521" r:id="rId13"/>
    <p:sldId id="509" r:id="rId14"/>
    <p:sldId id="512" r:id="rId15"/>
    <p:sldId id="511" r:id="rId16"/>
    <p:sldId id="513" r:id="rId17"/>
    <p:sldId id="514" r:id="rId18"/>
    <p:sldId id="515" r:id="rId19"/>
    <p:sldId id="516" r:id="rId20"/>
    <p:sldId id="522" r:id="rId21"/>
    <p:sldId id="517" r:id="rId22"/>
    <p:sldId id="518" r:id="rId23"/>
    <p:sldId id="519" r:id="rId24"/>
    <p:sldId id="520" r:id="rId25"/>
    <p:sldId id="510" r:id="rId26"/>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73465A77-B51D-4F21-B04F-1D8E90BC29EE}">
          <p14:sldIdLst>
            <p14:sldId id="440"/>
            <p14:sldId id="508"/>
            <p14:sldId id="524"/>
          </p14:sldIdLst>
        </p14:section>
        <p14:section name="背景と指針" id="{58D57B74-96F6-4629-83F8-D9440487DDE4}">
          <p14:sldIdLst>
            <p14:sldId id="523"/>
            <p14:sldId id="527"/>
            <p14:sldId id="528"/>
            <p14:sldId id="529"/>
            <p14:sldId id="531"/>
            <p14:sldId id="526"/>
            <p14:sldId id="530"/>
            <p14:sldId id="525"/>
          </p14:sldIdLst>
        </p14:section>
        <p14:section name="振り分け" id="{9A5937C1-DA7A-4089-9891-BCD5EA383FFE}">
          <p14:sldIdLst>
            <p14:sldId id="521"/>
            <p14:sldId id="509"/>
            <p14:sldId id="512"/>
            <p14:sldId id="511"/>
            <p14:sldId id="513"/>
            <p14:sldId id="514"/>
            <p14:sldId id="515"/>
            <p14:sldId id="516"/>
          </p14:sldIdLst>
        </p14:section>
        <p14:section name="タスク管理" id="{AA8CD673-8707-4448-A6C8-E679A920D34A}">
          <p14:sldIdLst>
            <p14:sldId id="522"/>
            <p14:sldId id="517"/>
            <p14:sldId id="518"/>
            <p14:sldId id="519"/>
            <p14:sldId id="520"/>
            <p14:sldId id="51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2A3CD"/>
    <a:srgbClr val="319DBF"/>
    <a:srgbClr val="9933FF"/>
    <a:srgbClr val="FF9900"/>
    <a:srgbClr val="009999"/>
    <a:srgbClr val="4E4EF6"/>
    <a:srgbClr val="006699"/>
    <a:srgbClr val="FFFFFF"/>
    <a:srgbClr val="31869D"/>
    <a:srgbClr val="4444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710" autoAdjust="0"/>
    <p:restoredTop sz="96302" autoAdjust="0"/>
  </p:normalViewPr>
  <p:slideViewPr>
    <p:cSldViewPr>
      <p:cViewPr varScale="1">
        <p:scale>
          <a:sx n="157" d="100"/>
          <a:sy n="157" d="100"/>
        </p:scale>
        <p:origin x="2352" y="96"/>
      </p:cViewPr>
      <p:guideLst>
        <p:guide orient="horz" pos="2160"/>
        <p:guide pos="2880"/>
      </p:guideLst>
    </p:cSldViewPr>
  </p:slideViewPr>
  <p:outlineViewPr>
    <p:cViewPr>
      <p:scale>
        <a:sx n="33" d="100"/>
        <a:sy n="33" d="100"/>
      </p:scale>
      <p:origin x="0" y="-22210"/>
    </p:cViewPr>
  </p:outlineViewPr>
  <p:notesTextViewPr>
    <p:cViewPr>
      <p:scale>
        <a:sx n="100" d="100"/>
        <a:sy n="100" d="100"/>
      </p:scale>
      <p:origin x="0" y="0"/>
    </p:cViewPr>
  </p:notesTextViewPr>
  <p:notesViewPr>
    <p:cSldViewPr>
      <p:cViewPr varScale="1">
        <p:scale>
          <a:sx n="65" d="100"/>
          <a:sy n="65" d="100"/>
        </p:scale>
        <p:origin x="2386" y="62"/>
      </p:cViewPr>
      <p:guideLst/>
    </p:cSldViewPr>
  </p:notesViewPr>
  <p:gridSpacing cx="90001" cy="90001"/>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BE53D4-1A7B-4FFE-8A95-4265B045F058}" type="datetimeFigureOut">
              <a:rPr kumimoji="1" lang="ja-JP" altLang="en-US" smtClean="0"/>
              <a:t>2023/8/25</a:t>
            </a:fld>
            <a:endParaRPr kumimoji="1" lang="ja-JP" altLang="en-US"/>
          </a:p>
        </p:txBody>
      </p:sp>
      <p:sp>
        <p:nvSpPr>
          <p:cNvPr id="4" name="スライド イメージ プレースホルダー 3"/>
          <p:cNvSpPr>
            <a:spLocks noGrp="1" noRot="1" noChangeAspect="1"/>
          </p:cNvSpPr>
          <p:nvPr>
            <p:ph type="sldImg" idx="2"/>
          </p:nvPr>
        </p:nvSpPr>
        <p:spPr>
          <a:xfrm>
            <a:off x="818971" y="161951"/>
            <a:ext cx="5220058" cy="3915044"/>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A5F4D4-1F28-49A5-8AEE-E46B08553EC4}" type="slidenum">
              <a:rPr kumimoji="1" lang="ja-JP" altLang="en-US" smtClean="0"/>
              <a:t>‹#›</a:t>
            </a:fld>
            <a:endParaRPr kumimoji="1" lang="ja-JP" altLang="en-US"/>
          </a:p>
        </p:txBody>
      </p:sp>
    </p:spTree>
    <p:extLst>
      <p:ext uri="{BB962C8B-B14F-4D97-AF65-F5344CB8AC3E}">
        <p14:creationId xmlns:p14="http://schemas.microsoft.com/office/powerpoint/2010/main" val="169212330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78A5F4D4-1F28-49A5-8AEE-E46B08553EC4}" type="slidenum">
              <a:rPr kumimoji="1" lang="ja-JP" altLang="en-US" smtClean="0"/>
              <a:t>1</a:t>
            </a:fld>
            <a:endParaRPr kumimoji="1" lang="ja-JP" altLang="en-US"/>
          </a:p>
        </p:txBody>
      </p:sp>
    </p:spTree>
    <p:extLst>
      <p:ext uri="{BB962C8B-B14F-4D97-AF65-F5344CB8AC3E}">
        <p14:creationId xmlns:p14="http://schemas.microsoft.com/office/powerpoint/2010/main" val="3548328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1" name="正方形/長方形 20"/>
          <p:cNvSpPr/>
          <p:nvPr/>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sp>
        <p:nvSpPr>
          <p:cNvPr id="7170" name="Rectangle 2"/>
          <p:cNvSpPr>
            <a:spLocks noGrp="1" noChangeArrowheads="1"/>
          </p:cNvSpPr>
          <p:nvPr>
            <p:ph type="ctrTitle"/>
          </p:nvPr>
        </p:nvSpPr>
        <p:spPr>
          <a:xfrm>
            <a:off x="701957" y="278965"/>
            <a:ext cx="7920088" cy="2340026"/>
          </a:xfrm>
          <a:prstGeom prst="rect">
            <a:avLst/>
          </a:prstGeom>
        </p:spPr>
        <p:txBody>
          <a:bodyPr anchor="ctr"/>
          <a:lstStyle>
            <a:lvl1pPr algn="ctr">
              <a:defRPr sz="3200" b="1">
                <a:solidFill>
                  <a:schemeClr val="bg1"/>
                </a:solidFill>
              </a:defRPr>
            </a:lvl1pPr>
          </a:lstStyle>
          <a:p>
            <a:r>
              <a:rPr lang="ja-JP" altLang="en-US"/>
              <a:t>マスター タイトルの書式設定</a:t>
            </a:r>
            <a:endParaRPr lang="ja-JP" altLang="en-US" dirty="0"/>
          </a:p>
        </p:txBody>
      </p:sp>
      <p:sp>
        <p:nvSpPr>
          <p:cNvPr id="7171" name="Rectangle 3"/>
          <p:cNvSpPr>
            <a:spLocks noGrp="1" noChangeArrowheads="1"/>
          </p:cNvSpPr>
          <p:nvPr>
            <p:ph type="subTitle" idx="1"/>
          </p:nvPr>
        </p:nvSpPr>
        <p:spPr>
          <a:xfrm>
            <a:off x="1691968" y="4149007"/>
            <a:ext cx="7200080" cy="1440017"/>
          </a:xfrm>
        </p:spPr>
        <p:txBody>
          <a:bodyPr anchor="b"/>
          <a:lstStyle>
            <a:lvl1pPr marL="0" indent="0" algn="r">
              <a:lnSpc>
                <a:spcPct val="150000"/>
              </a:lnSpc>
              <a:spcBef>
                <a:spcPts val="0"/>
              </a:spcBef>
              <a:spcAft>
                <a:spcPts val="0"/>
              </a:spcAft>
              <a:buFont typeface="Wingdings" pitchFamily="2" charset="2"/>
              <a:buNone/>
              <a:defRPr>
                <a:solidFill>
                  <a:schemeClr val="bg1"/>
                </a:solidFill>
              </a:defRPr>
            </a:lvl1pPr>
          </a:lstStyle>
          <a:p>
            <a:r>
              <a:rPr lang="ja-JP" altLang="en-US"/>
              <a:t>マスター サブタイトルの書式設定</a:t>
            </a:r>
            <a:endParaRPr lang="ja-JP" altLang="en-US" dirty="0"/>
          </a:p>
        </p:txBody>
      </p:sp>
      <p:sp>
        <p:nvSpPr>
          <p:cNvPr id="5" name="正方形/長方形 4"/>
          <p:cNvSpPr/>
          <p:nvPr userDrawn="1"/>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cxnSp>
        <p:nvCxnSpPr>
          <p:cNvPr id="6" name="直線コネクタ 5"/>
          <p:cNvCxnSpPr/>
          <p:nvPr userDrawn="1"/>
        </p:nvCxnSpPr>
        <p:spPr bwMode="auto">
          <a:xfrm flipV="1">
            <a:off x="701957" y="2618991"/>
            <a:ext cx="7830087" cy="2"/>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2774692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8" name="Rectangle 20"/>
          <p:cNvSpPr txBox="1">
            <a:spLocks noChangeArrowheads="1"/>
          </p:cNvSpPr>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
        <p:nvSpPr>
          <p:cNvPr id="12" name="テキスト プレースホルダー 11"/>
          <p:cNvSpPr>
            <a:spLocks noGrp="1"/>
          </p:cNvSpPr>
          <p:nvPr>
            <p:ph type="body" sz="quarter" idx="10"/>
          </p:nvPr>
        </p:nvSpPr>
        <p:spPr>
          <a:xfrm>
            <a:off x="611956" y="1088974"/>
            <a:ext cx="8280092" cy="5219751"/>
          </a:xfrm>
        </p:spPr>
        <p:txBody>
          <a:bodyPr/>
          <a:lstStyle>
            <a:lvl2pPr>
              <a:buClr>
                <a:schemeClr val="accent4"/>
              </a:buClr>
              <a:defRPr/>
            </a:lvl2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Rectangle 20"/>
          <p:cNvSpPr txBox="1">
            <a:spLocks noChangeArrowheads="1"/>
          </p:cNvSpPr>
          <p:nvPr userDrawn="1"/>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6349938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7"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4042597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セクションタイトル">
    <p:bg>
      <p:bgPr>
        <a:solidFill>
          <a:schemeClr val="accent5"/>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1628980"/>
            <a:ext cx="7200080" cy="990011"/>
          </a:xfrm>
        </p:spPr>
        <p:txBody>
          <a:bodyPr anchor="b"/>
          <a:lstStyle>
            <a:lvl1pPr algn="l">
              <a:defRPr sz="3200" b="0"/>
            </a:lvl1pPr>
          </a:lstStyle>
          <a:p>
            <a:r>
              <a:rPr kumimoji="1" lang="ja-JP" altLang="en-US"/>
              <a:t>マスター タイトルの書式設定</a:t>
            </a:r>
            <a:endParaRPr kumimoji="1" lang="ja-JP" altLang="en-US" dirty="0"/>
          </a:p>
        </p:txBody>
      </p:sp>
      <p:cxnSp>
        <p:nvCxnSpPr>
          <p:cNvPr id="4" name="直線コネクタ 3"/>
          <p:cNvCxnSpPr/>
          <p:nvPr userDrawn="1"/>
        </p:nvCxnSpPr>
        <p:spPr bwMode="auto">
          <a:xfrm flipV="1">
            <a:off x="611956" y="2618991"/>
            <a:ext cx="6120068" cy="1"/>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4175611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tx1">
                    <a:lumMod val="75000"/>
                    <a:lumOff val="25000"/>
                  </a:schemeClr>
                </a:solidFill>
              </a:defRPr>
            </a:lvl1pPr>
          </a:lstStyle>
          <a:p>
            <a:fld id="{D2D8002D-B5B0-4BAC-B1F6-782DDCCE6D9C}" type="slidenum">
              <a:rPr kumimoji="1" lang="ja-JP" altLang="en-US" smtClean="0"/>
              <a:pPr/>
              <a:t>‹#›</a:t>
            </a:fld>
            <a:endParaRPr kumimoji="1" lang="ja-JP" altLang="en-US"/>
          </a:p>
        </p:txBody>
      </p:sp>
    </p:spTree>
    <p:extLst>
      <p:ext uri="{BB962C8B-B14F-4D97-AF65-F5344CB8AC3E}">
        <p14:creationId xmlns:p14="http://schemas.microsoft.com/office/powerpoint/2010/main" val="192161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1" type="titleOnly">
  <p:cSld name="Title only 1">
    <p:spTree>
      <p:nvGrpSpPr>
        <p:cNvPr id="1" name="Shape 2501"/>
        <p:cNvGrpSpPr/>
        <p:nvPr/>
      </p:nvGrpSpPr>
      <p:grpSpPr>
        <a:xfrm>
          <a:off x="0" y="0"/>
          <a:ext cx="0" cy="0"/>
          <a:chOff x="0" y="0"/>
          <a:chExt cx="0" cy="0"/>
        </a:xfrm>
      </p:grpSpPr>
      <p:sp>
        <p:nvSpPr>
          <p:cNvPr id="2502" name="Google Shape;2502;p200"/>
          <p:cNvSpPr txBox="1">
            <a:spLocks noGrp="1"/>
          </p:cNvSpPr>
          <p:nvPr>
            <p:ph type="sldNum" idx="12"/>
          </p:nvPr>
        </p:nvSpPr>
        <p:spPr>
          <a:xfrm>
            <a:off x="8472458" y="6217623"/>
            <a:ext cx="548700" cy="5248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algn="l"/>
            <a:fld id="{00000000-1234-1234-1234-123412341234}" type="slidenum">
              <a:rPr lang="en-US" altLang="ja" smtClean="0"/>
              <a:pPr algn="l"/>
              <a:t>‹#›</a:t>
            </a:fld>
            <a:endParaRPr lang="ja" altLang="en-US"/>
          </a:p>
        </p:txBody>
      </p:sp>
      <p:sp>
        <p:nvSpPr>
          <p:cNvPr id="2503" name="Google Shape;2503;p200"/>
          <p:cNvSpPr txBox="1">
            <a:spLocks noGrp="1"/>
          </p:cNvSpPr>
          <p:nvPr>
            <p:ph type="title"/>
          </p:nvPr>
        </p:nvSpPr>
        <p:spPr>
          <a:xfrm>
            <a:off x="311700" y="796567"/>
            <a:ext cx="8520600" cy="7636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2A3CD"/>
              </a:buClr>
              <a:buSzPts val="1400"/>
              <a:buChar char="●"/>
              <a:defRPr>
                <a:solidFill>
                  <a:srgbClr val="22A3CD"/>
                </a:solidFill>
              </a:defRPr>
            </a:lvl1pPr>
            <a:lvl2pPr lvl="1" rtl="0">
              <a:spcBef>
                <a:spcPts val="0"/>
              </a:spcBef>
              <a:spcAft>
                <a:spcPts val="0"/>
              </a:spcAft>
              <a:buClr>
                <a:srgbClr val="22A3CD"/>
              </a:buClr>
              <a:buSzPts val="1400"/>
              <a:buChar char="○"/>
              <a:defRPr>
                <a:solidFill>
                  <a:srgbClr val="22A3CD"/>
                </a:solidFill>
              </a:defRPr>
            </a:lvl2pPr>
            <a:lvl3pPr lvl="2" rtl="0">
              <a:spcBef>
                <a:spcPts val="0"/>
              </a:spcBef>
              <a:spcAft>
                <a:spcPts val="0"/>
              </a:spcAft>
              <a:buClr>
                <a:srgbClr val="22A3CD"/>
              </a:buClr>
              <a:buSzPts val="1400"/>
              <a:buChar char="■"/>
              <a:defRPr>
                <a:solidFill>
                  <a:srgbClr val="22A3CD"/>
                </a:solidFill>
              </a:defRPr>
            </a:lvl3pPr>
            <a:lvl4pPr lvl="3" rtl="0">
              <a:spcBef>
                <a:spcPts val="0"/>
              </a:spcBef>
              <a:spcAft>
                <a:spcPts val="0"/>
              </a:spcAft>
              <a:buClr>
                <a:srgbClr val="22A3CD"/>
              </a:buClr>
              <a:buSzPts val="1400"/>
              <a:buChar char="●"/>
              <a:defRPr>
                <a:solidFill>
                  <a:srgbClr val="22A3CD"/>
                </a:solidFill>
              </a:defRPr>
            </a:lvl4pPr>
            <a:lvl5pPr lvl="4" rtl="0">
              <a:spcBef>
                <a:spcPts val="0"/>
              </a:spcBef>
              <a:spcAft>
                <a:spcPts val="0"/>
              </a:spcAft>
              <a:buClr>
                <a:srgbClr val="22A3CD"/>
              </a:buClr>
              <a:buSzPts val="1400"/>
              <a:buChar char="○"/>
              <a:defRPr>
                <a:solidFill>
                  <a:srgbClr val="22A3CD"/>
                </a:solidFill>
              </a:defRPr>
            </a:lvl5pPr>
            <a:lvl6pPr lvl="5" rtl="0">
              <a:spcBef>
                <a:spcPts val="0"/>
              </a:spcBef>
              <a:spcAft>
                <a:spcPts val="0"/>
              </a:spcAft>
              <a:buClr>
                <a:srgbClr val="22A3CD"/>
              </a:buClr>
              <a:buSzPts val="1400"/>
              <a:buChar char="■"/>
              <a:defRPr>
                <a:solidFill>
                  <a:srgbClr val="22A3CD"/>
                </a:solidFill>
              </a:defRPr>
            </a:lvl6pPr>
            <a:lvl7pPr lvl="6" rtl="0">
              <a:spcBef>
                <a:spcPts val="0"/>
              </a:spcBef>
              <a:spcAft>
                <a:spcPts val="0"/>
              </a:spcAft>
              <a:buClr>
                <a:srgbClr val="22A3CD"/>
              </a:buClr>
              <a:buSzPts val="1400"/>
              <a:buChar char="●"/>
              <a:defRPr>
                <a:solidFill>
                  <a:srgbClr val="22A3CD"/>
                </a:solidFill>
              </a:defRPr>
            </a:lvl7pPr>
            <a:lvl8pPr lvl="7" rtl="0">
              <a:spcBef>
                <a:spcPts val="0"/>
              </a:spcBef>
              <a:spcAft>
                <a:spcPts val="0"/>
              </a:spcAft>
              <a:buClr>
                <a:srgbClr val="22A3CD"/>
              </a:buClr>
              <a:buSzPts val="1400"/>
              <a:buChar char="○"/>
              <a:defRPr>
                <a:solidFill>
                  <a:srgbClr val="22A3CD"/>
                </a:solidFill>
              </a:defRPr>
            </a:lvl8pPr>
            <a:lvl9pPr lvl="8" rtl="0">
              <a:spcBef>
                <a:spcPts val="0"/>
              </a:spcBef>
              <a:spcAft>
                <a:spcPts val="0"/>
              </a:spcAft>
              <a:buClr>
                <a:srgbClr val="22A3CD"/>
              </a:buClr>
              <a:buSzPts val="1400"/>
              <a:buChar char="■"/>
              <a:defRPr>
                <a:solidFill>
                  <a:srgbClr val="22A3CD"/>
                </a:solidFill>
              </a:defRPr>
            </a:lvl9pPr>
          </a:lstStyle>
          <a:p>
            <a:endParaRPr/>
          </a:p>
        </p:txBody>
      </p:sp>
      <p:sp>
        <p:nvSpPr>
          <p:cNvPr id="2504" name="Google Shape;2504;p200"/>
          <p:cNvSpPr txBox="1">
            <a:spLocks noGrp="1"/>
          </p:cNvSpPr>
          <p:nvPr>
            <p:ph type="subTitle" idx="1"/>
          </p:nvPr>
        </p:nvSpPr>
        <p:spPr>
          <a:xfrm>
            <a:off x="311700" y="339533"/>
            <a:ext cx="4368600" cy="510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22A3CD"/>
              </a:buClr>
              <a:buSzPts val="1600"/>
              <a:buNone/>
              <a:defRPr sz="1600">
                <a:solidFill>
                  <a:srgbClr val="22A3CD"/>
                </a:solidFill>
              </a:defRPr>
            </a:lvl1pPr>
            <a:lvl2pPr lvl="1" rtl="0">
              <a:spcBef>
                <a:spcPts val="0"/>
              </a:spcBef>
              <a:spcAft>
                <a:spcPts val="0"/>
              </a:spcAft>
              <a:buClr>
                <a:srgbClr val="22A3CD"/>
              </a:buClr>
              <a:buSzPts val="1200"/>
              <a:buNone/>
              <a:defRPr sz="1200">
                <a:solidFill>
                  <a:srgbClr val="22A3CD"/>
                </a:solidFill>
              </a:defRPr>
            </a:lvl2pPr>
            <a:lvl3pPr lvl="2" rtl="0">
              <a:spcBef>
                <a:spcPts val="0"/>
              </a:spcBef>
              <a:spcAft>
                <a:spcPts val="0"/>
              </a:spcAft>
              <a:buClr>
                <a:srgbClr val="22A3CD"/>
              </a:buClr>
              <a:buSzPts val="1200"/>
              <a:buNone/>
              <a:defRPr sz="1200">
                <a:solidFill>
                  <a:srgbClr val="22A3CD"/>
                </a:solidFill>
              </a:defRPr>
            </a:lvl3pPr>
            <a:lvl4pPr lvl="3" rtl="0">
              <a:spcBef>
                <a:spcPts val="0"/>
              </a:spcBef>
              <a:spcAft>
                <a:spcPts val="0"/>
              </a:spcAft>
              <a:buClr>
                <a:srgbClr val="22A3CD"/>
              </a:buClr>
              <a:buSzPts val="1200"/>
              <a:buNone/>
              <a:defRPr sz="1200">
                <a:solidFill>
                  <a:srgbClr val="22A3CD"/>
                </a:solidFill>
              </a:defRPr>
            </a:lvl4pPr>
            <a:lvl5pPr lvl="4" rtl="0">
              <a:spcBef>
                <a:spcPts val="0"/>
              </a:spcBef>
              <a:spcAft>
                <a:spcPts val="0"/>
              </a:spcAft>
              <a:buClr>
                <a:srgbClr val="22A3CD"/>
              </a:buClr>
              <a:buSzPts val="1200"/>
              <a:buNone/>
              <a:defRPr sz="1200">
                <a:solidFill>
                  <a:srgbClr val="22A3CD"/>
                </a:solidFill>
              </a:defRPr>
            </a:lvl5pPr>
            <a:lvl6pPr lvl="5" rtl="0">
              <a:spcBef>
                <a:spcPts val="0"/>
              </a:spcBef>
              <a:spcAft>
                <a:spcPts val="0"/>
              </a:spcAft>
              <a:buClr>
                <a:srgbClr val="22A3CD"/>
              </a:buClr>
              <a:buSzPts val="1200"/>
              <a:buNone/>
              <a:defRPr sz="1200">
                <a:solidFill>
                  <a:srgbClr val="22A3CD"/>
                </a:solidFill>
              </a:defRPr>
            </a:lvl6pPr>
            <a:lvl7pPr lvl="6" rtl="0">
              <a:spcBef>
                <a:spcPts val="0"/>
              </a:spcBef>
              <a:spcAft>
                <a:spcPts val="0"/>
              </a:spcAft>
              <a:buClr>
                <a:srgbClr val="22A3CD"/>
              </a:buClr>
              <a:buSzPts val="1200"/>
              <a:buNone/>
              <a:defRPr sz="1200">
                <a:solidFill>
                  <a:srgbClr val="22A3CD"/>
                </a:solidFill>
              </a:defRPr>
            </a:lvl7pPr>
            <a:lvl8pPr lvl="7" rtl="0">
              <a:spcBef>
                <a:spcPts val="0"/>
              </a:spcBef>
              <a:spcAft>
                <a:spcPts val="0"/>
              </a:spcAft>
              <a:buClr>
                <a:srgbClr val="22A3CD"/>
              </a:buClr>
              <a:buSzPts val="1200"/>
              <a:buNone/>
              <a:defRPr sz="1200">
                <a:solidFill>
                  <a:srgbClr val="22A3CD"/>
                </a:solidFill>
              </a:defRPr>
            </a:lvl8pPr>
            <a:lvl9pPr lvl="8" rtl="0">
              <a:spcBef>
                <a:spcPts val="0"/>
              </a:spcBef>
              <a:spcAft>
                <a:spcPts val="0"/>
              </a:spcAft>
              <a:buClr>
                <a:srgbClr val="22A3CD"/>
              </a:buClr>
              <a:buSzPts val="1200"/>
              <a:buNone/>
              <a:defRPr sz="1200">
                <a:solidFill>
                  <a:srgbClr val="22A3CD"/>
                </a:solidFill>
              </a:defRPr>
            </a:lvl9pPr>
          </a:lstStyle>
          <a:p>
            <a:endParaRPr/>
          </a:p>
        </p:txBody>
      </p:sp>
    </p:spTree>
    <p:extLst>
      <p:ext uri="{BB962C8B-B14F-4D97-AF65-F5344CB8AC3E}">
        <p14:creationId xmlns:p14="http://schemas.microsoft.com/office/powerpoint/2010/main" val="109834150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bwMode="auto">
          <a:xfrm>
            <a:off x="611956" y="1088974"/>
            <a:ext cx="8280092" cy="522005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2" name="正方形/長方形 1"/>
          <p:cNvSpPr/>
          <p:nvPr/>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2"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p>
            <a:pPr lvl="0"/>
            <a:r>
              <a:rPr lang="ja-JP" altLang="en-US" dirty="0"/>
              <a:t>マスタ タイトルの書式設定</a:t>
            </a:r>
          </a:p>
        </p:txBody>
      </p:sp>
      <p:sp>
        <p:nvSpPr>
          <p:cNvPr id="6164"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
        <p:nvSpPr>
          <p:cNvPr id="6" name="正方形/長方形 5"/>
          <p:cNvSpPr/>
          <p:nvPr userDrawn="1"/>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35615592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80" r:id="rId6"/>
  </p:sldLayoutIdLst>
  <p:hf hdr="0" ftr="0" dt="0"/>
  <p:txStyles>
    <p:titleStyle>
      <a:lvl1pPr algn="l" rtl="0" eaLnBrk="1" fontAlgn="base" hangingPunct="1">
        <a:spcBef>
          <a:spcPct val="0"/>
        </a:spcBef>
        <a:spcAft>
          <a:spcPct val="0"/>
        </a:spcAft>
        <a:defRPr kumimoji="1" sz="28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5pPr>
      <a:lvl6pPr marL="4572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6pPr>
      <a:lvl7pPr marL="9144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7pPr>
      <a:lvl8pPr marL="13716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8pPr>
      <a:lvl9pPr marL="18288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9pPr>
    </p:titleStyle>
    <p:body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conferences.sigcomm.org/sigcomm/2013/misc/AuthorResponseGuidelines.pdf"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41953" y="1988984"/>
            <a:ext cx="8460094" cy="630007"/>
          </a:xfrm>
        </p:spPr>
        <p:txBody>
          <a:bodyPr/>
          <a:lstStyle/>
          <a:p>
            <a:r>
              <a:rPr lang="ja-JP" altLang="en-US" sz="2800" dirty="0"/>
              <a:t>リバッタルの進め方 </a:t>
            </a:r>
            <a:r>
              <a:rPr lang="en-US" altLang="ja-JP" sz="2800" dirty="0"/>
              <a:t>v2</a:t>
            </a:r>
            <a:endParaRPr kumimoji="1" lang="ja-JP" altLang="en-US" sz="2800" dirty="0"/>
          </a:p>
        </p:txBody>
      </p:sp>
      <p:sp>
        <p:nvSpPr>
          <p:cNvPr id="6" name="サブタイトル 2"/>
          <p:cNvSpPr txBox="1">
            <a:spLocks/>
          </p:cNvSpPr>
          <p:nvPr/>
        </p:nvSpPr>
        <p:spPr bwMode="auto">
          <a:xfrm>
            <a:off x="791958" y="3699003"/>
            <a:ext cx="7650085" cy="54000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marL="0" indent="0" algn="r" rtl="0" eaLnBrk="1" fontAlgn="base" hangingPunct="1">
              <a:lnSpc>
                <a:spcPct val="150000"/>
              </a:lnSpc>
              <a:spcBef>
                <a:spcPts val="0"/>
              </a:spcBef>
              <a:spcAft>
                <a:spcPts val="0"/>
              </a:spcAft>
              <a:buClr>
                <a:schemeClr val="accent5"/>
              </a:buClr>
              <a:buFont typeface="Wingdings" pitchFamily="2" charset="2"/>
              <a:buNone/>
              <a:tabLst>
                <a:tab pos="2057400" algn="l"/>
              </a:tabLst>
              <a:defRPr kumimoji="1" sz="2000">
                <a:solidFill>
                  <a:schemeClr val="bg1"/>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a:lnSpc>
                <a:spcPct val="100000"/>
              </a:lnSpc>
            </a:pPr>
            <a:r>
              <a:rPr lang="ja-JP" altLang="en-US" kern="0" dirty="0"/>
              <a:t>塩谷 亮太 </a:t>
            </a:r>
            <a:endParaRPr lang="en-US" altLang="ja-JP" kern="0" dirty="0"/>
          </a:p>
        </p:txBody>
      </p:sp>
    </p:spTree>
    <p:extLst>
      <p:ext uri="{BB962C8B-B14F-4D97-AF65-F5344CB8AC3E}">
        <p14:creationId xmlns:p14="http://schemas.microsoft.com/office/powerpoint/2010/main" val="101780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4D90254-02E5-5150-E679-EA950D7ABAFA}"/>
              </a:ext>
            </a:extLst>
          </p:cNvPr>
          <p:cNvSpPr>
            <a:spLocks noGrp="1"/>
          </p:cNvSpPr>
          <p:nvPr>
            <p:ph type="title"/>
          </p:nvPr>
        </p:nvSpPr>
        <p:spPr/>
        <p:txBody>
          <a:bodyPr/>
          <a:lstStyle/>
          <a:p>
            <a:r>
              <a:rPr lang="ja-JP" altLang="en-US" dirty="0"/>
              <a:t>考え方２：加点にならない事は書かない？</a:t>
            </a:r>
          </a:p>
        </p:txBody>
      </p:sp>
      <p:sp>
        <p:nvSpPr>
          <p:cNvPr id="5" name="テキスト プレースホルダー 4">
            <a:extLst>
              <a:ext uri="{FF2B5EF4-FFF2-40B4-BE49-F238E27FC236}">
                <a16:creationId xmlns:a16="http://schemas.microsoft.com/office/drawing/2014/main" id="{77F9C7DC-8B72-E4A4-A675-C367E5757137}"/>
              </a:ext>
            </a:extLst>
          </p:cNvPr>
          <p:cNvSpPr>
            <a:spLocks noGrp="1"/>
          </p:cNvSpPr>
          <p:nvPr>
            <p:ph type="body" sz="quarter" idx="10"/>
          </p:nvPr>
        </p:nvSpPr>
        <p:spPr/>
        <p:txBody>
          <a:bodyPr/>
          <a:lstStyle/>
          <a:p>
            <a:r>
              <a:rPr lang="ja-JP" altLang="en-US" dirty="0"/>
              <a:t>明らかな弱点の場合，何を書いても無駄なことはある</a:t>
            </a:r>
            <a:endParaRPr lang="en-US" altLang="ja-JP" dirty="0"/>
          </a:p>
          <a:p>
            <a:pPr lvl="1"/>
            <a:r>
              <a:rPr lang="ja-JP" altLang="en-US" dirty="0"/>
              <a:t>「～の測定がなされていない」とか言われて，それを測るのは現実的には無理な場合とか</a:t>
            </a:r>
            <a:endParaRPr lang="en-US" altLang="ja-JP" dirty="0"/>
          </a:p>
          <a:p>
            <a:pPr lvl="1"/>
            <a:r>
              <a:rPr lang="ja-JP" altLang="en-US" dirty="0"/>
              <a:t>なくても良い理由をくどくど書いても加点されない可能性が高い</a:t>
            </a:r>
            <a:endParaRPr lang="en-US" altLang="ja-JP" dirty="0"/>
          </a:p>
          <a:p>
            <a:pPr lvl="2"/>
            <a:r>
              <a:rPr lang="ja-JP" altLang="en-US" dirty="0"/>
              <a:t>特に一般にその「～の測定」が良く行われている時とか</a:t>
            </a:r>
            <a:endParaRPr lang="en-US" altLang="ja-JP" dirty="0"/>
          </a:p>
          <a:p>
            <a:r>
              <a:rPr lang="ja-JP" altLang="en-US" dirty="0"/>
              <a:t>「加点にならない質問には回答しない」という指針もある</a:t>
            </a:r>
            <a:endParaRPr lang="en-US" altLang="ja-JP" dirty="0"/>
          </a:p>
          <a:p>
            <a:pPr lvl="1"/>
            <a:r>
              <a:rPr lang="ja-JP" altLang="en-US" dirty="0"/>
              <a:t>とある先生はこの方針だが，わりと極端な考え方であると思う</a:t>
            </a:r>
            <a:endParaRPr lang="en-US" altLang="ja-JP" dirty="0"/>
          </a:p>
          <a:p>
            <a:pPr lvl="1"/>
            <a:r>
              <a:rPr lang="ja-JP" altLang="en-US" dirty="0"/>
              <a:t>不誠実な印象を与える可能性もある</a:t>
            </a:r>
            <a:endParaRPr lang="en-US" altLang="ja-JP" dirty="0"/>
          </a:p>
          <a:p>
            <a:r>
              <a:rPr lang="ja-JP" altLang="en-US" dirty="0">
                <a:solidFill>
                  <a:schemeClr val="accent5"/>
                </a:solidFill>
              </a:rPr>
              <a:t>でも「なにを答えれば加点に繋がるか」という視点は重要</a:t>
            </a:r>
          </a:p>
        </p:txBody>
      </p:sp>
      <p:sp>
        <p:nvSpPr>
          <p:cNvPr id="2" name="スライド番号プレースホルダー 1">
            <a:extLst>
              <a:ext uri="{FF2B5EF4-FFF2-40B4-BE49-F238E27FC236}">
                <a16:creationId xmlns:a16="http://schemas.microsoft.com/office/drawing/2014/main" id="{31ABB5DD-A344-815C-93B3-D0854B35BF15}"/>
              </a:ext>
            </a:extLst>
          </p:cNvPr>
          <p:cNvSpPr>
            <a:spLocks noGrp="1"/>
          </p:cNvSpPr>
          <p:nvPr>
            <p:ph type="sldNum" sz="quarter" idx="4294967295"/>
          </p:nvPr>
        </p:nvSpPr>
        <p:spPr>
          <a:xfrm>
            <a:off x="8531225" y="6308725"/>
            <a:ext cx="612775" cy="549275"/>
          </a:xfrm>
        </p:spPr>
        <p:txBody>
          <a:bodyPr/>
          <a:lstStyle/>
          <a:p>
            <a:fld id="{D2D8002D-B5B0-4BAC-B1F6-782DDCCE6D9C}" type="slidenum">
              <a:rPr kumimoji="1" lang="ja-JP" altLang="en-US" smtClean="0"/>
              <a:pPr/>
              <a:t>10</a:t>
            </a:fld>
            <a:endParaRPr kumimoji="1" lang="ja-JP" altLang="en-US"/>
          </a:p>
        </p:txBody>
      </p:sp>
    </p:spTree>
    <p:extLst>
      <p:ext uri="{BB962C8B-B14F-4D97-AF65-F5344CB8AC3E}">
        <p14:creationId xmlns:p14="http://schemas.microsoft.com/office/powerpoint/2010/main" val="42682466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D4972FC8-631C-CF56-D504-447CB9BAAD27}"/>
              </a:ext>
            </a:extLst>
          </p:cNvPr>
          <p:cNvSpPr>
            <a:spLocks noGrp="1"/>
          </p:cNvSpPr>
          <p:nvPr>
            <p:ph type="title"/>
          </p:nvPr>
        </p:nvSpPr>
        <p:spPr/>
        <p:txBody>
          <a:bodyPr/>
          <a:lstStyle/>
          <a:p>
            <a:r>
              <a:rPr lang="ja-JP" altLang="en-US" dirty="0"/>
              <a:t>参考</a:t>
            </a:r>
          </a:p>
        </p:txBody>
      </p:sp>
      <p:sp>
        <p:nvSpPr>
          <p:cNvPr id="5" name="テキスト プレースホルダー 4">
            <a:extLst>
              <a:ext uri="{FF2B5EF4-FFF2-40B4-BE49-F238E27FC236}">
                <a16:creationId xmlns:a16="http://schemas.microsoft.com/office/drawing/2014/main" id="{56501602-0A9E-AC44-1DE7-A9DFF44160F4}"/>
              </a:ext>
            </a:extLst>
          </p:cNvPr>
          <p:cNvSpPr>
            <a:spLocks noGrp="1"/>
          </p:cNvSpPr>
          <p:nvPr>
            <p:ph type="body" sz="quarter" idx="10"/>
          </p:nvPr>
        </p:nvSpPr>
        <p:spPr/>
        <p:txBody>
          <a:bodyPr/>
          <a:lstStyle/>
          <a:p>
            <a:r>
              <a:rPr lang="en-US" altLang="ja-JP" sz="1800" dirty="0" err="1"/>
              <a:t>Sigcomm</a:t>
            </a:r>
            <a:r>
              <a:rPr lang="en-US" altLang="ja-JP" sz="1800" dirty="0"/>
              <a:t> 2013 author response guidelines</a:t>
            </a:r>
            <a:br>
              <a:rPr lang="en-US" altLang="ja-JP" sz="1800" dirty="0"/>
            </a:br>
            <a:r>
              <a:rPr lang="en-US" altLang="ja-JP" sz="1800" dirty="0">
                <a:hlinkClick r:id="rId2"/>
              </a:rPr>
              <a:t>http://conferences.sigcomm.org/sigcomm/2013/misc/AuthorResponseGuidelines.pdf</a:t>
            </a:r>
            <a:br>
              <a:rPr lang="en-US" altLang="ja-JP" sz="1800" dirty="0"/>
            </a:br>
            <a:endParaRPr lang="en-US" altLang="ja-JP" sz="1800" dirty="0"/>
          </a:p>
          <a:p>
            <a:pPr lvl="1"/>
            <a:r>
              <a:rPr lang="ja-JP" altLang="en-US" sz="1800" dirty="0"/>
              <a:t>リバッタルに対する指針や例が簡潔にまとまっていると思う</a:t>
            </a:r>
            <a:endParaRPr lang="en-US" altLang="ja-JP" sz="1800" dirty="0"/>
          </a:p>
          <a:p>
            <a:pPr lvl="1"/>
            <a:r>
              <a:rPr lang="ja-JP" altLang="en-US" sz="1800" dirty="0"/>
              <a:t>引用：</a:t>
            </a:r>
            <a:endParaRPr lang="en-US" altLang="ja-JP" sz="1800" dirty="0"/>
          </a:p>
          <a:p>
            <a:pPr lvl="2"/>
            <a:r>
              <a:rPr lang="ja-JP" altLang="en-US" sz="1800" dirty="0"/>
              <a:t>著者の回答は、意見ではなく、事実に基づいたポイントに焦点を当てることが最も効果的であると思われることを強調したい。</a:t>
            </a:r>
            <a:endParaRPr lang="en-US" altLang="ja-JP" sz="1800" dirty="0"/>
          </a:p>
          <a:p>
            <a:pPr lvl="2"/>
            <a:r>
              <a:rPr lang="en-US" altLang="ja-JP" sz="1800" dirty="0"/>
              <a:t>PC</a:t>
            </a:r>
            <a:r>
              <a:rPr lang="ja-JP" altLang="en-US" sz="1800" dirty="0"/>
              <a:t>は、著者が主張する新しい結果や改善点を無視することができます。</a:t>
            </a:r>
            <a:endParaRPr lang="en-US" altLang="ja-JP" sz="1800" dirty="0"/>
          </a:p>
          <a:p>
            <a:pPr lvl="2"/>
            <a:r>
              <a:rPr lang="ja-JP" altLang="en-US" sz="1800" dirty="0"/>
              <a:t>また、著者の回答が投稿時の誤りを修正するものであったとしても、いくつかの誤りを含む論文を受理するかどうかの最終判断は</a:t>
            </a:r>
            <a:r>
              <a:rPr lang="en-US" altLang="ja-JP" sz="1800" dirty="0"/>
              <a:t>PC</a:t>
            </a:r>
            <a:r>
              <a:rPr lang="ja-JP" altLang="en-US" sz="1800" dirty="0"/>
              <a:t>が行います。</a:t>
            </a:r>
          </a:p>
        </p:txBody>
      </p:sp>
      <p:sp>
        <p:nvSpPr>
          <p:cNvPr id="2" name="スライド番号プレースホルダー 1">
            <a:extLst>
              <a:ext uri="{FF2B5EF4-FFF2-40B4-BE49-F238E27FC236}">
                <a16:creationId xmlns:a16="http://schemas.microsoft.com/office/drawing/2014/main" id="{98EC1791-BDCF-0841-AB7B-70AF81F75FC0}"/>
              </a:ext>
            </a:extLst>
          </p:cNvPr>
          <p:cNvSpPr>
            <a:spLocks noGrp="1"/>
          </p:cNvSpPr>
          <p:nvPr>
            <p:ph type="sldNum" sz="quarter" idx="4294967295"/>
          </p:nvPr>
        </p:nvSpPr>
        <p:spPr>
          <a:xfrm>
            <a:off x="8531225" y="6308725"/>
            <a:ext cx="612775" cy="549275"/>
          </a:xfrm>
        </p:spPr>
        <p:txBody>
          <a:bodyPr/>
          <a:lstStyle/>
          <a:p>
            <a:fld id="{D2D8002D-B5B0-4BAC-B1F6-782DDCCE6D9C}" type="slidenum">
              <a:rPr kumimoji="1" lang="ja-JP" altLang="en-US" smtClean="0"/>
              <a:pPr/>
              <a:t>11</a:t>
            </a:fld>
            <a:endParaRPr kumimoji="1" lang="ja-JP" altLang="en-US" dirty="0"/>
          </a:p>
        </p:txBody>
      </p:sp>
    </p:spTree>
    <p:extLst>
      <p:ext uri="{BB962C8B-B14F-4D97-AF65-F5344CB8AC3E}">
        <p14:creationId xmlns:p14="http://schemas.microsoft.com/office/powerpoint/2010/main" val="18064322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52EFDF95-98FB-35A4-278A-593504D72D28}"/>
              </a:ext>
            </a:extLst>
          </p:cNvPr>
          <p:cNvSpPr>
            <a:spLocks noGrp="1"/>
          </p:cNvSpPr>
          <p:nvPr>
            <p:ph type="title"/>
          </p:nvPr>
        </p:nvSpPr>
        <p:spPr/>
        <p:txBody>
          <a:bodyPr/>
          <a:lstStyle/>
          <a:p>
            <a:r>
              <a:rPr lang="ja-JP" altLang="en-US" b="1" dirty="0"/>
              <a:t>主張の整理</a:t>
            </a:r>
          </a:p>
        </p:txBody>
      </p:sp>
    </p:spTree>
    <p:extLst>
      <p:ext uri="{BB962C8B-B14F-4D97-AF65-F5344CB8AC3E}">
        <p14:creationId xmlns:p14="http://schemas.microsoft.com/office/powerpoint/2010/main" val="2989487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3FED06-7585-A7FA-DFA7-A108FAF25664}"/>
              </a:ext>
            </a:extLst>
          </p:cNvPr>
          <p:cNvSpPr>
            <a:spLocks noGrp="1"/>
          </p:cNvSpPr>
          <p:nvPr>
            <p:ph type="title"/>
          </p:nvPr>
        </p:nvSpPr>
        <p:spPr/>
        <p:txBody>
          <a:bodyPr/>
          <a:lstStyle/>
          <a:p>
            <a:r>
              <a:rPr kumimoji="1" lang="ja-JP" altLang="en-US" dirty="0"/>
              <a:t>おおまかな流れ</a:t>
            </a:r>
          </a:p>
        </p:txBody>
      </p:sp>
      <p:sp>
        <p:nvSpPr>
          <p:cNvPr id="3" name="テキスト プレースホルダー 2">
            <a:extLst>
              <a:ext uri="{FF2B5EF4-FFF2-40B4-BE49-F238E27FC236}">
                <a16:creationId xmlns:a16="http://schemas.microsoft.com/office/drawing/2014/main" id="{36F820D4-33B2-0DAF-F972-7BF59B02F015}"/>
              </a:ext>
            </a:extLst>
          </p:cNvPr>
          <p:cNvSpPr>
            <a:spLocks noGrp="1"/>
          </p:cNvSpPr>
          <p:nvPr>
            <p:ph type="body" sz="quarter" idx="10"/>
          </p:nvPr>
        </p:nvSpPr>
        <p:spPr/>
        <p:txBody>
          <a:bodyPr/>
          <a:lstStyle/>
          <a:p>
            <a:pPr marL="457200" indent="-457200">
              <a:buFont typeface="+mj-lt"/>
              <a:buAutoNum type="arabicPeriod"/>
            </a:pPr>
            <a:r>
              <a:rPr kumimoji="1" lang="ja-JP" altLang="en-US" dirty="0"/>
              <a:t>査読コメントの振り分け</a:t>
            </a:r>
            <a:endParaRPr kumimoji="1" lang="en-US" altLang="ja-JP" dirty="0"/>
          </a:p>
          <a:p>
            <a:pPr marL="817200" lvl="1" indent="-457200">
              <a:buFont typeface="+mj-lt"/>
              <a:buAutoNum type="arabicPeriod"/>
            </a:pPr>
            <a:r>
              <a:rPr kumimoji="1" lang="ja-JP" altLang="en-US" dirty="0"/>
              <a:t>査読コメント内の主張ごとに </a:t>
            </a:r>
            <a:r>
              <a:rPr kumimoji="1" lang="en-US" altLang="ja-JP" dirty="0"/>
              <a:t>ID </a:t>
            </a:r>
            <a:r>
              <a:rPr kumimoji="1" lang="ja-JP" altLang="en-US" dirty="0"/>
              <a:t>をふる</a:t>
            </a:r>
            <a:endParaRPr kumimoji="1" lang="en-US" altLang="ja-JP" dirty="0"/>
          </a:p>
          <a:p>
            <a:pPr marL="817200" lvl="1" indent="-457200">
              <a:buFont typeface="+mj-lt"/>
              <a:buAutoNum type="arabicPeriod"/>
            </a:pPr>
            <a:r>
              <a:rPr kumimoji="1" lang="ja-JP" altLang="en-US" dirty="0"/>
              <a:t>同様の主張のグルーピング</a:t>
            </a:r>
            <a:endParaRPr kumimoji="1" lang="en-US" altLang="ja-JP" dirty="0"/>
          </a:p>
          <a:p>
            <a:pPr marL="457200" indent="-457200">
              <a:buFont typeface="+mj-lt"/>
              <a:buAutoNum type="arabicPeriod"/>
            </a:pPr>
            <a:r>
              <a:rPr kumimoji="1" lang="ja-JP" altLang="en-US" dirty="0"/>
              <a:t>主張の整理</a:t>
            </a:r>
            <a:endParaRPr kumimoji="1" lang="en-US" altLang="ja-JP" dirty="0"/>
          </a:p>
          <a:p>
            <a:pPr marL="817200" lvl="1" indent="-457200">
              <a:buFont typeface="+mj-lt"/>
              <a:buAutoNum type="arabicPeriod"/>
            </a:pPr>
            <a:r>
              <a:rPr kumimoji="1" lang="ja-JP" altLang="en-US" dirty="0"/>
              <a:t>言われている主張の要点を自分たちでまとめなおす</a:t>
            </a:r>
          </a:p>
        </p:txBody>
      </p:sp>
    </p:spTree>
    <p:extLst>
      <p:ext uri="{BB962C8B-B14F-4D97-AF65-F5344CB8AC3E}">
        <p14:creationId xmlns:p14="http://schemas.microsoft.com/office/powerpoint/2010/main" val="5464582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B72A97-6BFD-581B-230B-BBBDBCEA34D9}"/>
              </a:ext>
            </a:extLst>
          </p:cNvPr>
          <p:cNvSpPr>
            <a:spLocks noGrp="1"/>
          </p:cNvSpPr>
          <p:nvPr>
            <p:ph type="title"/>
          </p:nvPr>
        </p:nvSpPr>
        <p:spPr/>
        <p:txBody>
          <a:bodyPr/>
          <a:lstStyle/>
          <a:p>
            <a:r>
              <a:rPr kumimoji="1" lang="ja-JP" altLang="en-US" dirty="0"/>
              <a:t>作業の進め方</a:t>
            </a:r>
          </a:p>
        </p:txBody>
      </p:sp>
      <p:sp>
        <p:nvSpPr>
          <p:cNvPr id="3" name="テキスト プレースホルダー 2">
            <a:extLst>
              <a:ext uri="{FF2B5EF4-FFF2-40B4-BE49-F238E27FC236}">
                <a16:creationId xmlns:a16="http://schemas.microsoft.com/office/drawing/2014/main" id="{B54A5567-BE4E-F223-8C55-F35B87FD7AA0}"/>
              </a:ext>
            </a:extLst>
          </p:cNvPr>
          <p:cNvSpPr>
            <a:spLocks noGrp="1"/>
          </p:cNvSpPr>
          <p:nvPr>
            <p:ph type="body" sz="quarter" idx="10"/>
          </p:nvPr>
        </p:nvSpPr>
        <p:spPr/>
        <p:txBody>
          <a:bodyPr/>
          <a:lstStyle/>
          <a:p>
            <a:r>
              <a:rPr kumimoji="1" lang="ja-JP" altLang="en-US" sz="1800" dirty="0"/>
              <a:t>共同編集可能な </a:t>
            </a:r>
            <a:r>
              <a:rPr kumimoji="1" lang="en-US" altLang="ja-JP" sz="1800" dirty="0"/>
              <a:t>markdown </a:t>
            </a:r>
            <a:r>
              <a:rPr kumimoji="1" lang="ja-JP" altLang="en-US" sz="1800" dirty="0"/>
              <a:t>上で進めるのがおすすめ</a:t>
            </a:r>
            <a:endParaRPr kumimoji="1" lang="en-US" altLang="ja-JP" sz="1800" dirty="0"/>
          </a:p>
          <a:p>
            <a:pPr lvl="1"/>
            <a:r>
              <a:rPr kumimoji="1" lang="ja-JP" altLang="en-US" sz="1800" dirty="0"/>
              <a:t>ここでは </a:t>
            </a:r>
            <a:r>
              <a:rPr kumimoji="1" lang="en-US" altLang="ja-JP" sz="1800" dirty="0"/>
              <a:t>overleaf </a:t>
            </a:r>
            <a:r>
              <a:rPr kumimoji="1" lang="ja-JP" altLang="en-US" sz="1800" dirty="0"/>
              <a:t>の上に </a:t>
            </a:r>
            <a:r>
              <a:rPr kumimoji="1" lang="en-US" altLang="ja-JP" sz="1800" dirty="0"/>
              <a:t>.md </a:t>
            </a:r>
            <a:r>
              <a:rPr kumimoji="1" lang="ja-JP" altLang="en-US" sz="1800" dirty="0"/>
              <a:t>ファイルを置くことを想定</a:t>
            </a:r>
            <a:endParaRPr kumimoji="1" lang="en-US" altLang="ja-JP" sz="1800" dirty="0"/>
          </a:p>
          <a:p>
            <a:pPr lvl="2"/>
            <a:r>
              <a:rPr lang="en-US" altLang="ja-JP" sz="1800" dirty="0"/>
              <a:t>overleaf </a:t>
            </a:r>
            <a:r>
              <a:rPr lang="ja-JP" altLang="en-US" sz="1800" dirty="0"/>
              <a:t>は </a:t>
            </a:r>
            <a:r>
              <a:rPr lang="en-US" altLang="ja-JP" sz="1800" dirty="0"/>
              <a:t>.md </a:t>
            </a:r>
            <a:r>
              <a:rPr lang="ja-JP" altLang="en-US" sz="1800" dirty="0"/>
              <a:t>を認識してシンタックス・ハイライトできる</a:t>
            </a:r>
            <a:endParaRPr kumimoji="1" lang="en-US" altLang="ja-JP" sz="1800" dirty="0"/>
          </a:p>
          <a:p>
            <a:pPr lvl="1"/>
            <a:r>
              <a:rPr kumimoji="1" lang="ja-JP" altLang="en-US" sz="1800" dirty="0"/>
              <a:t>他のサービスでも別によい</a:t>
            </a:r>
            <a:endParaRPr kumimoji="1" lang="en-US" altLang="ja-JP" sz="1800" dirty="0"/>
          </a:p>
          <a:p>
            <a:pPr lvl="2"/>
            <a:r>
              <a:rPr kumimoji="1" lang="en-US" altLang="ja-JP" sz="1800" dirty="0"/>
              <a:t>Google document </a:t>
            </a:r>
            <a:r>
              <a:rPr kumimoji="1" lang="ja-JP" altLang="en-US" sz="1800" dirty="0"/>
              <a:t>とか</a:t>
            </a:r>
            <a:endParaRPr kumimoji="1" lang="en-US" altLang="ja-JP" sz="1800" dirty="0"/>
          </a:p>
          <a:p>
            <a:pPr lvl="2"/>
            <a:r>
              <a:rPr kumimoji="1" lang="ja-JP" altLang="en-US" sz="1800" dirty="0"/>
              <a:t>１人で進めるならローカルの </a:t>
            </a:r>
            <a:r>
              <a:rPr kumimoji="1" lang="en-US" altLang="ja-JP" sz="1800" dirty="0"/>
              <a:t>.md </a:t>
            </a:r>
            <a:r>
              <a:rPr kumimoji="1" lang="ja-JP" altLang="en-US" sz="1800" dirty="0"/>
              <a:t>ファイルでも</a:t>
            </a:r>
            <a:endParaRPr kumimoji="1" lang="en-US" altLang="ja-JP" sz="1800" dirty="0"/>
          </a:p>
          <a:p>
            <a:r>
              <a:rPr lang="ja-JP" altLang="en-US" sz="1800" dirty="0"/>
              <a:t>この作業に </a:t>
            </a:r>
            <a:r>
              <a:rPr lang="en-US" altLang="ja-JP" sz="1800" dirty="0"/>
              <a:t>git </a:t>
            </a:r>
            <a:r>
              <a:rPr lang="ja-JP" altLang="en-US" sz="1800" dirty="0"/>
              <a:t>やチケット管理システムはあまり向かない（と思う）</a:t>
            </a:r>
            <a:endParaRPr lang="en-US" altLang="ja-JP" sz="1800" dirty="0"/>
          </a:p>
          <a:p>
            <a:pPr lvl="1"/>
            <a:r>
              <a:rPr kumimoji="1" lang="ja-JP" altLang="en-US" sz="1800" dirty="0"/>
              <a:t>後のタスク・スケジューリングの項で理由を説明</a:t>
            </a:r>
          </a:p>
        </p:txBody>
      </p:sp>
    </p:spTree>
    <p:extLst>
      <p:ext uri="{BB962C8B-B14F-4D97-AF65-F5344CB8AC3E}">
        <p14:creationId xmlns:p14="http://schemas.microsoft.com/office/powerpoint/2010/main" val="1458597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13FE07-0C9B-DDF0-4577-0A7732F2FE30}"/>
              </a:ext>
            </a:extLst>
          </p:cNvPr>
          <p:cNvSpPr>
            <a:spLocks noGrp="1"/>
          </p:cNvSpPr>
          <p:nvPr>
            <p:ph type="title"/>
          </p:nvPr>
        </p:nvSpPr>
        <p:spPr/>
        <p:txBody>
          <a:bodyPr/>
          <a:lstStyle/>
          <a:p>
            <a:r>
              <a:rPr kumimoji="1" lang="ja-JP" altLang="en-US" dirty="0"/>
              <a:t>査読コメントの振り分け</a:t>
            </a:r>
          </a:p>
        </p:txBody>
      </p:sp>
      <p:sp>
        <p:nvSpPr>
          <p:cNvPr id="3" name="テキスト プレースホルダー 2">
            <a:extLst>
              <a:ext uri="{FF2B5EF4-FFF2-40B4-BE49-F238E27FC236}">
                <a16:creationId xmlns:a16="http://schemas.microsoft.com/office/drawing/2014/main" id="{78697263-CAD3-DD1C-B675-FB0A77D4B226}"/>
              </a:ext>
            </a:extLst>
          </p:cNvPr>
          <p:cNvSpPr>
            <a:spLocks noGrp="1"/>
          </p:cNvSpPr>
          <p:nvPr>
            <p:ph type="body" sz="quarter" idx="10"/>
          </p:nvPr>
        </p:nvSpPr>
        <p:spPr/>
        <p:txBody>
          <a:bodyPr/>
          <a:lstStyle/>
          <a:p>
            <a:r>
              <a:rPr kumimoji="1" lang="ja-JP" altLang="en-US" sz="1800" dirty="0">
                <a:solidFill>
                  <a:schemeClr val="accent5"/>
                </a:solidFill>
              </a:rPr>
              <a:t>まず，コメントで言われている内容ごとに </a:t>
            </a:r>
            <a:r>
              <a:rPr kumimoji="1" lang="en-US" altLang="ja-JP" sz="1800" dirty="0">
                <a:solidFill>
                  <a:schemeClr val="accent5"/>
                </a:solidFill>
              </a:rPr>
              <a:t>ID </a:t>
            </a:r>
            <a:r>
              <a:rPr kumimoji="1" lang="ja-JP" altLang="en-US" sz="1800" dirty="0">
                <a:solidFill>
                  <a:schemeClr val="accent5"/>
                </a:solidFill>
              </a:rPr>
              <a:t>を振る</a:t>
            </a:r>
            <a:endParaRPr kumimoji="1" lang="en-US" altLang="ja-JP" sz="1800" dirty="0">
              <a:solidFill>
                <a:schemeClr val="accent5"/>
              </a:solidFill>
            </a:endParaRPr>
          </a:p>
          <a:p>
            <a:r>
              <a:rPr lang="en-US" altLang="ja-JP" sz="1800" dirty="0"/>
              <a:t>ID </a:t>
            </a:r>
            <a:r>
              <a:rPr lang="ja-JP" altLang="en-US" sz="1800" dirty="0"/>
              <a:t>のフォーマット： </a:t>
            </a:r>
            <a:r>
              <a:rPr kumimoji="1" lang="en-US" altLang="ja-JP" sz="1800" dirty="0"/>
              <a:t>$&lt;</a:t>
            </a:r>
            <a:r>
              <a:rPr kumimoji="1" lang="ja-JP" altLang="en-US" sz="1800" dirty="0"/>
              <a:t>査読者</a:t>
            </a:r>
            <a:r>
              <a:rPr kumimoji="1" lang="en-US" altLang="ja-JP" sz="1800" dirty="0"/>
              <a:t>&gt;&lt;</a:t>
            </a:r>
            <a:r>
              <a:rPr kumimoji="1" lang="ja-JP" altLang="en-US" sz="1800" dirty="0"/>
              <a:t>シリアル</a:t>
            </a:r>
            <a:r>
              <a:rPr kumimoji="1" lang="en-US" altLang="ja-JP" sz="1800" dirty="0"/>
              <a:t>&gt;-&lt;</a:t>
            </a:r>
            <a:r>
              <a:rPr kumimoji="1" lang="ja-JP" altLang="en-US" sz="1800" dirty="0"/>
              <a:t>タイプ</a:t>
            </a:r>
            <a:r>
              <a:rPr kumimoji="1" lang="en-US" altLang="ja-JP" sz="1800" dirty="0"/>
              <a:t>&gt;</a:t>
            </a:r>
          </a:p>
          <a:p>
            <a:pPr lvl="1"/>
            <a:r>
              <a:rPr lang="ja-JP" altLang="en-US" sz="1800" dirty="0"/>
              <a:t>先頭に </a:t>
            </a:r>
            <a:r>
              <a:rPr lang="en-US" altLang="ja-JP" sz="1800" dirty="0"/>
              <a:t>$ </a:t>
            </a:r>
            <a:r>
              <a:rPr lang="ja-JP" altLang="en-US" sz="1800" dirty="0"/>
              <a:t>をつける</a:t>
            </a:r>
            <a:endParaRPr lang="en-US" altLang="ja-JP" sz="1800" dirty="0"/>
          </a:p>
          <a:p>
            <a:pPr lvl="1"/>
            <a:r>
              <a:rPr lang="en-US" altLang="ja-JP" sz="1800" dirty="0"/>
              <a:t>&lt;</a:t>
            </a:r>
            <a:r>
              <a:rPr lang="ja-JP" altLang="en-US" sz="1800" dirty="0"/>
              <a:t>査読者</a:t>
            </a:r>
            <a:r>
              <a:rPr lang="en-US" altLang="ja-JP" sz="1800" dirty="0"/>
              <a:t>&gt; </a:t>
            </a:r>
            <a:r>
              <a:rPr lang="ja-JP" altLang="en-US" sz="1800" dirty="0"/>
              <a:t>は査読者 </a:t>
            </a:r>
            <a:r>
              <a:rPr lang="en-US" altLang="ja-JP" sz="1800" dirty="0"/>
              <a:t>A </a:t>
            </a:r>
            <a:r>
              <a:rPr lang="ja-JP" altLang="en-US" sz="1800" dirty="0"/>
              <a:t>や </a:t>
            </a:r>
            <a:r>
              <a:rPr lang="en-US" altLang="ja-JP" sz="1800" dirty="0"/>
              <a:t>B </a:t>
            </a:r>
            <a:r>
              <a:rPr lang="ja-JP" altLang="en-US" sz="1800" dirty="0"/>
              <a:t>などのアルファベット</a:t>
            </a:r>
            <a:endParaRPr lang="en-US" altLang="ja-JP" sz="1800" dirty="0"/>
          </a:p>
          <a:p>
            <a:pPr lvl="1"/>
            <a:r>
              <a:rPr kumimoji="1" lang="en-US" altLang="ja-JP" sz="1800" dirty="0"/>
              <a:t>&lt;</a:t>
            </a:r>
            <a:r>
              <a:rPr kumimoji="1" lang="ja-JP" altLang="en-US" sz="1800" dirty="0"/>
              <a:t>シリアル</a:t>
            </a:r>
            <a:r>
              <a:rPr kumimoji="1" lang="en-US" altLang="ja-JP" sz="1800" dirty="0"/>
              <a:t>&gt; </a:t>
            </a:r>
            <a:r>
              <a:rPr kumimoji="1" lang="ja-JP" altLang="en-US" sz="1800" dirty="0"/>
              <a:t>は一意な識別番号</a:t>
            </a:r>
            <a:endParaRPr kumimoji="1" lang="en-US" altLang="ja-JP" sz="1800" dirty="0"/>
          </a:p>
          <a:p>
            <a:pPr lvl="2"/>
            <a:r>
              <a:rPr kumimoji="1" lang="ja-JP" altLang="en-US" sz="1800" dirty="0"/>
              <a:t>査読者ごとには番号は被っても良い</a:t>
            </a:r>
            <a:endParaRPr kumimoji="1" lang="en-US" altLang="ja-JP" sz="1800" dirty="0"/>
          </a:p>
          <a:p>
            <a:pPr lvl="3"/>
            <a:r>
              <a:rPr lang="en-US" altLang="ja-JP" sz="1800" dirty="0"/>
              <a:t>A1 </a:t>
            </a:r>
            <a:r>
              <a:rPr lang="ja-JP" altLang="en-US" sz="1800" dirty="0"/>
              <a:t>と </a:t>
            </a:r>
            <a:r>
              <a:rPr lang="en-US" altLang="ja-JP" sz="1800" dirty="0"/>
              <a:t>B1 </a:t>
            </a:r>
            <a:r>
              <a:rPr lang="ja-JP" altLang="en-US" sz="1800" dirty="0"/>
              <a:t>があってもよい</a:t>
            </a:r>
            <a:endParaRPr kumimoji="1" lang="en-US" altLang="ja-JP" sz="1800" dirty="0"/>
          </a:p>
          <a:p>
            <a:pPr lvl="2"/>
            <a:r>
              <a:rPr kumimoji="1" lang="ja-JP" altLang="en-US" sz="1800" dirty="0"/>
              <a:t>査読者が同じでもタイプが異なる場合は被ってはいけない</a:t>
            </a:r>
            <a:endParaRPr kumimoji="1" lang="en-US" altLang="ja-JP" sz="1800" dirty="0"/>
          </a:p>
          <a:p>
            <a:pPr lvl="3"/>
            <a:r>
              <a:rPr lang="en-US" altLang="ja-JP" sz="1800" dirty="0"/>
              <a:t>A1-w </a:t>
            </a:r>
            <a:r>
              <a:rPr lang="ja-JP" altLang="en-US" sz="1800" dirty="0"/>
              <a:t>と </a:t>
            </a:r>
            <a:r>
              <a:rPr lang="en-US" altLang="ja-JP" sz="1800" dirty="0"/>
              <a:t>A1-c </a:t>
            </a:r>
            <a:r>
              <a:rPr lang="ja-JP" altLang="en-US" sz="1800" dirty="0"/>
              <a:t>が同時にあってはいけない</a:t>
            </a:r>
            <a:endParaRPr lang="en-US" altLang="ja-JP" sz="1800" dirty="0"/>
          </a:p>
          <a:p>
            <a:pPr lvl="1"/>
            <a:r>
              <a:rPr kumimoji="1" lang="en-US" altLang="ja-JP" sz="1800" dirty="0"/>
              <a:t>&lt;</a:t>
            </a:r>
            <a:r>
              <a:rPr kumimoji="1" lang="ja-JP" altLang="en-US" sz="1800" dirty="0"/>
              <a:t>タイプ</a:t>
            </a:r>
            <a:r>
              <a:rPr lang="en-US" altLang="ja-JP" sz="1800" dirty="0"/>
              <a:t>&gt; </a:t>
            </a:r>
            <a:r>
              <a:rPr lang="ja-JP" altLang="en-US" sz="1800" dirty="0"/>
              <a:t>は </a:t>
            </a:r>
            <a:r>
              <a:rPr lang="en-US" altLang="ja-JP" sz="1800" dirty="0"/>
              <a:t>week point </a:t>
            </a:r>
            <a:r>
              <a:rPr lang="ja-JP" altLang="en-US" sz="1800" dirty="0"/>
              <a:t>なら </a:t>
            </a:r>
            <a:r>
              <a:rPr lang="en-US" altLang="ja-JP" sz="1800" dirty="0"/>
              <a:t>w</a:t>
            </a:r>
            <a:r>
              <a:rPr lang="ja-JP" altLang="en-US" sz="1800" dirty="0"/>
              <a:t>，質問なら </a:t>
            </a:r>
            <a:r>
              <a:rPr lang="en-US" altLang="ja-JP" sz="1800" dirty="0"/>
              <a:t>q</a:t>
            </a:r>
            <a:r>
              <a:rPr lang="ja-JP" altLang="en-US" sz="1800" dirty="0"/>
              <a:t>，コメントなら </a:t>
            </a:r>
            <a:r>
              <a:rPr lang="en-US" altLang="ja-JP" sz="1800" dirty="0"/>
              <a:t>c</a:t>
            </a:r>
          </a:p>
          <a:p>
            <a:r>
              <a:rPr lang="ja-JP" altLang="en-US" sz="1800" dirty="0"/>
              <a:t>例：</a:t>
            </a:r>
            <a:endParaRPr lang="en-US" altLang="ja-JP" sz="1800" dirty="0"/>
          </a:p>
          <a:p>
            <a:pPr lvl="1"/>
            <a:r>
              <a:rPr lang="en-US" altLang="ja-JP" sz="1800" dirty="0"/>
              <a:t>$A1-c, $B3-w, $E7-q </a:t>
            </a:r>
            <a:r>
              <a:rPr lang="ja-JP" altLang="en-US" sz="1800" dirty="0"/>
              <a:t>など</a:t>
            </a:r>
            <a:endParaRPr lang="en-US" altLang="ja-JP" sz="1800" dirty="0"/>
          </a:p>
        </p:txBody>
      </p:sp>
    </p:spTree>
    <p:extLst>
      <p:ext uri="{BB962C8B-B14F-4D97-AF65-F5344CB8AC3E}">
        <p14:creationId xmlns:p14="http://schemas.microsoft.com/office/powerpoint/2010/main" val="13241973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52FC58-F8EA-E936-CC7C-FBD585AE3EB1}"/>
              </a:ext>
            </a:extLst>
          </p:cNvPr>
          <p:cNvSpPr>
            <a:spLocks noGrp="1"/>
          </p:cNvSpPr>
          <p:nvPr>
            <p:ph type="title"/>
          </p:nvPr>
        </p:nvSpPr>
        <p:spPr/>
        <p:txBody>
          <a:bodyPr/>
          <a:lstStyle/>
          <a:p>
            <a:r>
              <a:rPr kumimoji="1" lang="en-US" altLang="ja-JP" dirty="0"/>
              <a:t>ID </a:t>
            </a:r>
            <a:r>
              <a:rPr kumimoji="1" lang="ja-JP" altLang="en-US" dirty="0"/>
              <a:t>フォーマットがこうなってる理由</a:t>
            </a:r>
          </a:p>
        </p:txBody>
      </p:sp>
      <p:sp>
        <p:nvSpPr>
          <p:cNvPr id="3" name="テキスト プレースホルダー 2">
            <a:extLst>
              <a:ext uri="{FF2B5EF4-FFF2-40B4-BE49-F238E27FC236}">
                <a16:creationId xmlns:a16="http://schemas.microsoft.com/office/drawing/2014/main" id="{399195B9-8ED2-6EA8-314C-DDF2412E7F4E}"/>
              </a:ext>
            </a:extLst>
          </p:cNvPr>
          <p:cNvSpPr>
            <a:spLocks noGrp="1"/>
          </p:cNvSpPr>
          <p:nvPr>
            <p:ph type="body" sz="quarter" idx="10"/>
          </p:nvPr>
        </p:nvSpPr>
        <p:spPr/>
        <p:txBody>
          <a:bodyPr/>
          <a:lstStyle/>
          <a:p>
            <a:r>
              <a:rPr kumimoji="1" lang="ja-JP" altLang="en-US" sz="1800" dirty="0"/>
              <a:t>主に識別を容易にするため：</a:t>
            </a:r>
            <a:endParaRPr kumimoji="1" lang="en-US" altLang="ja-JP" sz="1800" dirty="0"/>
          </a:p>
          <a:p>
            <a:pPr lvl="1"/>
            <a:r>
              <a:rPr kumimoji="1" lang="ja-JP" altLang="en-US" sz="1800" dirty="0"/>
              <a:t>議論するとき「査読者 </a:t>
            </a:r>
            <a:r>
              <a:rPr kumimoji="1" lang="en-US" altLang="ja-JP" sz="1800" dirty="0"/>
              <a:t>A </a:t>
            </a:r>
            <a:r>
              <a:rPr kumimoji="1" lang="ja-JP" altLang="en-US" sz="1800" dirty="0"/>
              <a:t>が言ってた～に関する説明がないというやつなんだけど」よりも 「コメント </a:t>
            </a:r>
            <a:r>
              <a:rPr kumimoji="1" lang="en-US" altLang="ja-JP" sz="1800" dirty="0"/>
              <a:t>A4 </a:t>
            </a:r>
            <a:r>
              <a:rPr kumimoji="1" lang="ja-JP" altLang="en-US" sz="1800" dirty="0"/>
              <a:t>なんだけど」の方が早い</a:t>
            </a:r>
            <a:endParaRPr kumimoji="1" lang="en-US" altLang="ja-JP" sz="1800" dirty="0"/>
          </a:p>
          <a:p>
            <a:r>
              <a:rPr kumimoji="1" lang="ja-JP" altLang="en-US" sz="1800" dirty="0"/>
              <a:t>タイプ部分（</a:t>
            </a:r>
            <a:r>
              <a:rPr kumimoji="1" lang="en-US" altLang="ja-JP" sz="1800" dirty="0"/>
              <a:t>$A4-w </a:t>
            </a:r>
            <a:r>
              <a:rPr kumimoji="1" lang="ja-JP" altLang="en-US" sz="1800" dirty="0"/>
              <a:t>の </a:t>
            </a:r>
            <a:r>
              <a:rPr kumimoji="1" lang="en-US" altLang="ja-JP" sz="1800" dirty="0"/>
              <a:t>–w </a:t>
            </a:r>
            <a:r>
              <a:rPr kumimoji="1" lang="ja-JP" altLang="en-US" sz="1800" dirty="0"/>
              <a:t>の部分）は無視しても識別可能な方がよい</a:t>
            </a:r>
            <a:endParaRPr kumimoji="1" lang="en-US" altLang="ja-JP" sz="1800" dirty="0"/>
          </a:p>
          <a:p>
            <a:pPr lvl="1"/>
            <a:r>
              <a:rPr kumimoji="1" lang="ja-JP" altLang="en-US" sz="1800" dirty="0"/>
              <a:t>査読者ごとに一意な番号をふる</a:t>
            </a:r>
            <a:endParaRPr kumimoji="1" lang="en-US" altLang="ja-JP" sz="1800" dirty="0"/>
          </a:p>
          <a:p>
            <a:pPr lvl="1"/>
            <a:r>
              <a:rPr kumimoji="1" lang="en-US" altLang="ja-JP" sz="1800" dirty="0"/>
              <a:t>A1-w </a:t>
            </a:r>
            <a:r>
              <a:rPr kumimoji="1" lang="ja-JP" altLang="en-US" sz="1800" dirty="0"/>
              <a:t>と </a:t>
            </a:r>
            <a:r>
              <a:rPr kumimoji="1" lang="en-US" altLang="ja-JP" sz="1800" dirty="0"/>
              <a:t>A1-q </a:t>
            </a:r>
            <a:r>
              <a:rPr kumimoji="1" lang="ja-JP" altLang="en-US" sz="1800" dirty="0"/>
              <a:t>が並列に存在すると，どっちかわからなくなる</a:t>
            </a:r>
            <a:endParaRPr kumimoji="1" lang="en-US" altLang="ja-JP" sz="1800" dirty="0"/>
          </a:p>
          <a:p>
            <a:r>
              <a:rPr lang="ja-JP" altLang="en-US" sz="1800" dirty="0"/>
              <a:t>タイプ部分は対応を考える際の重要度を簡易に表す</a:t>
            </a:r>
            <a:endParaRPr lang="en-US" altLang="ja-JP" sz="1800" dirty="0"/>
          </a:p>
          <a:p>
            <a:pPr lvl="1"/>
            <a:r>
              <a:rPr lang="ja-JP" altLang="en-US" sz="1800" dirty="0"/>
              <a:t>ただのコメント（</a:t>
            </a:r>
            <a:r>
              <a:rPr lang="en-US" altLang="ja-JP" sz="1800" dirty="0"/>
              <a:t>c</a:t>
            </a:r>
            <a:r>
              <a:rPr lang="ja-JP" altLang="en-US" sz="1800" dirty="0"/>
              <a:t>）と，弱点としてあげられている点（</a:t>
            </a:r>
            <a:r>
              <a:rPr lang="en-US" altLang="ja-JP" sz="1800" dirty="0"/>
              <a:t>w</a:t>
            </a:r>
            <a:r>
              <a:rPr lang="ja-JP" altLang="en-US" sz="1800" dirty="0"/>
              <a:t>）では異なる</a:t>
            </a:r>
            <a:endParaRPr lang="en-US" altLang="ja-JP" sz="1800" dirty="0"/>
          </a:p>
          <a:p>
            <a:r>
              <a:rPr lang="en-US" altLang="ja-JP" sz="1800" dirty="0"/>
              <a:t>$ </a:t>
            </a:r>
            <a:r>
              <a:rPr lang="ja-JP" altLang="en-US" sz="1800" dirty="0"/>
              <a:t>はファイル内の検索性を上げるためにある</a:t>
            </a:r>
            <a:endParaRPr lang="en-US" altLang="ja-JP" sz="1800" dirty="0"/>
          </a:p>
          <a:p>
            <a:pPr lvl="1"/>
            <a:r>
              <a:rPr kumimoji="1" lang="en-US" altLang="ja-JP" sz="1800" dirty="0"/>
              <a:t>A1 </a:t>
            </a:r>
            <a:r>
              <a:rPr kumimoji="1" lang="ja-JP" altLang="en-US" sz="1800" dirty="0"/>
              <a:t>等だと，検索した際に査読コメント内の地の文でもヒットする可能性が結構高い</a:t>
            </a:r>
            <a:endParaRPr kumimoji="1" lang="en-US" altLang="ja-JP" sz="1800" dirty="0"/>
          </a:p>
        </p:txBody>
      </p:sp>
    </p:spTree>
    <p:extLst>
      <p:ext uri="{BB962C8B-B14F-4D97-AF65-F5344CB8AC3E}">
        <p14:creationId xmlns:p14="http://schemas.microsoft.com/office/powerpoint/2010/main" val="1618595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6AD0FA-E9D6-EE5C-BA81-39B202C37D09}"/>
              </a:ext>
            </a:extLst>
          </p:cNvPr>
          <p:cNvSpPr>
            <a:spLocks noGrp="1"/>
          </p:cNvSpPr>
          <p:nvPr>
            <p:ph type="title"/>
          </p:nvPr>
        </p:nvSpPr>
        <p:spPr/>
        <p:txBody>
          <a:bodyPr/>
          <a:lstStyle/>
          <a:p>
            <a:r>
              <a:rPr kumimoji="1" lang="en-US" altLang="ja-JP" dirty="0"/>
              <a:t>ID </a:t>
            </a:r>
            <a:r>
              <a:rPr kumimoji="1" lang="ja-JP" altLang="en-US" dirty="0"/>
              <a:t>を振った主張にタイトルをつける</a:t>
            </a:r>
          </a:p>
        </p:txBody>
      </p:sp>
      <p:sp>
        <p:nvSpPr>
          <p:cNvPr id="3" name="テキスト プレースホルダー 2">
            <a:extLst>
              <a:ext uri="{FF2B5EF4-FFF2-40B4-BE49-F238E27FC236}">
                <a16:creationId xmlns:a16="http://schemas.microsoft.com/office/drawing/2014/main" id="{C331662F-15DA-EE17-1D0F-2812348D1152}"/>
              </a:ext>
            </a:extLst>
          </p:cNvPr>
          <p:cNvSpPr>
            <a:spLocks noGrp="1"/>
          </p:cNvSpPr>
          <p:nvPr>
            <p:ph type="body" sz="quarter" idx="10"/>
          </p:nvPr>
        </p:nvSpPr>
        <p:spPr/>
        <p:txBody>
          <a:bodyPr/>
          <a:lstStyle/>
          <a:p>
            <a:r>
              <a:rPr kumimoji="1" lang="ja-JP" altLang="en-US" sz="1800" dirty="0"/>
              <a:t>主張ごとにタイトルをつけ，先頭に括弧とともに </a:t>
            </a:r>
            <a:r>
              <a:rPr kumimoji="1" lang="en-US" altLang="ja-JP" sz="1800" dirty="0"/>
              <a:t>ID </a:t>
            </a:r>
            <a:r>
              <a:rPr kumimoji="1" lang="ja-JP" altLang="en-US" sz="1800" dirty="0"/>
              <a:t>をつける</a:t>
            </a:r>
            <a:endParaRPr kumimoji="1" lang="en-US" altLang="ja-JP" sz="1800" dirty="0"/>
          </a:p>
          <a:p>
            <a:r>
              <a:rPr kumimoji="1" lang="ja-JP" altLang="en-US" sz="1800" dirty="0"/>
              <a:t>例：</a:t>
            </a:r>
            <a:endParaRPr kumimoji="1" lang="en-US" altLang="ja-JP" sz="1800" dirty="0"/>
          </a:p>
          <a:p>
            <a:pPr lvl="1"/>
            <a:r>
              <a:rPr kumimoji="1" lang="en-US" altLang="ja-JP" sz="1800" dirty="0"/>
              <a:t>($A1-q) </a:t>
            </a:r>
            <a:r>
              <a:rPr kumimoji="1" lang="ja-JP" altLang="en-US" sz="1800" dirty="0"/>
              <a:t>関数がループで繰り返される場合はうまく学習できるのか？</a:t>
            </a:r>
            <a:endParaRPr kumimoji="1" lang="en-US" altLang="ja-JP" sz="1800" dirty="0"/>
          </a:p>
          <a:p>
            <a:pPr lvl="1"/>
            <a:r>
              <a:rPr kumimoji="1" lang="en-US" altLang="ja-JP" sz="1800" dirty="0"/>
              <a:t>($A2-q) Figure 17 </a:t>
            </a:r>
            <a:r>
              <a:rPr kumimoji="1" lang="ja-JP" altLang="en-US" sz="1800" dirty="0"/>
              <a:t>の </a:t>
            </a:r>
            <a:r>
              <a:rPr kumimoji="1" lang="en-US" altLang="ja-JP" sz="1800" dirty="0"/>
              <a:t>Distance </a:t>
            </a:r>
            <a:r>
              <a:rPr kumimoji="1" lang="ja-JP" altLang="en-US" sz="1800" dirty="0"/>
              <a:t>はどのように定義したのか？</a:t>
            </a:r>
            <a:endParaRPr kumimoji="1" lang="en-US" altLang="ja-JP" sz="1800" dirty="0"/>
          </a:p>
          <a:p>
            <a:pPr lvl="1"/>
            <a:r>
              <a:rPr kumimoji="1" lang="en-US" altLang="ja-JP" sz="1800" dirty="0"/>
              <a:t>($B11-c) Distance </a:t>
            </a:r>
            <a:r>
              <a:rPr kumimoji="1" lang="ja-JP" altLang="en-US" sz="1800" dirty="0"/>
              <a:t>の動的な変更をしたほうが良いか</a:t>
            </a:r>
          </a:p>
        </p:txBody>
      </p:sp>
    </p:spTree>
    <p:extLst>
      <p:ext uri="{BB962C8B-B14F-4D97-AF65-F5344CB8AC3E}">
        <p14:creationId xmlns:p14="http://schemas.microsoft.com/office/powerpoint/2010/main" val="39860847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0507B6-5F62-A770-A65B-C69996572112}"/>
              </a:ext>
            </a:extLst>
          </p:cNvPr>
          <p:cNvSpPr>
            <a:spLocks noGrp="1"/>
          </p:cNvSpPr>
          <p:nvPr>
            <p:ph type="title"/>
          </p:nvPr>
        </p:nvSpPr>
        <p:spPr/>
        <p:txBody>
          <a:bodyPr/>
          <a:lstStyle/>
          <a:p>
            <a:r>
              <a:rPr kumimoji="1" lang="ja-JP" altLang="en-US" dirty="0"/>
              <a:t>マークダウンのセクションにまとめる</a:t>
            </a:r>
          </a:p>
        </p:txBody>
      </p:sp>
      <p:sp>
        <p:nvSpPr>
          <p:cNvPr id="3" name="テキスト プレースホルダー 2">
            <a:extLst>
              <a:ext uri="{FF2B5EF4-FFF2-40B4-BE49-F238E27FC236}">
                <a16:creationId xmlns:a16="http://schemas.microsoft.com/office/drawing/2014/main" id="{A2BEC68D-1DE8-F325-95EF-52BF20E8AA3C}"/>
              </a:ext>
            </a:extLst>
          </p:cNvPr>
          <p:cNvSpPr>
            <a:spLocks noGrp="1"/>
          </p:cNvSpPr>
          <p:nvPr>
            <p:ph type="body" sz="quarter" idx="10"/>
          </p:nvPr>
        </p:nvSpPr>
        <p:spPr>
          <a:xfrm>
            <a:off x="611956" y="4149008"/>
            <a:ext cx="8280092" cy="2159717"/>
          </a:xfrm>
          <a:solidFill>
            <a:schemeClr val="accent5">
              <a:lumMod val="20000"/>
              <a:lumOff val="80000"/>
              <a:alpha val="30000"/>
            </a:schemeClr>
          </a:solidFill>
        </p:spPr>
        <p:txBody>
          <a:bodyPr/>
          <a:lstStyle/>
          <a:p>
            <a:pPr marL="0" indent="0">
              <a:buNone/>
            </a:pPr>
            <a:r>
              <a:rPr kumimoji="1" lang="en-US" altLang="ja-JP" u="sng" dirty="0">
                <a:solidFill>
                  <a:schemeClr val="accent1"/>
                </a:solidFill>
              </a:rPr>
              <a:t>## ($A1-q,$A7-w,$F5-w) </a:t>
            </a:r>
            <a:r>
              <a:rPr kumimoji="1" lang="ja-JP" altLang="en-US" u="sng" dirty="0">
                <a:solidFill>
                  <a:schemeClr val="accent1"/>
                </a:solidFill>
              </a:rPr>
              <a:t>複雑な構造をうまく学習できるのか？</a:t>
            </a:r>
            <a:endParaRPr kumimoji="1" lang="en-US" altLang="ja-JP" u="sng" dirty="0">
              <a:solidFill>
                <a:schemeClr val="accent1"/>
              </a:solidFill>
            </a:endParaRPr>
          </a:p>
          <a:p>
            <a:pPr marL="0" indent="0">
              <a:buNone/>
            </a:pPr>
            <a:r>
              <a:rPr kumimoji="1" lang="en-US" altLang="ja-JP" dirty="0"/>
              <a:t>* ($A1-q) How do you handle loops? The FIFO would just contain the BBL of foo over and over again. This is the main reason why ...</a:t>
            </a:r>
            <a:br>
              <a:rPr kumimoji="1" lang="en-US" altLang="ja-JP" dirty="0"/>
            </a:br>
            <a:r>
              <a:rPr kumimoji="1" lang="en-US" altLang="ja-JP" dirty="0"/>
              <a:t>* ($A7-w) Unclear how the approach handles looped function calls</a:t>
            </a:r>
            <a:br>
              <a:rPr kumimoji="1" lang="en-US" altLang="ja-JP" dirty="0"/>
            </a:br>
            <a:r>
              <a:rPr kumimoji="1" lang="en-US" altLang="ja-JP" dirty="0"/>
              <a:t>* ($F5-w) Unclear how recursive function calls will be handled. </a:t>
            </a:r>
            <a:endParaRPr kumimoji="1" lang="ja-JP" altLang="en-US" dirty="0"/>
          </a:p>
        </p:txBody>
      </p:sp>
      <p:sp>
        <p:nvSpPr>
          <p:cNvPr id="4" name="テキスト プレースホルダー 2">
            <a:extLst>
              <a:ext uri="{FF2B5EF4-FFF2-40B4-BE49-F238E27FC236}">
                <a16:creationId xmlns:a16="http://schemas.microsoft.com/office/drawing/2014/main" id="{E658E4E8-F401-DD22-B781-CE08B658C441}"/>
              </a:ext>
            </a:extLst>
          </p:cNvPr>
          <p:cNvSpPr txBox="1">
            <a:spLocks/>
          </p:cNvSpPr>
          <p:nvPr/>
        </p:nvSpPr>
        <p:spPr bwMode="auto">
          <a:xfrm>
            <a:off x="611956" y="1268976"/>
            <a:ext cx="8280092" cy="215971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kern="0" dirty="0"/>
              <a:t>セクションごとに主張をまとめる</a:t>
            </a:r>
            <a:endParaRPr lang="en-US" altLang="ja-JP" kern="0" dirty="0"/>
          </a:p>
          <a:p>
            <a:pPr lvl="1"/>
            <a:r>
              <a:rPr lang="en-US" altLang="ja-JP" kern="0" dirty="0"/>
              <a:t>ID+</a:t>
            </a:r>
            <a:r>
              <a:rPr lang="ja-JP" altLang="en-US" kern="0" dirty="0"/>
              <a:t>タイトル を見出しに</a:t>
            </a:r>
            <a:endParaRPr lang="en-US" altLang="ja-JP" kern="0" dirty="0"/>
          </a:p>
          <a:p>
            <a:pPr lvl="1"/>
            <a:r>
              <a:rPr lang="ja-JP" altLang="en-US" kern="0" dirty="0"/>
              <a:t>ここではレベル２見出し（</a:t>
            </a:r>
            <a:r>
              <a:rPr lang="en-US" altLang="ja-JP" kern="0" dirty="0"/>
              <a:t>##</a:t>
            </a:r>
            <a:r>
              <a:rPr lang="ja-JP" altLang="en-US" kern="0" dirty="0"/>
              <a:t>）を使用</a:t>
            </a:r>
            <a:endParaRPr lang="en-US" altLang="ja-JP" kern="0" dirty="0"/>
          </a:p>
          <a:p>
            <a:r>
              <a:rPr lang="ja-JP" altLang="en-US" kern="0" dirty="0">
                <a:solidFill>
                  <a:schemeClr val="accent5"/>
                </a:solidFill>
              </a:rPr>
              <a:t>このとき，同様のことを言っているものをグルーピングする</a:t>
            </a:r>
            <a:endParaRPr lang="en-US" altLang="ja-JP" kern="0" dirty="0">
              <a:solidFill>
                <a:schemeClr val="accent5"/>
              </a:solidFill>
            </a:endParaRPr>
          </a:p>
          <a:p>
            <a:pPr lvl="1"/>
            <a:r>
              <a:rPr lang="ja-JP" altLang="en-US" kern="0" dirty="0"/>
              <a:t>以下の例の場合は </a:t>
            </a:r>
            <a:r>
              <a:rPr lang="en-US" altLang="ja-JP" kern="0" dirty="0"/>
              <a:t>$A1-q, $A7-w, $F5-w </a:t>
            </a:r>
            <a:r>
              <a:rPr lang="ja-JP" altLang="en-US" kern="0" dirty="0"/>
              <a:t>がまとめられている</a:t>
            </a:r>
            <a:endParaRPr lang="en-US" altLang="ja-JP" kern="0" dirty="0"/>
          </a:p>
        </p:txBody>
      </p:sp>
    </p:spTree>
    <p:extLst>
      <p:ext uri="{BB962C8B-B14F-4D97-AF65-F5344CB8AC3E}">
        <p14:creationId xmlns:p14="http://schemas.microsoft.com/office/powerpoint/2010/main" val="2390969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487413-8A59-FCDA-8249-4976E5838708}"/>
              </a:ext>
            </a:extLst>
          </p:cNvPr>
          <p:cNvSpPr>
            <a:spLocks noGrp="1"/>
          </p:cNvSpPr>
          <p:nvPr>
            <p:ph type="title"/>
          </p:nvPr>
        </p:nvSpPr>
        <p:spPr/>
        <p:txBody>
          <a:bodyPr/>
          <a:lstStyle/>
          <a:p>
            <a:r>
              <a:rPr kumimoji="1" lang="ja-JP" altLang="en-US" dirty="0"/>
              <a:t>主張の整理</a:t>
            </a:r>
          </a:p>
        </p:txBody>
      </p:sp>
      <p:sp>
        <p:nvSpPr>
          <p:cNvPr id="3" name="テキスト プレースホルダー 2">
            <a:extLst>
              <a:ext uri="{FF2B5EF4-FFF2-40B4-BE49-F238E27FC236}">
                <a16:creationId xmlns:a16="http://schemas.microsoft.com/office/drawing/2014/main" id="{3C4EF3DA-BDAB-2C1B-97FD-1797BFE47D68}"/>
              </a:ext>
            </a:extLst>
          </p:cNvPr>
          <p:cNvSpPr>
            <a:spLocks noGrp="1"/>
          </p:cNvSpPr>
          <p:nvPr>
            <p:ph type="body" sz="quarter" idx="10"/>
          </p:nvPr>
        </p:nvSpPr>
        <p:spPr>
          <a:xfrm>
            <a:off x="611956" y="1088975"/>
            <a:ext cx="8280092" cy="1890020"/>
          </a:xfrm>
        </p:spPr>
        <p:txBody>
          <a:bodyPr/>
          <a:lstStyle/>
          <a:p>
            <a:r>
              <a:rPr kumimoji="1" lang="ja-JP" altLang="en-US" sz="1800" dirty="0"/>
              <a:t>セクション内に以下などの情報をさらにまとめていく</a:t>
            </a:r>
            <a:endParaRPr kumimoji="1" lang="en-US" altLang="ja-JP" sz="1800" dirty="0"/>
          </a:p>
          <a:p>
            <a:pPr lvl="1"/>
            <a:r>
              <a:rPr kumimoji="1" lang="ja-JP" altLang="en-US" sz="1800" dirty="0"/>
              <a:t>対応する査読コメント全文</a:t>
            </a:r>
            <a:endParaRPr kumimoji="1" lang="en-US" altLang="ja-JP" sz="1800" dirty="0"/>
          </a:p>
          <a:p>
            <a:pPr lvl="2"/>
            <a:r>
              <a:rPr kumimoji="1" lang="ja-JP" altLang="en-US" sz="1800" dirty="0"/>
              <a:t>日本語にする時は必ず原文も載せる</a:t>
            </a:r>
            <a:endParaRPr kumimoji="1" lang="en-US" altLang="ja-JP" sz="1800" dirty="0"/>
          </a:p>
          <a:p>
            <a:pPr lvl="1"/>
            <a:r>
              <a:rPr kumimoji="1" lang="ja-JP" altLang="en-US" sz="1800" dirty="0"/>
              <a:t>査読者の主張の要点</a:t>
            </a:r>
            <a:endParaRPr kumimoji="1" lang="en-US" altLang="ja-JP" sz="1800" dirty="0"/>
          </a:p>
          <a:p>
            <a:pPr lvl="1"/>
            <a:r>
              <a:rPr kumimoji="1" lang="ja-JP" altLang="en-US" sz="1800" dirty="0"/>
              <a:t>想定される疑問や，査読者の誤解</a:t>
            </a:r>
            <a:endParaRPr kumimoji="1" lang="en-US" altLang="ja-JP" sz="1800" dirty="0"/>
          </a:p>
          <a:p>
            <a:pPr lvl="1"/>
            <a:r>
              <a:rPr kumimoji="1" lang="ja-JP" altLang="en-US" sz="1800" dirty="0"/>
              <a:t>対策や回答の案など</a:t>
            </a:r>
          </a:p>
        </p:txBody>
      </p:sp>
      <p:sp>
        <p:nvSpPr>
          <p:cNvPr id="4" name="テキスト プレースホルダー 2">
            <a:extLst>
              <a:ext uri="{FF2B5EF4-FFF2-40B4-BE49-F238E27FC236}">
                <a16:creationId xmlns:a16="http://schemas.microsoft.com/office/drawing/2014/main" id="{37AD2825-975F-65E2-667B-366E7B776349}"/>
              </a:ext>
            </a:extLst>
          </p:cNvPr>
          <p:cNvSpPr txBox="1">
            <a:spLocks/>
          </p:cNvSpPr>
          <p:nvPr/>
        </p:nvSpPr>
        <p:spPr bwMode="auto">
          <a:xfrm>
            <a:off x="611956" y="3338999"/>
            <a:ext cx="8280092" cy="3420037"/>
          </a:xfrm>
          <a:prstGeom prst="rect">
            <a:avLst/>
          </a:prstGeom>
          <a:solidFill>
            <a:schemeClr val="accent5">
              <a:lumMod val="20000"/>
              <a:lumOff val="80000"/>
              <a:alpha val="30000"/>
            </a:schemeClr>
          </a:solid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0" indent="0">
              <a:buFont typeface="Wingdings" panose="05000000000000000000" pitchFamily="2" charset="2"/>
              <a:buNone/>
            </a:pPr>
            <a:r>
              <a:rPr lang="en-US" altLang="ja-JP" sz="1400" u="sng" kern="0" dirty="0">
                <a:solidFill>
                  <a:schemeClr val="accent1"/>
                </a:solidFill>
              </a:rPr>
              <a:t>## ($A1-q,$A7-w,$F5-w) </a:t>
            </a:r>
            <a:r>
              <a:rPr lang="ja-JP" altLang="en-US" sz="1400" u="sng" kern="0" dirty="0">
                <a:solidFill>
                  <a:schemeClr val="accent1"/>
                </a:solidFill>
              </a:rPr>
              <a:t>複雑な構造をうまく学習できるのか？</a:t>
            </a:r>
            <a:br>
              <a:rPr lang="en-US" altLang="ja-JP" sz="1400" u="sng" kern="0" dirty="0">
                <a:solidFill>
                  <a:schemeClr val="accent1"/>
                </a:solidFill>
              </a:rPr>
            </a:br>
            <a:br>
              <a:rPr lang="en-US" altLang="ja-JP" sz="1400" u="sng" kern="0" dirty="0">
                <a:solidFill>
                  <a:schemeClr val="accent1"/>
                </a:solidFill>
              </a:rPr>
            </a:br>
            <a:r>
              <a:rPr lang="en-US" altLang="ja-JP" sz="1400" kern="0" dirty="0"/>
              <a:t>* ($A1-q) How do you handle loops? The FIFO would just contain the BBL of foo over and over again. This is the main reason why ...</a:t>
            </a:r>
            <a:br>
              <a:rPr lang="en-US" altLang="ja-JP" sz="1400" kern="0" dirty="0"/>
            </a:br>
            <a:r>
              <a:rPr lang="en-US" altLang="ja-JP" sz="1400" kern="0" dirty="0"/>
              <a:t>* ($A7-w) Unclear how the approach handles looped function calls</a:t>
            </a:r>
            <a:br>
              <a:rPr lang="en-US" altLang="ja-JP" sz="1400" kern="0" dirty="0"/>
            </a:br>
            <a:r>
              <a:rPr lang="en-US" altLang="ja-JP" sz="1400" kern="0" dirty="0"/>
              <a:t>* ($F5-w) Unclear how recursive function calls will be handled. </a:t>
            </a:r>
            <a:br>
              <a:rPr lang="en-US" altLang="ja-JP" sz="1400" kern="0" dirty="0"/>
            </a:br>
            <a:br>
              <a:rPr lang="en-US" altLang="ja-JP" sz="1400" kern="0" dirty="0"/>
            </a:br>
            <a:r>
              <a:rPr lang="ja-JP" altLang="en-US" sz="1400" kern="0" dirty="0">
                <a:solidFill>
                  <a:schemeClr val="accent5"/>
                </a:solidFill>
              </a:rPr>
              <a:t>* </a:t>
            </a:r>
            <a:r>
              <a:rPr lang="en-US" altLang="ja-JP" sz="1400" kern="0" dirty="0">
                <a:solidFill>
                  <a:schemeClr val="accent5"/>
                </a:solidFill>
              </a:rPr>
              <a:t>A</a:t>
            </a:r>
            <a:r>
              <a:rPr lang="ja-JP" altLang="en-US" sz="1400" kern="0" dirty="0">
                <a:solidFill>
                  <a:schemeClr val="accent5"/>
                </a:solidFill>
              </a:rPr>
              <a:t> の疑問：</a:t>
            </a:r>
            <a:br>
              <a:rPr lang="en-US" altLang="ja-JP" sz="1400" kern="0" dirty="0">
                <a:solidFill>
                  <a:schemeClr val="accent5"/>
                </a:solidFill>
              </a:rPr>
            </a:br>
            <a:r>
              <a:rPr lang="en-US" altLang="ja-JP" sz="1400" kern="0" dirty="0">
                <a:solidFill>
                  <a:schemeClr val="accent5"/>
                </a:solidFill>
              </a:rPr>
              <a:t>    </a:t>
            </a:r>
            <a:r>
              <a:rPr lang="ja-JP" altLang="en-US" sz="1400" kern="0" dirty="0">
                <a:solidFill>
                  <a:schemeClr val="accent5"/>
                </a:solidFill>
              </a:rPr>
              <a:t>* ･･･</a:t>
            </a:r>
            <a:br>
              <a:rPr lang="en-US" altLang="ja-JP" sz="1400" kern="0" dirty="0">
                <a:solidFill>
                  <a:schemeClr val="accent5"/>
                </a:solidFill>
              </a:rPr>
            </a:br>
            <a:r>
              <a:rPr lang="ja-JP" altLang="en-US" sz="1400" kern="0" dirty="0">
                <a:solidFill>
                  <a:schemeClr val="accent5"/>
                </a:solidFill>
              </a:rPr>
              <a:t>* </a:t>
            </a:r>
            <a:r>
              <a:rPr lang="en-US" altLang="ja-JP" sz="1400" kern="0" dirty="0">
                <a:solidFill>
                  <a:schemeClr val="accent5"/>
                </a:solidFill>
              </a:rPr>
              <a:t>F </a:t>
            </a:r>
            <a:r>
              <a:rPr lang="ja-JP" altLang="en-US" sz="1400" kern="0" dirty="0">
                <a:solidFill>
                  <a:schemeClr val="accent5"/>
                </a:solidFill>
              </a:rPr>
              <a:t>の誤解：</a:t>
            </a:r>
            <a:br>
              <a:rPr lang="en-US" altLang="ja-JP" sz="1400" kern="0" dirty="0">
                <a:solidFill>
                  <a:schemeClr val="accent5"/>
                </a:solidFill>
              </a:rPr>
            </a:br>
            <a:r>
              <a:rPr lang="en-US" altLang="ja-JP" sz="1400" kern="0" dirty="0">
                <a:solidFill>
                  <a:schemeClr val="accent5"/>
                </a:solidFill>
              </a:rPr>
              <a:t>    </a:t>
            </a:r>
            <a:r>
              <a:rPr lang="ja-JP" altLang="en-US" sz="1400" kern="0" dirty="0">
                <a:solidFill>
                  <a:schemeClr val="accent5"/>
                </a:solidFill>
              </a:rPr>
              <a:t>* ･･･</a:t>
            </a:r>
            <a:br>
              <a:rPr lang="en-US" altLang="ja-JP" sz="1400" kern="0" dirty="0">
                <a:solidFill>
                  <a:schemeClr val="accent5"/>
                </a:solidFill>
              </a:rPr>
            </a:br>
            <a:br>
              <a:rPr lang="en-US" altLang="ja-JP" sz="1400" kern="0" dirty="0">
                <a:solidFill>
                  <a:schemeClr val="accent5"/>
                </a:solidFill>
              </a:rPr>
            </a:br>
            <a:r>
              <a:rPr lang="ja-JP" altLang="en-US" sz="1400" kern="0" dirty="0">
                <a:solidFill>
                  <a:schemeClr val="accent5"/>
                </a:solidFill>
              </a:rPr>
              <a:t>* 回答の原稿：</a:t>
            </a:r>
            <a:br>
              <a:rPr lang="en-US" altLang="ja-JP" sz="1400" kern="0" dirty="0">
                <a:solidFill>
                  <a:schemeClr val="accent5"/>
                </a:solidFill>
              </a:rPr>
            </a:br>
            <a:r>
              <a:rPr lang="en-US" altLang="ja-JP" sz="1400" kern="0" dirty="0">
                <a:solidFill>
                  <a:schemeClr val="accent5"/>
                </a:solidFill>
              </a:rPr>
              <a:t>    </a:t>
            </a:r>
            <a:r>
              <a:rPr lang="ja-JP" altLang="en-US" sz="1400" kern="0" dirty="0">
                <a:solidFill>
                  <a:schemeClr val="accent5"/>
                </a:solidFill>
              </a:rPr>
              <a:t>* ･･･</a:t>
            </a:r>
          </a:p>
        </p:txBody>
      </p:sp>
    </p:spTree>
    <p:extLst>
      <p:ext uri="{BB962C8B-B14F-4D97-AF65-F5344CB8AC3E}">
        <p14:creationId xmlns:p14="http://schemas.microsoft.com/office/powerpoint/2010/main" val="7125269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61C188-5860-DCBE-4F54-3F8C103E2DAC}"/>
              </a:ext>
            </a:extLst>
          </p:cNvPr>
          <p:cNvSpPr>
            <a:spLocks noGrp="1"/>
          </p:cNvSpPr>
          <p:nvPr>
            <p:ph type="title"/>
          </p:nvPr>
        </p:nvSpPr>
        <p:spPr/>
        <p:txBody>
          <a:bodyPr/>
          <a:lstStyle/>
          <a:p>
            <a:r>
              <a:rPr kumimoji="1" lang="ja-JP" altLang="en-US" dirty="0"/>
              <a:t>はじめに</a:t>
            </a:r>
          </a:p>
        </p:txBody>
      </p:sp>
      <p:sp>
        <p:nvSpPr>
          <p:cNvPr id="3" name="テキスト プレースホルダー 2">
            <a:extLst>
              <a:ext uri="{FF2B5EF4-FFF2-40B4-BE49-F238E27FC236}">
                <a16:creationId xmlns:a16="http://schemas.microsoft.com/office/drawing/2014/main" id="{16406EAA-6DD5-1103-E09E-A8675115D0B4}"/>
              </a:ext>
            </a:extLst>
          </p:cNvPr>
          <p:cNvSpPr>
            <a:spLocks noGrp="1"/>
          </p:cNvSpPr>
          <p:nvPr>
            <p:ph type="body" sz="quarter" idx="10"/>
          </p:nvPr>
        </p:nvSpPr>
        <p:spPr/>
        <p:txBody>
          <a:bodyPr/>
          <a:lstStyle/>
          <a:p>
            <a:r>
              <a:rPr lang="ja-JP" altLang="en-US" dirty="0"/>
              <a:t>この文章では，査読に対する返答の進め方を解説する</a:t>
            </a:r>
            <a:endParaRPr lang="en-US" altLang="ja-JP" dirty="0"/>
          </a:p>
          <a:p>
            <a:pPr lvl="1"/>
            <a:r>
              <a:rPr kumimoji="1" lang="ja-JP" altLang="en-US" dirty="0"/>
              <a:t>「</a:t>
            </a:r>
            <a:r>
              <a:rPr kumimoji="1" lang="en-US" altLang="ja-JP" dirty="0"/>
              <a:t>rebuttal</a:t>
            </a:r>
            <a:r>
              <a:rPr kumimoji="1" lang="ja-JP" altLang="en-US" dirty="0"/>
              <a:t>」「</a:t>
            </a:r>
            <a:r>
              <a:rPr kumimoji="1" lang="en-US" altLang="ja-JP" dirty="0"/>
              <a:t>author response</a:t>
            </a:r>
            <a:r>
              <a:rPr kumimoji="1" lang="ja-JP" altLang="en-US" dirty="0"/>
              <a:t>」と言われるもの</a:t>
            </a:r>
            <a:endParaRPr kumimoji="1" lang="en-US" altLang="ja-JP" dirty="0"/>
          </a:p>
          <a:p>
            <a:pPr lvl="1"/>
            <a:r>
              <a:rPr kumimoji="1" lang="ja-JP" altLang="en-US" dirty="0"/>
              <a:t>論文誌の条件付き採録でも，基本的に同様のやり方で良いと思う</a:t>
            </a:r>
            <a:endParaRPr kumimoji="1" lang="en-US" altLang="ja-JP" dirty="0"/>
          </a:p>
          <a:p>
            <a:r>
              <a:rPr kumimoji="1" lang="ja-JP" altLang="en-US" dirty="0"/>
              <a:t>備考：</a:t>
            </a:r>
            <a:endParaRPr kumimoji="1" lang="en-US" altLang="ja-JP" dirty="0"/>
          </a:p>
          <a:p>
            <a:pPr lvl="1"/>
            <a:r>
              <a:rPr kumimoji="1" lang="ja-JP" altLang="en-US" dirty="0"/>
              <a:t>この解説はコンピュータ・システム系分野の事情にかなり依存している可能性はある</a:t>
            </a:r>
            <a:endParaRPr kumimoji="1" lang="en-US" altLang="ja-JP" dirty="0"/>
          </a:p>
          <a:p>
            <a:r>
              <a:rPr kumimoji="1" lang="ja-JP" altLang="en-US" dirty="0"/>
              <a:t>まず背景と指針について説明した後，作業の仕方を説明</a:t>
            </a:r>
            <a:endParaRPr kumimoji="1" lang="en-US" altLang="ja-JP" dirty="0"/>
          </a:p>
        </p:txBody>
      </p:sp>
    </p:spTree>
    <p:extLst>
      <p:ext uri="{BB962C8B-B14F-4D97-AF65-F5344CB8AC3E}">
        <p14:creationId xmlns:p14="http://schemas.microsoft.com/office/powerpoint/2010/main" val="38602547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52EFDF95-98FB-35A4-278A-593504D72D28}"/>
              </a:ext>
            </a:extLst>
          </p:cNvPr>
          <p:cNvSpPr>
            <a:spLocks noGrp="1"/>
          </p:cNvSpPr>
          <p:nvPr>
            <p:ph type="title"/>
          </p:nvPr>
        </p:nvSpPr>
        <p:spPr/>
        <p:txBody>
          <a:bodyPr/>
          <a:lstStyle/>
          <a:p>
            <a:r>
              <a:rPr lang="ja-JP" altLang="en-US" b="1" dirty="0"/>
              <a:t>タスク管理</a:t>
            </a:r>
          </a:p>
        </p:txBody>
      </p:sp>
    </p:spTree>
    <p:extLst>
      <p:ext uri="{BB962C8B-B14F-4D97-AF65-F5344CB8AC3E}">
        <p14:creationId xmlns:p14="http://schemas.microsoft.com/office/powerpoint/2010/main" val="32515298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4963E6-2ABD-F2C2-2F80-CF040B3F9273}"/>
              </a:ext>
            </a:extLst>
          </p:cNvPr>
          <p:cNvSpPr>
            <a:spLocks noGrp="1"/>
          </p:cNvSpPr>
          <p:nvPr>
            <p:ph type="title"/>
          </p:nvPr>
        </p:nvSpPr>
        <p:spPr/>
        <p:txBody>
          <a:bodyPr/>
          <a:lstStyle/>
          <a:p>
            <a:r>
              <a:rPr kumimoji="1" lang="ja-JP" altLang="en-US" dirty="0"/>
              <a:t>タスク管理</a:t>
            </a:r>
          </a:p>
        </p:txBody>
      </p:sp>
      <p:sp>
        <p:nvSpPr>
          <p:cNvPr id="3" name="テキスト プレースホルダー 2">
            <a:extLst>
              <a:ext uri="{FF2B5EF4-FFF2-40B4-BE49-F238E27FC236}">
                <a16:creationId xmlns:a16="http://schemas.microsoft.com/office/drawing/2014/main" id="{7E954E60-590C-8193-669B-931770B94F1C}"/>
              </a:ext>
            </a:extLst>
          </p:cNvPr>
          <p:cNvSpPr>
            <a:spLocks noGrp="1"/>
          </p:cNvSpPr>
          <p:nvPr>
            <p:ph type="body" sz="quarter" idx="10"/>
          </p:nvPr>
        </p:nvSpPr>
        <p:spPr/>
        <p:txBody>
          <a:bodyPr/>
          <a:lstStyle/>
          <a:p>
            <a:r>
              <a:rPr kumimoji="1" lang="ja-JP" altLang="en-US" dirty="0"/>
              <a:t>なんらかの方法でタスク管理をした方がよい</a:t>
            </a:r>
            <a:endParaRPr kumimoji="1" lang="en-US" altLang="ja-JP" dirty="0"/>
          </a:p>
          <a:p>
            <a:pPr lvl="1"/>
            <a:r>
              <a:rPr kumimoji="1" lang="ja-JP" altLang="en-US" dirty="0"/>
              <a:t>やるべき事が多岐にわたる</a:t>
            </a:r>
            <a:endParaRPr kumimoji="1" lang="en-US" altLang="ja-JP" dirty="0"/>
          </a:p>
          <a:p>
            <a:pPr lvl="1"/>
            <a:r>
              <a:rPr kumimoji="1" lang="ja-JP" altLang="en-US" dirty="0"/>
              <a:t>なにが終わってなにが終わっていないかわからなくなる</a:t>
            </a:r>
            <a:endParaRPr kumimoji="1" lang="en-US" altLang="ja-JP" dirty="0"/>
          </a:p>
          <a:p>
            <a:endParaRPr kumimoji="1" lang="ja-JP" altLang="en-US" dirty="0">
              <a:solidFill>
                <a:schemeClr val="accent5"/>
              </a:solidFill>
            </a:endParaRPr>
          </a:p>
        </p:txBody>
      </p:sp>
    </p:spTree>
    <p:extLst>
      <p:ext uri="{BB962C8B-B14F-4D97-AF65-F5344CB8AC3E}">
        <p14:creationId xmlns:p14="http://schemas.microsoft.com/office/powerpoint/2010/main" val="36393848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4963E6-2ABD-F2C2-2F80-CF040B3F9273}"/>
              </a:ext>
            </a:extLst>
          </p:cNvPr>
          <p:cNvSpPr>
            <a:spLocks noGrp="1"/>
          </p:cNvSpPr>
          <p:nvPr>
            <p:ph type="title"/>
          </p:nvPr>
        </p:nvSpPr>
        <p:spPr/>
        <p:txBody>
          <a:bodyPr/>
          <a:lstStyle/>
          <a:p>
            <a:r>
              <a:rPr kumimoji="1" lang="ja-JP" altLang="en-US" dirty="0"/>
              <a:t>テキストによる軽量なタスク管理</a:t>
            </a:r>
          </a:p>
        </p:txBody>
      </p:sp>
      <p:sp>
        <p:nvSpPr>
          <p:cNvPr id="3" name="テキスト プレースホルダー 2">
            <a:extLst>
              <a:ext uri="{FF2B5EF4-FFF2-40B4-BE49-F238E27FC236}">
                <a16:creationId xmlns:a16="http://schemas.microsoft.com/office/drawing/2014/main" id="{7E954E60-590C-8193-669B-931770B94F1C}"/>
              </a:ext>
            </a:extLst>
          </p:cNvPr>
          <p:cNvSpPr>
            <a:spLocks noGrp="1"/>
          </p:cNvSpPr>
          <p:nvPr>
            <p:ph type="body" sz="quarter" idx="10"/>
          </p:nvPr>
        </p:nvSpPr>
        <p:spPr/>
        <p:txBody>
          <a:bodyPr/>
          <a:lstStyle/>
          <a:p>
            <a:r>
              <a:rPr kumimoji="1" lang="ja-JP" altLang="en-US" dirty="0"/>
              <a:t>チケット管理システムや </a:t>
            </a:r>
            <a:r>
              <a:rPr kumimoji="1" lang="en-US" altLang="ja-JP" dirty="0"/>
              <a:t>github </a:t>
            </a:r>
            <a:r>
              <a:rPr kumimoji="1" lang="ja-JP" altLang="en-US" dirty="0"/>
              <a:t>の </a:t>
            </a:r>
            <a:r>
              <a:rPr kumimoji="1" lang="en-US" altLang="ja-JP" dirty="0"/>
              <a:t>issue </a:t>
            </a:r>
            <a:r>
              <a:rPr kumimoji="1" lang="ja-JP" altLang="en-US" dirty="0"/>
              <a:t>などはあまり向かない</a:t>
            </a:r>
            <a:endParaRPr kumimoji="1" lang="en-US" altLang="ja-JP" dirty="0"/>
          </a:p>
          <a:p>
            <a:pPr lvl="1"/>
            <a:r>
              <a:rPr kumimoji="1" lang="ja-JP" altLang="en-US" dirty="0"/>
              <a:t>「チケット」にあたるもの自体が頻繁に変わる</a:t>
            </a:r>
            <a:endParaRPr kumimoji="1" lang="en-US" altLang="ja-JP" dirty="0"/>
          </a:p>
          <a:p>
            <a:pPr lvl="2"/>
            <a:r>
              <a:rPr kumimoji="1" lang="ja-JP" altLang="en-US" dirty="0"/>
              <a:t>グルーピングやまとめの際の解釈でコロコロ項目が変化する</a:t>
            </a:r>
            <a:endParaRPr kumimoji="1" lang="en-US" altLang="ja-JP" dirty="0"/>
          </a:p>
          <a:p>
            <a:pPr lvl="1"/>
            <a:r>
              <a:rPr kumimoji="1" lang="ja-JP" altLang="en-US" dirty="0"/>
              <a:t>そのたびにチケットを切り直したり </a:t>
            </a:r>
            <a:r>
              <a:rPr kumimoji="1" lang="en-US" altLang="ja-JP" dirty="0"/>
              <a:t>issue </a:t>
            </a:r>
            <a:r>
              <a:rPr kumimoji="1" lang="ja-JP" altLang="en-US" dirty="0"/>
              <a:t>を立てるのは手間が大きすぎる</a:t>
            </a:r>
            <a:endParaRPr kumimoji="1" lang="en-US" altLang="ja-JP" dirty="0"/>
          </a:p>
          <a:p>
            <a:r>
              <a:rPr kumimoji="1" lang="ja-JP" altLang="en-US" dirty="0">
                <a:solidFill>
                  <a:schemeClr val="accent5"/>
                </a:solidFill>
              </a:rPr>
              <a:t>テキスト上で同様のことを軽量に行う</a:t>
            </a:r>
            <a:endParaRPr kumimoji="1" lang="en-US" altLang="ja-JP" dirty="0">
              <a:solidFill>
                <a:schemeClr val="accent5"/>
              </a:solidFill>
            </a:endParaRPr>
          </a:p>
          <a:p>
            <a:pPr lvl="1"/>
            <a:r>
              <a:rPr kumimoji="1" lang="ja-JP" altLang="en-US" dirty="0"/>
              <a:t>この方法はスケールしないが，査読対応ぐらいの規模なら十分</a:t>
            </a:r>
            <a:endParaRPr kumimoji="1" lang="en-US" altLang="ja-JP" dirty="0"/>
          </a:p>
          <a:p>
            <a:pPr lvl="2"/>
            <a:r>
              <a:rPr kumimoji="1" lang="ja-JP" altLang="en-US" dirty="0"/>
              <a:t>論理的にはチケット管理と全く同じ事をしている</a:t>
            </a:r>
            <a:endParaRPr kumimoji="1" lang="en-US" altLang="ja-JP" dirty="0"/>
          </a:p>
          <a:p>
            <a:pPr lvl="1"/>
            <a:r>
              <a:rPr kumimoji="1" lang="ja-JP" altLang="en-US" dirty="0"/>
              <a:t>柔軟性は最高にある</a:t>
            </a:r>
            <a:endParaRPr kumimoji="1" lang="en-US" altLang="ja-JP" dirty="0"/>
          </a:p>
          <a:p>
            <a:pPr lvl="2"/>
            <a:r>
              <a:rPr kumimoji="1" lang="ja-JP" altLang="en-US" dirty="0"/>
              <a:t>査読コメントへの対応に特化させることもできる</a:t>
            </a:r>
            <a:endParaRPr kumimoji="1" lang="en-US" altLang="ja-JP" dirty="0"/>
          </a:p>
          <a:p>
            <a:pPr lvl="1"/>
            <a:r>
              <a:rPr kumimoji="1" lang="ja-JP" altLang="en-US" dirty="0"/>
              <a:t>項目間の移動はファイル内の検索で行う</a:t>
            </a:r>
          </a:p>
        </p:txBody>
      </p:sp>
    </p:spTree>
    <p:extLst>
      <p:ext uri="{BB962C8B-B14F-4D97-AF65-F5344CB8AC3E}">
        <p14:creationId xmlns:p14="http://schemas.microsoft.com/office/powerpoint/2010/main" val="27674797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2DF87E-09D1-BE49-0701-D05E33C69148}"/>
              </a:ext>
            </a:extLst>
          </p:cNvPr>
          <p:cNvSpPr>
            <a:spLocks noGrp="1"/>
          </p:cNvSpPr>
          <p:nvPr>
            <p:ph type="title"/>
          </p:nvPr>
        </p:nvSpPr>
        <p:spPr/>
        <p:txBody>
          <a:bodyPr/>
          <a:lstStyle/>
          <a:p>
            <a:r>
              <a:rPr kumimoji="1" lang="en-US" altLang="ja-JP" dirty="0"/>
              <a:t>Markdown </a:t>
            </a:r>
            <a:r>
              <a:rPr kumimoji="1" lang="ja-JP" altLang="en-US" dirty="0"/>
              <a:t>上でのタスク管理のフォーマット</a:t>
            </a:r>
          </a:p>
        </p:txBody>
      </p:sp>
      <p:sp>
        <p:nvSpPr>
          <p:cNvPr id="3" name="テキスト プレースホルダー 2">
            <a:extLst>
              <a:ext uri="{FF2B5EF4-FFF2-40B4-BE49-F238E27FC236}">
                <a16:creationId xmlns:a16="http://schemas.microsoft.com/office/drawing/2014/main" id="{1428985F-E4AD-8A99-E313-CC6AAF2997F1}"/>
              </a:ext>
            </a:extLst>
          </p:cNvPr>
          <p:cNvSpPr>
            <a:spLocks noGrp="1"/>
          </p:cNvSpPr>
          <p:nvPr>
            <p:ph type="body" sz="quarter" idx="10"/>
          </p:nvPr>
        </p:nvSpPr>
        <p:spPr>
          <a:xfrm>
            <a:off x="611956" y="1088974"/>
            <a:ext cx="8280092" cy="2160023"/>
          </a:xfrm>
        </p:spPr>
        <p:txBody>
          <a:bodyPr/>
          <a:lstStyle/>
          <a:p>
            <a:r>
              <a:rPr kumimoji="1" lang="ja-JP" altLang="en-US" sz="1600" dirty="0"/>
              <a:t>「</a:t>
            </a:r>
            <a:r>
              <a:rPr kumimoji="1" lang="en-US" altLang="ja-JP" sz="1600" dirty="0"/>
              <a:t>TODO</a:t>
            </a:r>
            <a:r>
              <a:rPr kumimoji="1" lang="ja-JP" altLang="en-US" sz="1600" dirty="0"/>
              <a:t>」の下に「おわった」「着手中」「まだ」「保留」のセクションを作る</a:t>
            </a:r>
            <a:endParaRPr kumimoji="1" lang="en-US" altLang="ja-JP" sz="1600" dirty="0"/>
          </a:p>
          <a:p>
            <a:pPr lvl="1"/>
            <a:r>
              <a:rPr kumimoji="1" lang="ja-JP" altLang="en-US" sz="1600" dirty="0"/>
              <a:t>おわった：対応の検討や回答原稿がおわったもの</a:t>
            </a:r>
            <a:endParaRPr kumimoji="1" lang="en-US" altLang="ja-JP" sz="1600" dirty="0"/>
          </a:p>
          <a:p>
            <a:pPr lvl="1"/>
            <a:r>
              <a:rPr kumimoji="1" lang="ja-JP" altLang="en-US" sz="1600" dirty="0"/>
              <a:t>着手中：　着手が開始されたもの</a:t>
            </a:r>
          </a:p>
          <a:p>
            <a:pPr lvl="1"/>
            <a:r>
              <a:rPr kumimoji="1" lang="ja-JP" altLang="en-US" sz="1600" dirty="0"/>
              <a:t>まだ：　　まだ着手されていないもの</a:t>
            </a:r>
          </a:p>
          <a:p>
            <a:pPr lvl="1"/>
            <a:r>
              <a:rPr kumimoji="1" lang="ja-JP" altLang="en-US" sz="1600" dirty="0"/>
              <a:t>保留：　　検討の結果，保留にすることにしたもの</a:t>
            </a:r>
          </a:p>
        </p:txBody>
      </p:sp>
      <p:sp>
        <p:nvSpPr>
          <p:cNvPr id="4" name="テキスト プレースホルダー 2">
            <a:extLst>
              <a:ext uri="{FF2B5EF4-FFF2-40B4-BE49-F238E27FC236}">
                <a16:creationId xmlns:a16="http://schemas.microsoft.com/office/drawing/2014/main" id="{D9455CC2-511F-DA4F-2546-200A79D8B16C}"/>
              </a:ext>
            </a:extLst>
          </p:cNvPr>
          <p:cNvSpPr txBox="1">
            <a:spLocks/>
          </p:cNvSpPr>
          <p:nvPr/>
        </p:nvSpPr>
        <p:spPr bwMode="auto">
          <a:xfrm>
            <a:off x="611956" y="3338999"/>
            <a:ext cx="8280092" cy="3060033"/>
          </a:xfrm>
          <a:prstGeom prst="rect">
            <a:avLst/>
          </a:prstGeom>
          <a:solidFill>
            <a:schemeClr val="accent5">
              <a:lumMod val="20000"/>
              <a:lumOff val="80000"/>
              <a:alpha val="30000"/>
            </a:schemeClr>
          </a:solid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0" indent="0">
              <a:buFont typeface="Wingdings" panose="05000000000000000000" pitchFamily="2" charset="2"/>
              <a:buNone/>
            </a:pPr>
            <a:r>
              <a:rPr lang="en-US" altLang="ja-JP" sz="1000" u="sng" kern="0" dirty="0">
                <a:solidFill>
                  <a:schemeClr val="accent1"/>
                </a:solidFill>
              </a:rPr>
              <a:t># TODO</a:t>
            </a:r>
            <a:br>
              <a:rPr lang="en-US" altLang="ja-JP" sz="1000" u="sng" kern="0" dirty="0">
                <a:solidFill>
                  <a:schemeClr val="accent1"/>
                </a:solidFill>
              </a:rPr>
            </a:br>
            <a:br>
              <a:rPr lang="en-US" altLang="ja-JP" sz="1000" u="sng" kern="0" dirty="0">
                <a:solidFill>
                  <a:schemeClr val="accent1"/>
                </a:solidFill>
              </a:rPr>
            </a:br>
            <a:r>
              <a:rPr lang="en-US" altLang="ja-JP" sz="1000" u="sng" kern="0" dirty="0">
                <a:solidFill>
                  <a:schemeClr val="accent1"/>
                </a:solidFill>
              </a:rPr>
              <a:t>## </a:t>
            </a:r>
            <a:r>
              <a:rPr lang="ja-JP" altLang="en-US" sz="1000" u="sng" kern="0" dirty="0">
                <a:solidFill>
                  <a:schemeClr val="accent1"/>
                </a:solidFill>
              </a:rPr>
              <a:t>おわった</a:t>
            </a:r>
            <a:br>
              <a:rPr lang="en-US" altLang="ja-JP" sz="1000" u="sng" kern="0" dirty="0">
                <a:solidFill>
                  <a:schemeClr val="accent1"/>
                </a:solidFill>
              </a:rPr>
            </a:br>
            <a:r>
              <a:rPr lang="en-US" altLang="ja-JP" sz="1000" kern="0" dirty="0"/>
              <a:t>* (</a:t>
            </a:r>
            <a:r>
              <a:rPr lang="ja-JP" altLang="en-US" sz="1000" kern="0" dirty="0"/>
              <a:t>小泉</a:t>
            </a:r>
            <a:r>
              <a:rPr lang="en-US" altLang="ja-JP" sz="1000" kern="0" dirty="0"/>
              <a:t>) ($A6-w,$A16-c) </a:t>
            </a:r>
            <a:r>
              <a:rPr lang="ja-JP" altLang="en-US" sz="1000" kern="0" dirty="0"/>
              <a:t>既存手法に対する</a:t>
            </a:r>
            <a:r>
              <a:rPr lang="en-US" altLang="ja-JP" sz="1000" kern="0" dirty="0"/>
              <a:t>contribution</a:t>
            </a:r>
            <a:r>
              <a:rPr lang="ja-JP" altLang="en-US" sz="1000" kern="0" dirty="0"/>
              <a:t>が不明瞭</a:t>
            </a:r>
            <a:br>
              <a:rPr lang="en-US" altLang="ja-JP" sz="1000" kern="0" dirty="0"/>
            </a:br>
            <a:r>
              <a:rPr lang="ja-JP" altLang="en-US" sz="1000" kern="0" dirty="0"/>
              <a:t>* </a:t>
            </a:r>
            <a:r>
              <a:rPr lang="en-US" altLang="ja-JP" sz="1000" kern="0" dirty="0"/>
              <a:t>...</a:t>
            </a:r>
            <a:br>
              <a:rPr lang="ja-JP" altLang="en-US" sz="1000" kern="0" dirty="0"/>
            </a:br>
            <a:br>
              <a:rPr lang="en-US" altLang="ja-JP" sz="1000" kern="0" dirty="0"/>
            </a:br>
            <a:r>
              <a:rPr lang="en-US" altLang="ja-JP" sz="1000" u="sng" kern="0" dirty="0">
                <a:solidFill>
                  <a:schemeClr val="accent1"/>
                </a:solidFill>
              </a:rPr>
              <a:t>## </a:t>
            </a:r>
            <a:r>
              <a:rPr lang="ja-JP" altLang="en-US" sz="1000" u="sng" kern="0" dirty="0">
                <a:solidFill>
                  <a:schemeClr val="accent1"/>
                </a:solidFill>
              </a:rPr>
              <a:t>着手中</a:t>
            </a:r>
            <a:br>
              <a:rPr lang="en-US" altLang="ja-JP" sz="1000" u="sng" kern="0" dirty="0">
                <a:solidFill>
                  <a:schemeClr val="accent1"/>
                </a:solidFill>
              </a:rPr>
            </a:br>
            <a:r>
              <a:rPr lang="ja-JP" altLang="en-US" sz="1000" kern="0" dirty="0"/>
              <a:t>* </a:t>
            </a:r>
            <a:r>
              <a:rPr lang="en-US" altLang="ja-JP" sz="1000" kern="0" dirty="0"/>
              <a:t>(</a:t>
            </a:r>
            <a:r>
              <a:rPr lang="ja-JP" altLang="en-US" sz="1000" kern="0" dirty="0"/>
              <a:t>中村</a:t>
            </a:r>
            <a:r>
              <a:rPr lang="en-US" altLang="ja-JP" sz="1000" kern="0" dirty="0"/>
              <a:t>) ($D8-c) late </a:t>
            </a:r>
            <a:r>
              <a:rPr lang="ja-JP" altLang="en-US" sz="1000" kern="0" dirty="0"/>
              <a:t>の遅れぐあいの内訳を明らかにする</a:t>
            </a:r>
            <a:br>
              <a:rPr lang="en-US" altLang="ja-JP" sz="1000" kern="0" dirty="0"/>
            </a:br>
            <a:r>
              <a:rPr lang="ja-JP" altLang="en-US" sz="1000" kern="0" dirty="0"/>
              <a:t>* </a:t>
            </a:r>
            <a:r>
              <a:rPr lang="en-US" altLang="ja-JP" sz="1000" kern="0" dirty="0"/>
              <a:t>...</a:t>
            </a:r>
            <a:br>
              <a:rPr lang="en-US" altLang="ja-JP" sz="1000" u="sng" kern="0" dirty="0">
                <a:solidFill>
                  <a:schemeClr val="accent1"/>
                </a:solidFill>
              </a:rPr>
            </a:br>
            <a:br>
              <a:rPr lang="en-US" altLang="ja-JP" sz="1000" u="sng" kern="0" dirty="0">
                <a:solidFill>
                  <a:schemeClr val="accent1"/>
                </a:solidFill>
              </a:rPr>
            </a:br>
            <a:r>
              <a:rPr lang="en-US" altLang="ja-JP" sz="1000" u="sng" kern="0" dirty="0">
                <a:solidFill>
                  <a:schemeClr val="accent1"/>
                </a:solidFill>
              </a:rPr>
              <a:t>## </a:t>
            </a:r>
            <a:r>
              <a:rPr lang="ja-JP" altLang="en-US" sz="1000" u="sng" kern="0" dirty="0">
                <a:solidFill>
                  <a:schemeClr val="accent1"/>
                </a:solidFill>
              </a:rPr>
              <a:t>まだ</a:t>
            </a:r>
            <a:br>
              <a:rPr lang="en-US" altLang="ja-JP" sz="1000" u="sng" kern="0" dirty="0">
                <a:solidFill>
                  <a:schemeClr val="accent1"/>
                </a:solidFill>
              </a:rPr>
            </a:br>
            <a:r>
              <a:rPr lang="en-US" altLang="ja-JP" sz="1000" kern="0" dirty="0"/>
              <a:t>* (</a:t>
            </a:r>
            <a:r>
              <a:rPr lang="ja-JP" altLang="en-US" sz="1000" kern="0" dirty="0"/>
              <a:t>出川</a:t>
            </a:r>
            <a:r>
              <a:rPr lang="en-US" altLang="ja-JP" sz="1000" kern="0" dirty="0"/>
              <a:t>) ($A1-q,$A7-w,$F5-w) </a:t>
            </a:r>
            <a:r>
              <a:rPr lang="ja-JP" altLang="en-US" sz="1000" kern="0" dirty="0"/>
              <a:t>複雑な構造をうまく学習できるのか？ </a:t>
            </a:r>
            <a:br>
              <a:rPr lang="en-US" altLang="ja-JP" sz="1000" kern="0" dirty="0"/>
            </a:br>
            <a:r>
              <a:rPr lang="ja-JP" altLang="en-US" sz="1000" kern="0" dirty="0"/>
              <a:t>* </a:t>
            </a:r>
            <a:r>
              <a:rPr lang="en-US" altLang="ja-JP" sz="1000" kern="0" dirty="0"/>
              <a:t>...</a:t>
            </a:r>
            <a:br>
              <a:rPr lang="en-US" altLang="ja-JP" sz="1000" kern="0" dirty="0"/>
            </a:br>
            <a:br>
              <a:rPr lang="en-US" altLang="ja-JP" sz="1000" kern="0" dirty="0"/>
            </a:br>
            <a:r>
              <a:rPr lang="en-US" altLang="ja-JP" sz="1000" u="sng" kern="0" dirty="0">
                <a:solidFill>
                  <a:schemeClr val="accent1"/>
                </a:solidFill>
              </a:rPr>
              <a:t>## </a:t>
            </a:r>
            <a:r>
              <a:rPr lang="ja-JP" altLang="en-US" sz="1000" u="sng" kern="0" dirty="0">
                <a:solidFill>
                  <a:schemeClr val="accent1"/>
                </a:solidFill>
              </a:rPr>
              <a:t>保留</a:t>
            </a:r>
            <a:br>
              <a:rPr lang="en-US" altLang="ja-JP" sz="1000" kern="0" dirty="0"/>
            </a:br>
            <a:r>
              <a:rPr lang="ja-JP" altLang="en-US" sz="1000" kern="0" dirty="0"/>
              <a:t>* </a:t>
            </a:r>
            <a:r>
              <a:rPr lang="en-US" altLang="ja-JP" sz="1000" kern="0" dirty="0"/>
              <a:t>($B3-q) Figure 4 </a:t>
            </a:r>
            <a:r>
              <a:rPr lang="ja-JP" altLang="en-US" sz="1000" kern="0" dirty="0"/>
              <a:t>の曲線はなにか？ </a:t>
            </a:r>
            <a:r>
              <a:rPr lang="en-US" altLang="ja-JP" sz="1000" kern="0" dirty="0"/>
              <a:t>(</a:t>
            </a:r>
            <a:r>
              <a:rPr lang="ja-JP" altLang="en-US" sz="1000" kern="0" dirty="0"/>
              <a:t>連続するデータをとっているのか？補完した点なのか？</a:t>
            </a:r>
            <a:r>
              <a:rPr lang="en-US" altLang="ja-JP" sz="1000" kern="0" dirty="0"/>
              <a:t>)</a:t>
            </a:r>
            <a:br>
              <a:rPr lang="en-US" altLang="ja-JP" sz="1000" kern="0" dirty="0"/>
            </a:br>
            <a:r>
              <a:rPr lang="en-US" altLang="ja-JP" sz="1000" kern="0" dirty="0"/>
              <a:t>    </a:t>
            </a:r>
            <a:r>
              <a:rPr lang="ja-JP" altLang="en-US" sz="1000" kern="0" dirty="0"/>
              <a:t>* </a:t>
            </a:r>
            <a:r>
              <a:rPr lang="en-US" altLang="ja-JP" sz="1000" kern="0" dirty="0"/>
              <a:t>(</a:t>
            </a:r>
            <a:r>
              <a:rPr lang="ja-JP" altLang="en-US" sz="1000" kern="0" dirty="0"/>
              <a:t>中村</a:t>
            </a:r>
            <a:r>
              <a:rPr lang="en-US" altLang="ja-JP" sz="1000" kern="0" dirty="0"/>
              <a:t>) </a:t>
            </a:r>
            <a:r>
              <a:rPr lang="ja-JP" altLang="en-US" sz="1000" kern="0" dirty="0"/>
              <a:t>あまりにもクソリプだと思う</a:t>
            </a:r>
            <a:endParaRPr lang="ja-JP" altLang="en-US" sz="1000" kern="0" dirty="0">
              <a:solidFill>
                <a:schemeClr val="accent5"/>
              </a:solidFill>
            </a:endParaRPr>
          </a:p>
        </p:txBody>
      </p:sp>
    </p:spTree>
    <p:extLst>
      <p:ext uri="{BB962C8B-B14F-4D97-AF65-F5344CB8AC3E}">
        <p14:creationId xmlns:p14="http://schemas.microsoft.com/office/powerpoint/2010/main" val="4864958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2DF87E-09D1-BE49-0701-D05E33C69148}"/>
              </a:ext>
            </a:extLst>
          </p:cNvPr>
          <p:cNvSpPr>
            <a:spLocks noGrp="1"/>
          </p:cNvSpPr>
          <p:nvPr>
            <p:ph type="title"/>
          </p:nvPr>
        </p:nvSpPr>
        <p:spPr/>
        <p:txBody>
          <a:bodyPr/>
          <a:lstStyle/>
          <a:p>
            <a:r>
              <a:rPr kumimoji="1" lang="ja-JP" altLang="en-US" dirty="0"/>
              <a:t>箇条書きの項目</a:t>
            </a:r>
          </a:p>
        </p:txBody>
      </p:sp>
      <p:sp>
        <p:nvSpPr>
          <p:cNvPr id="3" name="テキスト プレースホルダー 2">
            <a:extLst>
              <a:ext uri="{FF2B5EF4-FFF2-40B4-BE49-F238E27FC236}">
                <a16:creationId xmlns:a16="http://schemas.microsoft.com/office/drawing/2014/main" id="{1428985F-E4AD-8A99-E313-CC6AAF2997F1}"/>
              </a:ext>
            </a:extLst>
          </p:cNvPr>
          <p:cNvSpPr>
            <a:spLocks noGrp="1"/>
          </p:cNvSpPr>
          <p:nvPr>
            <p:ph type="body" sz="quarter" idx="10"/>
          </p:nvPr>
        </p:nvSpPr>
        <p:spPr>
          <a:xfrm>
            <a:off x="611956" y="1088974"/>
            <a:ext cx="8280092" cy="2160023"/>
          </a:xfrm>
        </p:spPr>
        <p:txBody>
          <a:bodyPr/>
          <a:lstStyle/>
          <a:p>
            <a:pPr lvl="1"/>
            <a:endParaRPr kumimoji="1" lang="ja-JP" altLang="en-US" sz="1400" dirty="0"/>
          </a:p>
          <a:p>
            <a:r>
              <a:rPr kumimoji="1" lang="ja-JP" altLang="en-US" sz="1400" dirty="0"/>
              <a:t>各セクションに以下を箇条書きで記述</a:t>
            </a:r>
            <a:endParaRPr kumimoji="1" lang="en-US" altLang="ja-JP" sz="1400" dirty="0"/>
          </a:p>
          <a:p>
            <a:pPr lvl="1"/>
            <a:r>
              <a:rPr kumimoji="1" lang="ja-JP" altLang="en-US" sz="1400" dirty="0"/>
              <a:t>担当者と </a:t>
            </a:r>
            <a:r>
              <a:rPr kumimoji="1" lang="en-US" altLang="ja-JP" sz="1400" dirty="0"/>
              <a:t>ID </a:t>
            </a:r>
            <a:r>
              <a:rPr kumimoji="1" lang="ja-JP" altLang="en-US" sz="1400" dirty="0"/>
              <a:t>，タイトル</a:t>
            </a:r>
            <a:endParaRPr kumimoji="1" lang="en-US" altLang="ja-JP" sz="1400" dirty="0"/>
          </a:p>
          <a:p>
            <a:pPr lvl="2"/>
            <a:r>
              <a:rPr kumimoji="1" lang="ja-JP" altLang="en-US" sz="1400" dirty="0"/>
              <a:t>担当者は決まるまでは空欄でもよい</a:t>
            </a:r>
            <a:endParaRPr kumimoji="1" lang="en-US" altLang="ja-JP" sz="1400" dirty="0"/>
          </a:p>
          <a:p>
            <a:pPr lvl="1"/>
            <a:r>
              <a:rPr kumimoji="1" lang="ja-JP" altLang="en-US" sz="1400" dirty="0">
                <a:solidFill>
                  <a:schemeClr val="accent5"/>
                </a:solidFill>
              </a:rPr>
              <a:t>これら以外の付加的な情報はここには極力書かない</a:t>
            </a:r>
            <a:endParaRPr kumimoji="1" lang="en-US" altLang="ja-JP" sz="1400" dirty="0">
              <a:solidFill>
                <a:schemeClr val="accent5"/>
              </a:solidFill>
            </a:endParaRPr>
          </a:p>
          <a:p>
            <a:pPr lvl="2"/>
            <a:r>
              <a:rPr kumimoji="1" lang="ja-JP" altLang="en-US" sz="1400" dirty="0"/>
              <a:t>ここに色々メモを書きたくなるが，膨らんで破綻しがち</a:t>
            </a:r>
            <a:endParaRPr kumimoji="1" lang="en-US" altLang="ja-JP" sz="1400" dirty="0"/>
          </a:p>
          <a:p>
            <a:pPr lvl="2"/>
            <a:r>
              <a:rPr kumimoji="1" lang="ja-JP" altLang="en-US" sz="1400" dirty="0"/>
              <a:t>後述の詳細セクションにそう言うのは書く</a:t>
            </a:r>
            <a:endParaRPr kumimoji="1" lang="en-US" altLang="ja-JP" sz="1400" dirty="0"/>
          </a:p>
          <a:p>
            <a:r>
              <a:rPr kumimoji="1" lang="ja-JP" altLang="en-US" sz="1400" dirty="0">
                <a:solidFill>
                  <a:schemeClr val="accent5"/>
                </a:solidFill>
              </a:rPr>
              <a:t>状況ごとに箇条書きのアイテムを移動させる</a:t>
            </a:r>
            <a:endParaRPr kumimoji="1" lang="en-US" altLang="ja-JP" sz="1400" dirty="0">
              <a:solidFill>
                <a:schemeClr val="accent5"/>
              </a:solidFill>
            </a:endParaRPr>
          </a:p>
          <a:p>
            <a:pPr lvl="2"/>
            <a:endParaRPr kumimoji="1" lang="ja-JP" altLang="en-US" sz="1400" dirty="0"/>
          </a:p>
        </p:txBody>
      </p:sp>
      <p:sp>
        <p:nvSpPr>
          <p:cNvPr id="4" name="テキスト プレースホルダー 2">
            <a:extLst>
              <a:ext uri="{FF2B5EF4-FFF2-40B4-BE49-F238E27FC236}">
                <a16:creationId xmlns:a16="http://schemas.microsoft.com/office/drawing/2014/main" id="{D9455CC2-511F-DA4F-2546-200A79D8B16C}"/>
              </a:ext>
            </a:extLst>
          </p:cNvPr>
          <p:cNvSpPr txBox="1">
            <a:spLocks/>
          </p:cNvSpPr>
          <p:nvPr/>
        </p:nvSpPr>
        <p:spPr bwMode="auto">
          <a:xfrm>
            <a:off x="611956" y="3699003"/>
            <a:ext cx="8280092" cy="3060033"/>
          </a:xfrm>
          <a:prstGeom prst="rect">
            <a:avLst/>
          </a:prstGeom>
          <a:solidFill>
            <a:schemeClr val="accent5">
              <a:lumMod val="20000"/>
              <a:lumOff val="80000"/>
              <a:alpha val="30000"/>
            </a:schemeClr>
          </a:solid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0" indent="0">
              <a:buFont typeface="Wingdings" panose="05000000000000000000" pitchFamily="2" charset="2"/>
              <a:buNone/>
            </a:pPr>
            <a:r>
              <a:rPr lang="en-US" altLang="ja-JP" sz="1000" u="sng" kern="0" dirty="0">
                <a:solidFill>
                  <a:schemeClr val="accent1"/>
                </a:solidFill>
              </a:rPr>
              <a:t># TODO</a:t>
            </a:r>
            <a:br>
              <a:rPr lang="en-US" altLang="ja-JP" sz="1000" u="sng" kern="0" dirty="0">
                <a:solidFill>
                  <a:schemeClr val="accent1"/>
                </a:solidFill>
              </a:rPr>
            </a:br>
            <a:br>
              <a:rPr lang="en-US" altLang="ja-JP" sz="1000" u="sng" kern="0" dirty="0">
                <a:solidFill>
                  <a:schemeClr val="accent1"/>
                </a:solidFill>
              </a:rPr>
            </a:br>
            <a:r>
              <a:rPr lang="en-US" altLang="ja-JP" sz="1000" u="sng" kern="0" dirty="0">
                <a:solidFill>
                  <a:schemeClr val="accent1"/>
                </a:solidFill>
              </a:rPr>
              <a:t>## </a:t>
            </a:r>
            <a:r>
              <a:rPr lang="ja-JP" altLang="en-US" sz="1000" u="sng" kern="0" dirty="0">
                <a:solidFill>
                  <a:schemeClr val="accent1"/>
                </a:solidFill>
              </a:rPr>
              <a:t>おわった</a:t>
            </a:r>
            <a:br>
              <a:rPr lang="en-US" altLang="ja-JP" sz="1000" u="sng" kern="0" dirty="0">
                <a:solidFill>
                  <a:schemeClr val="accent1"/>
                </a:solidFill>
              </a:rPr>
            </a:br>
            <a:r>
              <a:rPr lang="en-US" altLang="ja-JP" sz="1000" kern="0" dirty="0"/>
              <a:t>* (</a:t>
            </a:r>
            <a:r>
              <a:rPr lang="ja-JP" altLang="en-US" sz="1000" kern="0" dirty="0"/>
              <a:t>小泉</a:t>
            </a:r>
            <a:r>
              <a:rPr lang="en-US" altLang="ja-JP" sz="1000" kern="0" dirty="0"/>
              <a:t>) ($A6-w,$A16-c) </a:t>
            </a:r>
            <a:r>
              <a:rPr lang="ja-JP" altLang="en-US" sz="1000" kern="0" dirty="0"/>
              <a:t>既存手法に対する</a:t>
            </a:r>
            <a:r>
              <a:rPr lang="en-US" altLang="ja-JP" sz="1000" kern="0" dirty="0"/>
              <a:t>contribution</a:t>
            </a:r>
            <a:r>
              <a:rPr lang="ja-JP" altLang="en-US" sz="1000" kern="0" dirty="0"/>
              <a:t>が不明瞭</a:t>
            </a:r>
            <a:br>
              <a:rPr lang="en-US" altLang="ja-JP" sz="1000" kern="0" dirty="0"/>
            </a:br>
            <a:r>
              <a:rPr lang="ja-JP" altLang="en-US" sz="1000" kern="0" dirty="0"/>
              <a:t>* </a:t>
            </a:r>
            <a:r>
              <a:rPr lang="en-US" altLang="ja-JP" sz="1000" kern="0" dirty="0"/>
              <a:t>...</a:t>
            </a:r>
            <a:br>
              <a:rPr lang="ja-JP" altLang="en-US" sz="1000" kern="0" dirty="0"/>
            </a:br>
            <a:br>
              <a:rPr lang="en-US" altLang="ja-JP" sz="1000" kern="0" dirty="0"/>
            </a:br>
            <a:r>
              <a:rPr lang="en-US" altLang="ja-JP" sz="1000" u="sng" kern="0" dirty="0">
                <a:solidFill>
                  <a:schemeClr val="accent1"/>
                </a:solidFill>
              </a:rPr>
              <a:t>## </a:t>
            </a:r>
            <a:r>
              <a:rPr lang="ja-JP" altLang="en-US" sz="1000" u="sng" kern="0" dirty="0">
                <a:solidFill>
                  <a:schemeClr val="accent1"/>
                </a:solidFill>
              </a:rPr>
              <a:t>着手中</a:t>
            </a:r>
            <a:br>
              <a:rPr lang="en-US" altLang="ja-JP" sz="1000" u="sng" kern="0" dirty="0">
                <a:solidFill>
                  <a:schemeClr val="accent1"/>
                </a:solidFill>
              </a:rPr>
            </a:br>
            <a:r>
              <a:rPr lang="ja-JP" altLang="en-US" sz="1000" kern="0" dirty="0"/>
              <a:t>* </a:t>
            </a:r>
            <a:r>
              <a:rPr lang="en-US" altLang="ja-JP" sz="1000" kern="0" dirty="0"/>
              <a:t>(</a:t>
            </a:r>
            <a:r>
              <a:rPr lang="ja-JP" altLang="en-US" sz="1000" kern="0" dirty="0"/>
              <a:t>中村</a:t>
            </a:r>
            <a:r>
              <a:rPr lang="en-US" altLang="ja-JP" sz="1000" kern="0" dirty="0"/>
              <a:t>) ($D8-c) late </a:t>
            </a:r>
            <a:r>
              <a:rPr lang="ja-JP" altLang="en-US" sz="1000" kern="0" dirty="0"/>
              <a:t>の遅れぐあいの内訳を明らかにする</a:t>
            </a:r>
            <a:br>
              <a:rPr lang="en-US" altLang="ja-JP" sz="1000" kern="0" dirty="0"/>
            </a:br>
            <a:r>
              <a:rPr lang="ja-JP" altLang="en-US" sz="1000" kern="0" dirty="0"/>
              <a:t>* </a:t>
            </a:r>
            <a:r>
              <a:rPr lang="en-US" altLang="ja-JP" sz="1000" kern="0" dirty="0"/>
              <a:t>...</a:t>
            </a:r>
            <a:br>
              <a:rPr lang="en-US" altLang="ja-JP" sz="1000" u="sng" kern="0" dirty="0">
                <a:solidFill>
                  <a:schemeClr val="accent1"/>
                </a:solidFill>
              </a:rPr>
            </a:br>
            <a:br>
              <a:rPr lang="en-US" altLang="ja-JP" sz="1000" u="sng" kern="0" dirty="0">
                <a:solidFill>
                  <a:schemeClr val="accent1"/>
                </a:solidFill>
              </a:rPr>
            </a:br>
            <a:r>
              <a:rPr lang="en-US" altLang="ja-JP" sz="1000" u="sng" kern="0" dirty="0">
                <a:solidFill>
                  <a:schemeClr val="accent1"/>
                </a:solidFill>
              </a:rPr>
              <a:t>## </a:t>
            </a:r>
            <a:r>
              <a:rPr lang="ja-JP" altLang="en-US" sz="1000" u="sng" kern="0" dirty="0">
                <a:solidFill>
                  <a:schemeClr val="accent1"/>
                </a:solidFill>
              </a:rPr>
              <a:t>まだ</a:t>
            </a:r>
            <a:br>
              <a:rPr lang="en-US" altLang="ja-JP" sz="1000" u="sng" kern="0" dirty="0">
                <a:solidFill>
                  <a:schemeClr val="accent1"/>
                </a:solidFill>
              </a:rPr>
            </a:br>
            <a:r>
              <a:rPr lang="en-US" altLang="ja-JP" sz="1000" kern="0" dirty="0"/>
              <a:t>* (</a:t>
            </a:r>
            <a:r>
              <a:rPr lang="ja-JP" altLang="en-US" sz="1000" kern="0" dirty="0"/>
              <a:t>出川</a:t>
            </a:r>
            <a:r>
              <a:rPr lang="en-US" altLang="ja-JP" sz="1000" kern="0" dirty="0"/>
              <a:t>) ($A1-q,$A7-w,$F5-w) </a:t>
            </a:r>
            <a:r>
              <a:rPr lang="ja-JP" altLang="en-US" sz="1000" kern="0" dirty="0"/>
              <a:t>複雑な構造をうまく学習できるのか？ </a:t>
            </a:r>
            <a:br>
              <a:rPr lang="en-US" altLang="ja-JP" sz="1000" kern="0" dirty="0"/>
            </a:br>
            <a:r>
              <a:rPr lang="ja-JP" altLang="en-US" sz="1000" kern="0" dirty="0"/>
              <a:t>* </a:t>
            </a:r>
            <a:r>
              <a:rPr lang="en-US" altLang="ja-JP" sz="1000" kern="0" dirty="0"/>
              <a:t>...</a:t>
            </a:r>
            <a:br>
              <a:rPr lang="en-US" altLang="ja-JP" sz="1000" kern="0" dirty="0"/>
            </a:br>
            <a:br>
              <a:rPr lang="en-US" altLang="ja-JP" sz="1000" kern="0" dirty="0"/>
            </a:br>
            <a:r>
              <a:rPr lang="en-US" altLang="ja-JP" sz="1000" u="sng" kern="0" dirty="0">
                <a:solidFill>
                  <a:schemeClr val="accent1"/>
                </a:solidFill>
              </a:rPr>
              <a:t>## </a:t>
            </a:r>
            <a:r>
              <a:rPr lang="ja-JP" altLang="en-US" sz="1000" u="sng" kern="0" dirty="0">
                <a:solidFill>
                  <a:schemeClr val="accent1"/>
                </a:solidFill>
              </a:rPr>
              <a:t>保留</a:t>
            </a:r>
            <a:br>
              <a:rPr lang="en-US" altLang="ja-JP" sz="1000" kern="0" dirty="0"/>
            </a:br>
            <a:r>
              <a:rPr lang="ja-JP" altLang="en-US" sz="1000" kern="0" dirty="0"/>
              <a:t>* </a:t>
            </a:r>
            <a:r>
              <a:rPr lang="en-US" altLang="ja-JP" sz="1000" kern="0" dirty="0"/>
              <a:t>($B3-q) Figure 4 </a:t>
            </a:r>
            <a:r>
              <a:rPr lang="ja-JP" altLang="en-US" sz="1000" kern="0" dirty="0"/>
              <a:t>の曲線はなにか？ </a:t>
            </a:r>
            <a:r>
              <a:rPr lang="en-US" altLang="ja-JP" sz="1000" kern="0" dirty="0"/>
              <a:t>(</a:t>
            </a:r>
            <a:r>
              <a:rPr lang="ja-JP" altLang="en-US" sz="1000" kern="0" dirty="0"/>
              <a:t>連続するデータをとっているのか？補完した点なのか？</a:t>
            </a:r>
            <a:r>
              <a:rPr lang="en-US" altLang="ja-JP" sz="1000" kern="0" dirty="0"/>
              <a:t>)</a:t>
            </a:r>
            <a:br>
              <a:rPr lang="en-US" altLang="ja-JP" sz="1000" kern="0" dirty="0"/>
            </a:br>
            <a:r>
              <a:rPr lang="en-US" altLang="ja-JP" sz="1000" kern="0" dirty="0"/>
              <a:t>    </a:t>
            </a:r>
            <a:r>
              <a:rPr lang="ja-JP" altLang="en-US" sz="1000" kern="0" dirty="0"/>
              <a:t>* </a:t>
            </a:r>
            <a:r>
              <a:rPr lang="en-US" altLang="ja-JP" sz="1000" kern="0" dirty="0"/>
              <a:t>(</a:t>
            </a:r>
            <a:r>
              <a:rPr lang="ja-JP" altLang="en-US" sz="1000" kern="0" dirty="0"/>
              <a:t>中村</a:t>
            </a:r>
            <a:r>
              <a:rPr lang="en-US" altLang="ja-JP" sz="1000" kern="0" dirty="0"/>
              <a:t>) </a:t>
            </a:r>
            <a:r>
              <a:rPr lang="ja-JP" altLang="en-US" sz="1000" kern="0" dirty="0"/>
              <a:t>あまりにもクソリプだと思う</a:t>
            </a:r>
            <a:endParaRPr lang="ja-JP" altLang="en-US" sz="1000" kern="0" dirty="0">
              <a:solidFill>
                <a:schemeClr val="accent5"/>
              </a:solidFill>
            </a:endParaRPr>
          </a:p>
        </p:txBody>
      </p:sp>
    </p:spTree>
    <p:extLst>
      <p:ext uri="{BB962C8B-B14F-4D97-AF65-F5344CB8AC3E}">
        <p14:creationId xmlns:p14="http://schemas.microsoft.com/office/powerpoint/2010/main" val="19856798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5176E7-D60E-262C-3429-4C05E1098CDC}"/>
              </a:ext>
            </a:extLst>
          </p:cNvPr>
          <p:cNvSpPr>
            <a:spLocks noGrp="1"/>
          </p:cNvSpPr>
          <p:nvPr>
            <p:ph type="title"/>
          </p:nvPr>
        </p:nvSpPr>
        <p:spPr/>
        <p:txBody>
          <a:bodyPr/>
          <a:lstStyle/>
          <a:p>
            <a:r>
              <a:rPr kumimoji="1" lang="ja-JP" altLang="en-US" dirty="0"/>
              <a:t>詳細のセクションをさらに後ろにつける</a:t>
            </a:r>
          </a:p>
        </p:txBody>
      </p:sp>
      <p:sp>
        <p:nvSpPr>
          <p:cNvPr id="4" name="テキスト プレースホルダー 2">
            <a:extLst>
              <a:ext uri="{FF2B5EF4-FFF2-40B4-BE49-F238E27FC236}">
                <a16:creationId xmlns:a16="http://schemas.microsoft.com/office/drawing/2014/main" id="{8A7A376F-8470-54A0-AB0C-A13E11D45BA8}"/>
              </a:ext>
            </a:extLst>
          </p:cNvPr>
          <p:cNvSpPr txBox="1">
            <a:spLocks/>
          </p:cNvSpPr>
          <p:nvPr/>
        </p:nvSpPr>
        <p:spPr bwMode="auto">
          <a:xfrm>
            <a:off x="611956" y="1898983"/>
            <a:ext cx="8280092" cy="4860053"/>
          </a:xfrm>
          <a:prstGeom prst="rect">
            <a:avLst/>
          </a:prstGeom>
          <a:solidFill>
            <a:schemeClr val="accent5">
              <a:lumMod val="20000"/>
              <a:lumOff val="80000"/>
              <a:alpha val="30000"/>
            </a:schemeClr>
          </a:solid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0" indent="0">
              <a:buFont typeface="Wingdings" panose="05000000000000000000" pitchFamily="2" charset="2"/>
              <a:buNone/>
            </a:pPr>
            <a:r>
              <a:rPr lang="en-US" altLang="ja-JP" sz="1000" u="sng" kern="0" dirty="0">
                <a:solidFill>
                  <a:schemeClr val="bg1">
                    <a:lumMod val="50000"/>
                  </a:schemeClr>
                </a:solidFill>
              </a:rPr>
              <a:t># TODO</a:t>
            </a:r>
            <a:br>
              <a:rPr lang="en-US" altLang="ja-JP" sz="1000" u="sng" kern="0" dirty="0">
                <a:solidFill>
                  <a:schemeClr val="bg1">
                    <a:lumMod val="50000"/>
                  </a:schemeClr>
                </a:solidFill>
              </a:rPr>
            </a:br>
            <a:br>
              <a:rPr lang="en-US" altLang="ja-JP" sz="1000" u="sng" kern="0" dirty="0">
                <a:solidFill>
                  <a:schemeClr val="bg1">
                    <a:lumMod val="50000"/>
                  </a:schemeClr>
                </a:solidFill>
              </a:rPr>
            </a:br>
            <a:r>
              <a:rPr lang="en-US" altLang="ja-JP" sz="1000" u="sng" kern="0" dirty="0">
                <a:solidFill>
                  <a:schemeClr val="bg1">
                    <a:lumMod val="50000"/>
                  </a:schemeClr>
                </a:solidFill>
              </a:rPr>
              <a:t>## </a:t>
            </a:r>
            <a:r>
              <a:rPr lang="ja-JP" altLang="en-US" sz="1000" u="sng" kern="0" dirty="0">
                <a:solidFill>
                  <a:schemeClr val="bg1">
                    <a:lumMod val="50000"/>
                  </a:schemeClr>
                </a:solidFill>
              </a:rPr>
              <a:t>おわった</a:t>
            </a:r>
            <a:br>
              <a:rPr lang="en-US" altLang="ja-JP" sz="1000" u="sng" kern="0" dirty="0">
                <a:solidFill>
                  <a:schemeClr val="bg1">
                    <a:lumMod val="50000"/>
                  </a:schemeClr>
                </a:solidFill>
              </a:rPr>
            </a:br>
            <a:r>
              <a:rPr lang="en-US" altLang="ja-JP" sz="1000" kern="0" dirty="0">
                <a:solidFill>
                  <a:schemeClr val="bg1">
                    <a:lumMod val="50000"/>
                  </a:schemeClr>
                </a:solidFill>
              </a:rPr>
              <a:t>* (</a:t>
            </a:r>
            <a:r>
              <a:rPr lang="ja-JP" altLang="en-US" sz="1000" kern="0" dirty="0">
                <a:solidFill>
                  <a:schemeClr val="bg1">
                    <a:lumMod val="50000"/>
                  </a:schemeClr>
                </a:solidFill>
              </a:rPr>
              <a:t>小泉</a:t>
            </a:r>
            <a:r>
              <a:rPr lang="en-US" altLang="ja-JP" sz="1000" kern="0" dirty="0">
                <a:solidFill>
                  <a:schemeClr val="bg1">
                    <a:lumMod val="50000"/>
                  </a:schemeClr>
                </a:solidFill>
              </a:rPr>
              <a:t>) ($A6-w,$A16-c) </a:t>
            </a:r>
            <a:r>
              <a:rPr lang="ja-JP" altLang="en-US" sz="1000" kern="0" dirty="0">
                <a:solidFill>
                  <a:schemeClr val="bg1">
                    <a:lumMod val="50000"/>
                  </a:schemeClr>
                </a:solidFill>
              </a:rPr>
              <a:t>既存手法に対する</a:t>
            </a:r>
            <a:r>
              <a:rPr lang="en-US" altLang="ja-JP" sz="1000" kern="0" dirty="0">
                <a:solidFill>
                  <a:schemeClr val="bg1">
                    <a:lumMod val="50000"/>
                  </a:schemeClr>
                </a:solidFill>
              </a:rPr>
              <a:t>contribution</a:t>
            </a:r>
            <a:r>
              <a:rPr lang="ja-JP" altLang="en-US" sz="1000" kern="0" dirty="0">
                <a:solidFill>
                  <a:schemeClr val="bg1">
                    <a:lumMod val="50000"/>
                  </a:schemeClr>
                </a:solidFill>
              </a:rPr>
              <a:t>が不明瞭</a:t>
            </a:r>
            <a:br>
              <a:rPr lang="en-US" altLang="ja-JP" sz="1000" kern="0" dirty="0">
                <a:solidFill>
                  <a:schemeClr val="bg1">
                    <a:lumMod val="50000"/>
                  </a:schemeClr>
                </a:solidFill>
              </a:rPr>
            </a:br>
            <a:r>
              <a:rPr lang="ja-JP" altLang="en-US" sz="1000" kern="0" dirty="0">
                <a:solidFill>
                  <a:schemeClr val="bg1">
                    <a:lumMod val="50000"/>
                  </a:schemeClr>
                </a:solidFill>
              </a:rPr>
              <a:t>* </a:t>
            </a:r>
            <a:r>
              <a:rPr lang="en-US" altLang="ja-JP" sz="1000" kern="0" dirty="0">
                <a:solidFill>
                  <a:schemeClr val="bg1">
                    <a:lumMod val="50000"/>
                  </a:schemeClr>
                </a:solidFill>
              </a:rPr>
              <a:t>...</a:t>
            </a:r>
            <a:br>
              <a:rPr lang="ja-JP" altLang="en-US" sz="1000" kern="0" dirty="0">
                <a:solidFill>
                  <a:schemeClr val="bg1">
                    <a:lumMod val="50000"/>
                  </a:schemeClr>
                </a:solidFill>
              </a:rPr>
            </a:br>
            <a:br>
              <a:rPr lang="en-US" altLang="ja-JP" sz="1000" kern="0" dirty="0">
                <a:solidFill>
                  <a:schemeClr val="bg1">
                    <a:lumMod val="50000"/>
                  </a:schemeClr>
                </a:solidFill>
              </a:rPr>
            </a:br>
            <a:r>
              <a:rPr lang="en-US" altLang="ja-JP" sz="1000" u="sng" kern="0" dirty="0">
                <a:solidFill>
                  <a:schemeClr val="bg1">
                    <a:lumMod val="50000"/>
                  </a:schemeClr>
                </a:solidFill>
              </a:rPr>
              <a:t>## </a:t>
            </a:r>
            <a:r>
              <a:rPr lang="ja-JP" altLang="en-US" sz="1000" u="sng" kern="0" dirty="0">
                <a:solidFill>
                  <a:schemeClr val="bg1">
                    <a:lumMod val="50000"/>
                  </a:schemeClr>
                </a:solidFill>
              </a:rPr>
              <a:t>着手中</a:t>
            </a:r>
            <a:br>
              <a:rPr lang="en-US" altLang="ja-JP" sz="1000" u="sng" kern="0" dirty="0">
                <a:solidFill>
                  <a:schemeClr val="bg1">
                    <a:lumMod val="50000"/>
                  </a:schemeClr>
                </a:solidFill>
              </a:rPr>
            </a:br>
            <a:r>
              <a:rPr lang="ja-JP" altLang="en-US" sz="1000" kern="0" dirty="0">
                <a:solidFill>
                  <a:schemeClr val="bg1">
                    <a:lumMod val="50000"/>
                  </a:schemeClr>
                </a:solidFill>
              </a:rPr>
              <a:t>* </a:t>
            </a:r>
            <a:r>
              <a:rPr lang="en-US" altLang="ja-JP" sz="1000" kern="0" dirty="0">
                <a:solidFill>
                  <a:schemeClr val="bg1">
                    <a:lumMod val="50000"/>
                  </a:schemeClr>
                </a:solidFill>
              </a:rPr>
              <a:t>(</a:t>
            </a:r>
            <a:r>
              <a:rPr lang="ja-JP" altLang="en-US" sz="1000" kern="0" dirty="0">
                <a:solidFill>
                  <a:schemeClr val="bg1">
                    <a:lumMod val="50000"/>
                  </a:schemeClr>
                </a:solidFill>
              </a:rPr>
              <a:t>中村</a:t>
            </a:r>
            <a:r>
              <a:rPr lang="en-US" altLang="ja-JP" sz="1000" kern="0" dirty="0">
                <a:solidFill>
                  <a:schemeClr val="bg1">
                    <a:lumMod val="50000"/>
                  </a:schemeClr>
                </a:solidFill>
              </a:rPr>
              <a:t>) ($D8-c) late </a:t>
            </a:r>
            <a:r>
              <a:rPr lang="ja-JP" altLang="en-US" sz="1000" kern="0" dirty="0">
                <a:solidFill>
                  <a:schemeClr val="bg1">
                    <a:lumMod val="50000"/>
                  </a:schemeClr>
                </a:solidFill>
              </a:rPr>
              <a:t>の遅れぐあいの内訳を明らかにする</a:t>
            </a:r>
            <a:br>
              <a:rPr lang="en-US" altLang="ja-JP" sz="1000" kern="0" dirty="0">
                <a:solidFill>
                  <a:schemeClr val="bg1">
                    <a:lumMod val="50000"/>
                  </a:schemeClr>
                </a:solidFill>
              </a:rPr>
            </a:br>
            <a:r>
              <a:rPr lang="ja-JP" altLang="en-US" sz="1000" kern="0" dirty="0">
                <a:solidFill>
                  <a:schemeClr val="bg1">
                    <a:lumMod val="50000"/>
                  </a:schemeClr>
                </a:solidFill>
              </a:rPr>
              <a:t>* </a:t>
            </a:r>
            <a:r>
              <a:rPr lang="en-US" altLang="ja-JP" sz="1000" kern="0" dirty="0">
                <a:solidFill>
                  <a:schemeClr val="bg1">
                    <a:lumMod val="50000"/>
                  </a:schemeClr>
                </a:solidFill>
              </a:rPr>
              <a:t>...</a:t>
            </a:r>
            <a:br>
              <a:rPr lang="en-US" altLang="ja-JP" sz="1000" u="sng" kern="0" dirty="0">
                <a:solidFill>
                  <a:schemeClr val="bg1">
                    <a:lumMod val="50000"/>
                  </a:schemeClr>
                </a:solidFill>
              </a:rPr>
            </a:br>
            <a:br>
              <a:rPr lang="en-US" altLang="ja-JP" sz="1000" u="sng" kern="0" dirty="0">
                <a:solidFill>
                  <a:schemeClr val="bg1">
                    <a:lumMod val="50000"/>
                  </a:schemeClr>
                </a:solidFill>
              </a:rPr>
            </a:br>
            <a:r>
              <a:rPr lang="en-US" altLang="ja-JP" sz="1000" u="sng" kern="0" dirty="0">
                <a:solidFill>
                  <a:schemeClr val="bg1">
                    <a:lumMod val="50000"/>
                  </a:schemeClr>
                </a:solidFill>
              </a:rPr>
              <a:t>## </a:t>
            </a:r>
            <a:r>
              <a:rPr lang="ja-JP" altLang="en-US" sz="1000" u="sng" kern="0" dirty="0">
                <a:solidFill>
                  <a:schemeClr val="bg1">
                    <a:lumMod val="50000"/>
                  </a:schemeClr>
                </a:solidFill>
              </a:rPr>
              <a:t>まだ</a:t>
            </a:r>
            <a:br>
              <a:rPr lang="en-US" altLang="ja-JP" sz="1000" u="sng" kern="0" dirty="0">
                <a:solidFill>
                  <a:schemeClr val="bg1">
                    <a:lumMod val="50000"/>
                  </a:schemeClr>
                </a:solidFill>
              </a:rPr>
            </a:br>
            <a:r>
              <a:rPr lang="en-US" altLang="ja-JP" sz="1000" kern="0" dirty="0">
                <a:solidFill>
                  <a:schemeClr val="bg1">
                    <a:lumMod val="50000"/>
                  </a:schemeClr>
                </a:solidFill>
              </a:rPr>
              <a:t>* (</a:t>
            </a:r>
            <a:r>
              <a:rPr lang="ja-JP" altLang="en-US" sz="1000" kern="0" dirty="0">
                <a:solidFill>
                  <a:schemeClr val="bg1">
                    <a:lumMod val="50000"/>
                  </a:schemeClr>
                </a:solidFill>
              </a:rPr>
              <a:t>出川</a:t>
            </a:r>
            <a:r>
              <a:rPr lang="en-US" altLang="ja-JP" sz="1000" kern="0" dirty="0">
                <a:solidFill>
                  <a:schemeClr val="bg1">
                    <a:lumMod val="50000"/>
                  </a:schemeClr>
                </a:solidFill>
              </a:rPr>
              <a:t>) ($A1-q,$A7-w,$F5-w) </a:t>
            </a:r>
            <a:r>
              <a:rPr lang="ja-JP" altLang="en-US" sz="1000" kern="0" dirty="0">
                <a:solidFill>
                  <a:schemeClr val="bg1">
                    <a:lumMod val="50000"/>
                  </a:schemeClr>
                </a:solidFill>
              </a:rPr>
              <a:t>複雑な構造をうまく学習できるのか？ </a:t>
            </a:r>
            <a:br>
              <a:rPr lang="en-US" altLang="ja-JP" sz="1000" kern="0" dirty="0">
                <a:solidFill>
                  <a:schemeClr val="bg1">
                    <a:lumMod val="50000"/>
                  </a:schemeClr>
                </a:solidFill>
              </a:rPr>
            </a:br>
            <a:r>
              <a:rPr lang="ja-JP" altLang="en-US" sz="1000" kern="0" dirty="0">
                <a:solidFill>
                  <a:schemeClr val="bg1">
                    <a:lumMod val="50000"/>
                  </a:schemeClr>
                </a:solidFill>
              </a:rPr>
              <a:t>* </a:t>
            </a:r>
            <a:r>
              <a:rPr lang="en-US" altLang="ja-JP" sz="1000" kern="0" dirty="0">
                <a:solidFill>
                  <a:schemeClr val="bg1">
                    <a:lumMod val="50000"/>
                  </a:schemeClr>
                </a:solidFill>
              </a:rPr>
              <a:t>...</a:t>
            </a:r>
            <a:br>
              <a:rPr lang="en-US" altLang="ja-JP" sz="1000" kern="0" dirty="0">
                <a:solidFill>
                  <a:schemeClr val="bg1">
                    <a:lumMod val="50000"/>
                  </a:schemeClr>
                </a:solidFill>
              </a:rPr>
            </a:br>
            <a:br>
              <a:rPr lang="en-US" altLang="ja-JP" sz="1000" kern="0" dirty="0">
                <a:solidFill>
                  <a:schemeClr val="bg1">
                    <a:lumMod val="50000"/>
                  </a:schemeClr>
                </a:solidFill>
              </a:rPr>
            </a:br>
            <a:r>
              <a:rPr lang="en-US" altLang="ja-JP" sz="1000" u="sng" kern="0" dirty="0">
                <a:solidFill>
                  <a:schemeClr val="bg1">
                    <a:lumMod val="50000"/>
                  </a:schemeClr>
                </a:solidFill>
              </a:rPr>
              <a:t>## </a:t>
            </a:r>
            <a:r>
              <a:rPr lang="ja-JP" altLang="en-US" sz="1000" u="sng" kern="0" dirty="0">
                <a:solidFill>
                  <a:schemeClr val="bg1">
                    <a:lumMod val="50000"/>
                  </a:schemeClr>
                </a:solidFill>
              </a:rPr>
              <a:t>保留</a:t>
            </a:r>
            <a:br>
              <a:rPr lang="en-US" altLang="ja-JP" sz="1000" kern="0" dirty="0">
                <a:solidFill>
                  <a:schemeClr val="bg1">
                    <a:lumMod val="50000"/>
                  </a:schemeClr>
                </a:solidFill>
              </a:rPr>
            </a:br>
            <a:r>
              <a:rPr lang="ja-JP" altLang="en-US" sz="1000" kern="0" dirty="0">
                <a:solidFill>
                  <a:schemeClr val="bg1">
                    <a:lumMod val="50000"/>
                  </a:schemeClr>
                </a:solidFill>
              </a:rPr>
              <a:t>* </a:t>
            </a:r>
            <a:r>
              <a:rPr lang="en-US" altLang="ja-JP" sz="1000" kern="0" dirty="0">
                <a:solidFill>
                  <a:schemeClr val="bg1">
                    <a:lumMod val="50000"/>
                  </a:schemeClr>
                </a:solidFill>
              </a:rPr>
              <a:t>($B3-q) Figure 4 </a:t>
            </a:r>
            <a:r>
              <a:rPr lang="ja-JP" altLang="en-US" sz="1000" kern="0" dirty="0">
                <a:solidFill>
                  <a:schemeClr val="bg1">
                    <a:lumMod val="50000"/>
                  </a:schemeClr>
                </a:solidFill>
              </a:rPr>
              <a:t>の曲線はなにか？ </a:t>
            </a:r>
            <a:r>
              <a:rPr lang="en-US" altLang="ja-JP" sz="1000" kern="0" dirty="0">
                <a:solidFill>
                  <a:schemeClr val="bg1">
                    <a:lumMod val="50000"/>
                  </a:schemeClr>
                </a:solidFill>
              </a:rPr>
              <a:t>(</a:t>
            </a:r>
            <a:r>
              <a:rPr lang="ja-JP" altLang="en-US" sz="1000" kern="0" dirty="0">
                <a:solidFill>
                  <a:schemeClr val="bg1">
                    <a:lumMod val="50000"/>
                  </a:schemeClr>
                </a:solidFill>
              </a:rPr>
              <a:t>連続するデータをとっているのか？補完した点なのか？</a:t>
            </a:r>
            <a:r>
              <a:rPr lang="en-US" altLang="ja-JP" sz="1000" kern="0" dirty="0">
                <a:solidFill>
                  <a:schemeClr val="bg1">
                    <a:lumMod val="50000"/>
                  </a:schemeClr>
                </a:solidFill>
              </a:rPr>
              <a:t>)</a:t>
            </a:r>
            <a:br>
              <a:rPr lang="en-US" altLang="ja-JP" sz="1000" kern="0" dirty="0">
                <a:solidFill>
                  <a:schemeClr val="bg1">
                    <a:lumMod val="50000"/>
                  </a:schemeClr>
                </a:solidFill>
              </a:rPr>
            </a:br>
            <a:r>
              <a:rPr lang="en-US" altLang="ja-JP" sz="1000" kern="0" dirty="0">
                <a:solidFill>
                  <a:schemeClr val="bg1">
                    <a:lumMod val="50000"/>
                  </a:schemeClr>
                </a:solidFill>
              </a:rPr>
              <a:t>    </a:t>
            </a:r>
            <a:r>
              <a:rPr lang="ja-JP" altLang="en-US" sz="1000" kern="0" dirty="0">
                <a:solidFill>
                  <a:schemeClr val="bg1">
                    <a:lumMod val="50000"/>
                  </a:schemeClr>
                </a:solidFill>
              </a:rPr>
              <a:t>* </a:t>
            </a:r>
            <a:r>
              <a:rPr lang="en-US" altLang="ja-JP" sz="1000" kern="0" dirty="0">
                <a:solidFill>
                  <a:schemeClr val="bg1">
                    <a:lumMod val="50000"/>
                  </a:schemeClr>
                </a:solidFill>
              </a:rPr>
              <a:t>(</a:t>
            </a:r>
            <a:r>
              <a:rPr lang="ja-JP" altLang="en-US" sz="1000" kern="0" dirty="0">
                <a:solidFill>
                  <a:schemeClr val="bg1">
                    <a:lumMod val="50000"/>
                  </a:schemeClr>
                </a:solidFill>
              </a:rPr>
              <a:t>中村</a:t>
            </a:r>
            <a:r>
              <a:rPr lang="en-US" altLang="ja-JP" sz="1000" kern="0" dirty="0">
                <a:solidFill>
                  <a:schemeClr val="bg1">
                    <a:lumMod val="50000"/>
                  </a:schemeClr>
                </a:solidFill>
              </a:rPr>
              <a:t>) </a:t>
            </a:r>
            <a:r>
              <a:rPr lang="ja-JP" altLang="en-US" sz="1000" kern="0" dirty="0">
                <a:solidFill>
                  <a:schemeClr val="bg1">
                    <a:lumMod val="50000"/>
                  </a:schemeClr>
                </a:solidFill>
              </a:rPr>
              <a:t>あまりにもクソリプだと思う</a:t>
            </a:r>
            <a:br>
              <a:rPr lang="en-US" altLang="ja-JP" sz="1000" kern="0" dirty="0"/>
            </a:br>
            <a:br>
              <a:rPr lang="en-US" altLang="ja-JP" sz="1000" kern="0" dirty="0"/>
            </a:br>
            <a:br>
              <a:rPr lang="en-US" altLang="ja-JP" sz="1000" u="sng" kern="0" dirty="0">
                <a:solidFill>
                  <a:schemeClr val="accent1"/>
                </a:solidFill>
              </a:rPr>
            </a:br>
            <a:r>
              <a:rPr lang="en-US" altLang="ja-JP" sz="1000" b="1" u="sng" kern="0" dirty="0">
                <a:solidFill>
                  <a:schemeClr val="accent1"/>
                </a:solidFill>
              </a:rPr>
              <a:t># </a:t>
            </a:r>
            <a:r>
              <a:rPr lang="ja-JP" altLang="en-US" sz="1000" b="1" u="sng" kern="0" dirty="0">
                <a:solidFill>
                  <a:schemeClr val="accent1"/>
                </a:solidFill>
              </a:rPr>
              <a:t>詳細</a:t>
            </a:r>
            <a:br>
              <a:rPr lang="en-US" altLang="ja-JP" sz="1000" b="1" u="sng" kern="0" dirty="0">
                <a:solidFill>
                  <a:schemeClr val="accent1"/>
                </a:solidFill>
              </a:rPr>
            </a:br>
            <a:br>
              <a:rPr lang="en-US" altLang="ja-JP" sz="1000" b="1" u="sng" kern="0" dirty="0">
                <a:solidFill>
                  <a:schemeClr val="accent1"/>
                </a:solidFill>
              </a:rPr>
            </a:br>
            <a:r>
              <a:rPr lang="en-US" altLang="ja-JP" sz="1000" b="1" u="sng" kern="0" dirty="0">
                <a:solidFill>
                  <a:schemeClr val="accent1"/>
                </a:solidFill>
              </a:rPr>
              <a:t>## (</a:t>
            </a:r>
            <a:r>
              <a:rPr lang="ja-JP" altLang="en-US" sz="1000" b="1" u="sng" kern="0" dirty="0">
                <a:solidFill>
                  <a:schemeClr val="accent1"/>
                </a:solidFill>
              </a:rPr>
              <a:t>出川</a:t>
            </a:r>
            <a:r>
              <a:rPr lang="en-US" altLang="ja-JP" sz="1000" b="1" u="sng" kern="0" dirty="0">
                <a:solidFill>
                  <a:schemeClr val="accent1"/>
                </a:solidFill>
              </a:rPr>
              <a:t>) ($A1-q,$A7-w,$F5-w) </a:t>
            </a:r>
            <a:r>
              <a:rPr lang="ja-JP" altLang="en-US" sz="1000" b="1" u="sng" kern="0" dirty="0">
                <a:solidFill>
                  <a:schemeClr val="accent1"/>
                </a:solidFill>
              </a:rPr>
              <a:t>複雑な構造をうまく学習できるのか？</a:t>
            </a:r>
            <a:br>
              <a:rPr lang="en-US" altLang="ja-JP" sz="1000" b="1" u="sng" kern="0" dirty="0">
                <a:solidFill>
                  <a:schemeClr val="accent1"/>
                </a:solidFill>
              </a:rPr>
            </a:br>
            <a:r>
              <a:rPr lang="en-US" altLang="ja-JP" sz="1000" b="1" kern="0" dirty="0"/>
              <a:t>* ($A1-q) How do you handle loops? The FIFO would just contain the BBL of foo over and over again. This is the main reason why ...</a:t>
            </a:r>
            <a:br>
              <a:rPr lang="en-US" altLang="ja-JP" sz="1000" b="1" kern="0" dirty="0"/>
            </a:br>
            <a:r>
              <a:rPr lang="en-US" altLang="ja-JP" sz="1000" b="1" kern="0" dirty="0"/>
              <a:t>* ($A7-w) Unclear how the approach handles looped function calls</a:t>
            </a:r>
            <a:br>
              <a:rPr lang="en-US" altLang="ja-JP" sz="1000" b="1" kern="0" dirty="0"/>
            </a:br>
            <a:r>
              <a:rPr lang="en-US" altLang="ja-JP" sz="1000" b="1" kern="0" dirty="0"/>
              <a:t>* ($F5-w) Unclear how recursive function calls will be handled. </a:t>
            </a:r>
            <a:br>
              <a:rPr lang="en-US" altLang="ja-JP" sz="1000" b="1" kern="0" dirty="0"/>
            </a:br>
            <a:r>
              <a:rPr lang="en-US" altLang="ja-JP" sz="1000" b="1" kern="0" dirty="0"/>
              <a:t>...</a:t>
            </a:r>
            <a:br>
              <a:rPr lang="en-US" altLang="ja-JP" sz="1000" b="1" kern="0" dirty="0"/>
            </a:br>
            <a:br>
              <a:rPr lang="en-US" altLang="ja-JP" sz="1000" b="1" u="sng" kern="0" dirty="0">
                <a:solidFill>
                  <a:schemeClr val="accent1"/>
                </a:solidFill>
              </a:rPr>
            </a:br>
            <a:r>
              <a:rPr lang="en-US" altLang="ja-JP" sz="1000" b="1" u="sng" kern="0" dirty="0">
                <a:solidFill>
                  <a:schemeClr val="accent1"/>
                </a:solidFill>
              </a:rPr>
              <a:t>## (</a:t>
            </a:r>
            <a:r>
              <a:rPr lang="ja-JP" altLang="en-US" sz="1000" b="1" u="sng" kern="0" dirty="0">
                <a:solidFill>
                  <a:schemeClr val="accent1"/>
                </a:solidFill>
              </a:rPr>
              <a:t>小泉</a:t>
            </a:r>
            <a:r>
              <a:rPr lang="en-US" altLang="ja-JP" sz="1000" b="1" u="sng" kern="0" dirty="0">
                <a:solidFill>
                  <a:schemeClr val="accent1"/>
                </a:solidFill>
              </a:rPr>
              <a:t>) ($A6-w,$A16-c) </a:t>
            </a:r>
            <a:r>
              <a:rPr lang="ja-JP" altLang="en-US" sz="1000" b="1" u="sng" kern="0" dirty="0">
                <a:solidFill>
                  <a:schemeClr val="accent1"/>
                </a:solidFill>
              </a:rPr>
              <a:t>既存手法に対する</a:t>
            </a:r>
            <a:r>
              <a:rPr lang="en-US" altLang="ja-JP" sz="1000" b="1" u="sng" kern="0" dirty="0">
                <a:solidFill>
                  <a:schemeClr val="accent1"/>
                </a:solidFill>
              </a:rPr>
              <a:t>contribution</a:t>
            </a:r>
            <a:r>
              <a:rPr lang="ja-JP" altLang="en-US" sz="1000" b="1" u="sng" kern="0" dirty="0">
                <a:solidFill>
                  <a:schemeClr val="accent1"/>
                </a:solidFill>
              </a:rPr>
              <a:t>が不明瞭</a:t>
            </a:r>
            <a:br>
              <a:rPr lang="en-US" altLang="ja-JP" sz="1000" u="sng" kern="0" dirty="0">
                <a:solidFill>
                  <a:schemeClr val="accent1"/>
                </a:solidFill>
              </a:rPr>
            </a:br>
            <a:r>
              <a:rPr lang="en-US" altLang="ja-JP" sz="1000" kern="0" dirty="0"/>
              <a:t>...</a:t>
            </a:r>
            <a:endParaRPr lang="ja-JP" altLang="en-US" sz="1000" kern="0" dirty="0">
              <a:solidFill>
                <a:schemeClr val="accent5"/>
              </a:solidFill>
            </a:endParaRPr>
          </a:p>
        </p:txBody>
      </p:sp>
      <p:sp>
        <p:nvSpPr>
          <p:cNvPr id="3" name="テキスト プレースホルダー 2">
            <a:extLst>
              <a:ext uri="{FF2B5EF4-FFF2-40B4-BE49-F238E27FC236}">
                <a16:creationId xmlns:a16="http://schemas.microsoft.com/office/drawing/2014/main" id="{87A9608E-02FD-EF4A-EE1B-0ED5D1046822}"/>
              </a:ext>
            </a:extLst>
          </p:cNvPr>
          <p:cNvSpPr>
            <a:spLocks noGrp="1"/>
          </p:cNvSpPr>
          <p:nvPr>
            <p:ph type="body" sz="quarter" idx="10"/>
          </p:nvPr>
        </p:nvSpPr>
        <p:spPr>
          <a:xfrm>
            <a:off x="611956" y="908972"/>
            <a:ext cx="8280092" cy="1080012"/>
          </a:xfrm>
        </p:spPr>
        <p:txBody>
          <a:bodyPr/>
          <a:lstStyle/>
          <a:p>
            <a:r>
              <a:rPr kumimoji="1" lang="ja-JP" altLang="en-US" sz="1400" dirty="0"/>
              <a:t>「主張の整理」でまとめた詳細を </a:t>
            </a:r>
            <a:r>
              <a:rPr kumimoji="1" lang="en-US" altLang="ja-JP" sz="1400" dirty="0"/>
              <a:t>TODO </a:t>
            </a:r>
            <a:r>
              <a:rPr kumimoji="1" lang="ja-JP" altLang="en-US" sz="1400" dirty="0"/>
              <a:t>の後ろに置く</a:t>
            </a:r>
            <a:endParaRPr kumimoji="1" lang="en-US" altLang="ja-JP" sz="1400" dirty="0"/>
          </a:p>
          <a:p>
            <a:pPr lvl="1"/>
            <a:r>
              <a:rPr kumimoji="1" lang="ja-JP" altLang="en-US" sz="1400" dirty="0"/>
              <a:t>細かい詳細はぜんぶそっちに書く</a:t>
            </a:r>
            <a:endParaRPr kumimoji="1" lang="en-US" altLang="ja-JP" sz="1400" dirty="0"/>
          </a:p>
          <a:p>
            <a:pPr lvl="1"/>
            <a:r>
              <a:rPr kumimoji="1" lang="ja-JP" altLang="en-US" sz="1400" dirty="0"/>
              <a:t>移動は </a:t>
            </a:r>
            <a:r>
              <a:rPr kumimoji="1" lang="en-US" altLang="ja-JP" sz="1400" dirty="0"/>
              <a:t>ID </a:t>
            </a:r>
            <a:r>
              <a:rPr kumimoji="1" lang="ja-JP" altLang="en-US" sz="1400" dirty="0"/>
              <a:t>をファイル内検索して行うと良い</a:t>
            </a:r>
          </a:p>
        </p:txBody>
      </p:sp>
    </p:spTree>
    <p:extLst>
      <p:ext uri="{BB962C8B-B14F-4D97-AF65-F5344CB8AC3E}">
        <p14:creationId xmlns:p14="http://schemas.microsoft.com/office/powerpoint/2010/main" val="29606661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3C4FDA-557C-1FCC-BC76-4EE02F5DA3B1}"/>
              </a:ext>
            </a:extLst>
          </p:cNvPr>
          <p:cNvSpPr>
            <a:spLocks noGrp="1"/>
          </p:cNvSpPr>
          <p:nvPr>
            <p:ph type="title"/>
          </p:nvPr>
        </p:nvSpPr>
        <p:spPr/>
        <p:txBody>
          <a:bodyPr/>
          <a:lstStyle/>
          <a:p>
            <a:r>
              <a:rPr kumimoji="1" lang="ja-JP" altLang="en-US" dirty="0"/>
              <a:t>もくじ</a:t>
            </a:r>
          </a:p>
        </p:txBody>
      </p:sp>
      <p:sp>
        <p:nvSpPr>
          <p:cNvPr id="3" name="テキスト プレースホルダー 2">
            <a:extLst>
              <a:ext uri="{FF2B5EF4-FFF2-40B4-BE49-F238E27FC236}">
                <a16:creationId xmlns:a16="http://schemas.microsoft.com/office/drawing/2014/main" id="{18B956B2-DEB9-3B69-F99C-B191AF9563E2}"/>
              </a:ext>
            </a:extLst>
          </p:cNvPr>
          <p:cNvSpPr>
            <a:spLocks noGrp="1"/>
          </p:cNvSpPr>
          <p:nvPr>
            <p:ph type="body" sz="quarter" idx="10"/>
          </p:nvPr>
        </p:nvSpPr>
        <p:spPr/>
        <p:txBody>
          <a:bodyPr/>
          <a:lstStyle/>
          <a:p>
            <a:pPr marL="457200" indent="-457200">
              <a:buFont typeface="+mj-lt"/>
              <a:buAutoNum type="arabicPeriod"/>
            </a:pPr>
            <a:r>
              <a:rPr kumimoji="1" lang="ja-JP" altLang="en-US" dirty="0"/>
              <a:t>背景と指針</a:t>
            </a:r>
          </a:p>
          <a:p>
            <a:pPr marL="457200" indent="-457200">
              <a:buFont typeface="+mj-lt"/>
              <a:buAutoNum type="arabicPeriod"/>
            </a:pPr>
            <a:r>
              <a:rPr kumimoji="1" lang="ja-JP" altLang="en-US" dirty="0"/>
              <a:t>主張の整理</a:t>
            </a:r>
            <a:endParaRPr kumimoji="1" lang="en-US" altLang="ja-JP" dirty="0"/>
          </a:p>
          <a:p>
            <a:pPr marL="457200" indent="-457200">
              <a:buFont typeface="+mj-lt"/>
              <a:buAutoNum type="arabicPeriod"/>
            </a:pPr>
            <a:r>
              <a:rPr kumimoji="1" lang="ja-JP" altLang="en-US" dirty="0"/>
              <a:t>タスク管理</a:t>
            </a:r>
            <a:endParaRPr kumimoji="1" lang="en-US" altLang="ja-JP" dirty="0"/>
          </a:p>
        </p:txBody>
      </p:sp>
    </p:spTree>
    <p:extLst>
      <p:ext uri="{BB962C8B-B14F-4D97-AF65-F5344CB8AC3E}">
        <p14:creationId xmlns:p14="http://schemas.microsoft.com/office/powerpoint/2010/main" val="3232007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52EFDF95-98FB-35A4-278A-593504D72D28}"/>
              </a:ext>
            </a:extLst>
          </p:cNvPr>
          <p:cNvSpPr>
            <a:spLocks noGrp="1"/>
          </p:cNvSpPr>
          <p:nvPr>
            <p:ph type="title"/>
          </p:nvPr>
        </p:nvSpPr>
        <p:spPr/>
        <p:txBody>
          <a:bodyPr/>
          <a:lstStyle/>
          <a:p>
            <a:r>
              <a:rPr lang="ja-JP" altLang="en-US" b="1" dirty="0"/>
              <a:t>背景と指針</a:t>
            </a:r>
          </a:p>
        </p:txBody>
      </p:sp>
    </p:spTree>
    <p:extLst>
      <p:ext uri="{BB962C8B-B14F-4D97-AF65-F5344CB8AC3E}">
        <p14:creationId xmlns:p14="http://schemas.microsoft.com/office/powerpoint/2010/main" val="1978054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920E69B1-7667-73AE-2CED-D95814528F24}"/>
              </a:ext>
            </a:extLst>
          </p:cNvPr>
          <p:cNvSpPr>
            <a:spLocks noGrp="1"/>
          </p:cNvSpPr>
          <p:nvPr>
            <p:ph type="title"/>
          </p:nvPr>
        </p:nvSpPr>
        <p:spPr/>
        <p:txBody>
          <a:bodyPr/>
          <a:lstStyle/>
          <a:p>
            <a:r>
              <a:rPr lang="ja-JP" altLang="en-US" dirty="0"/>
              <a:t>前提となる査読プロセス</a:t>
            </a:r>
          </a:p>
        </p:txBody>
      </p:sp>
      <p:sp>
        <p:nvSpPr>
          <p:cNvPr id="5" name="テキスト プレースホルダー 4">
            <a:extLst>
              <a:ext uri="{FF2B5EF4-FFF2-40B4-BE49-F238E27FC236}">
                <a16:creationId xmlns:a16="http://schemas.microsoft.com/office/drawing/2014/main" id="{5D80D325-27D6-C829-BE35-092AA7B43BB5}"/>
              </a:ext>
            </a:extLst>
          </p:cNvPr>
          <p:cNvSpPr>
            <a:spLocks noGrp="1"/>
          </p:cNvSpPr>
          <p:nvPr>
            <p:ph type="body" sz="quarter" idx="10"/>
          </p:nvPr>
        </p:nvSpPr>
        <p:spPr/>
        <p:txBody>
          <a:bodyPr/>
          <a:lstStyle/>
          <a:p>
            <a:r>
              <a:rPr lang="ja-JP" altLang="en-US" sz="1800" dirty="0"/>
              <a:t>コンピュータ・システム系の場合，査読者は３～６人程度</a:t>
            </a:r>
            <a:endParaRPr lang="en-US" altLang="ja-JP" sz="1800" dirty="0"/>
          </a:p>
          <a:p>
            <a:pPr lvl="1"/>
            <a:r>
              <a:rPr lang="ja-JP" altLang="en-US" sz="1800" dirty="0"/>
              <a:t>レベルが高い会議ほど一般には多い</a:t>
            </a:r>
            <a:endParaRPr lang="en-US" altLang="ja-JP" sz="1800" dirty="0"/>
          </a:p>
          <a:p>
            <a:r>
              <a:rPr lang="ja-JP" altLang="en-US" sz="1800" dirty="0"/>
              <a:t>典型的には，リバッタルがついた後に査読者同士で議論が行われる</a:t>
            </a:r>
            <a:endParaRPr lang="en-US" altLang="ja-JP" sz="1800" dirty="0"/>
          </a:p>
          <a:p>
            <a:pPr lvl="1"/>
            <a:r>
              <a:rPr lang="ja-JP" altLang="en-US" sz="1800" dirty="0"/>
              <a:t>リードと呼ばれる担当者が決められ，各人の意見を聞いて回る</a:t>
            </a:r>
            <a:endParaRPr lang="en-US" altLang="ja-JP" sz="1800" dirty="0"/>
          </a:p>
          <a:p>
            <a:pPr lvl="1"/>
            <a:r>
              <a:rPr lang="ja-JP" altLang="en-US" sz="1800" dirty="0"/>
              <a:t>ポジティブな人がリード担当になることが多いが，ランダムな場合も</a:t>
            </a:r>
            <a:endParaRPr lang="en-US" altLang="ja-JP" sz="1800" dirty="0"/>
          </a:p>
          <a:p>
            <a:pPr lvl="1"/>
            <a:r>
              <a:rPr lang="ja-JP" altLang="en-US" sz="1800" dirty="0"/>
              <a:t>特に強くポジティブ</a:t>
            </a:r>
            <a:r>
              <a:rPr lang="en-US" altLang="ja-JP" sz="1800" dirty="0"/>
              <a:t> or </a:t>
            </a:r>
            <a:r>
              <a:rPr lang="ja-JP" altLang="en-US" sz="1800" dirty="0"/>
              <a:t>ネガティブな意見を持つ人は，詳細な意見を求められる事が多い</a:t>
            </a:r>
          </a:p>
        </p:txBody>
      </p:sp>
      <p:sp>
        <p:nvSpPr>
          <p:cNvPr id="2" name="スライド番号プレースホルダー 1">
            <a:extLst>
              <a:ext uri="{FF2B5EF4-FFF2-40B4-BE49-F238E27FC236}">
                <a16:creationId xmlns:a16="http://schemas.microsoft.com/office/drawing/2014/main" id="{292C9A5F-C472-BF48-BFE0-D4A068CD55D1}"/>
              </a:ext>
            </a:extLst>
          </p:cNvPr>
          <p:cNvSpPr>
            <a:spLocks noGrp="1"/>
          </p:cNvSpPr>
          <p:nvPr>
            <p:ph type="sldNum" sz="quarter" idx="4294967295"/>
          </p:nvPr>
        </p:nvSpPr>
        <p:spPr>
          <a:xfrm>
            <a:off x="8531225" y="6308725"/>
            <a:ext cx="612775" cy="549275"/>
          </a:xfrm>
        </p:spPr>
        <p:txBody>
          <a:bodyPr/>
          <a:lstStyle/>
          <a:p>
            <a:fld id="{D2D8002D-B5B0-4BAC-B1F6-782DDCCE6D9C}" type="slidenum">
              <a:rPr kumimoji="1" lang="ja-JP" altLang="en-US" smtClean="0"/>
              <a:pPr/>
              <a:t>5</a:t>
            </a:fld>
            <a:endParaRPr kumimoji="1" lang="ja-JP" altLang="en-US"/>
          </a:p>
        </p:txBody>
      </p:sp>
    </p:spTree>
    <p:extLst>
      <p:ext uri="{BB962C8B-B14F-4D97-AF65-F5344CB8AC3E}">
        <p14:creationId xmlns:p14="http://schemas.microsoft.com/office/powerpoint/2010/main" val="18346439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54B932-ED89-5EA0-C4A5-3516FDCA5093}"/>
              </a:ext>
            </a:extLst>
          </p:cNvPr>
          <p:cNvSpPr>
            <a:spLocks noGrp="1"/>
          </p:cNvSpPr>
          <p:nvPr>
            <p:ph type="title"/>
          </p:nvPr>
        </p:nvSpPr>
        <p:spPr/>
        <p:txBody>
          <a:bodyPr/>
          <a:lstStyle/>
          <a:p>
            <a:r>
              <a:rPr lang="en-US" altLang="ja-JP" dirty="0" err="1"/>
              <a:t>HotCRP</a:t>
            </a:r>
            <a:r>
              <a:rPr lang="en-US" altLang="ja-JP" dirty="0"/>
              <a:t> </a:t>
            </a:r>
            <a:r>
              <a:rPr lang="ja-JP" altLang="en-US" dirty="0"/>
              <a:t>固有の事情</a:t>
            </a:r>
            <a:endParaRPr kumimoji="1" lang="ja-JP" altLang="en-US" dirty="0"/>
          </a:p>
        </p:txBody>
      </p:sp>
      <p:sp>
        <p:nvSpPr>
          <p:cNvPr id="3" name="テキスト プレースホルダー 2">
            <a:extLst>
              <a:ext uri="{FF2B5EF4-FFF2-40B4-BE49-F238E27FC236}">
                <a16:creationId xmlns:a16="http://schemas.microsoft.com/office/drawing/2014/main" id="{5C0FD0A9-1CDB-92C8-2E7D-B5353200F425}"/>
              </a:ext>
            </a:extLst>
          </p:cNvPr>
          <p:cNvSpPr>
            <a:spLocks noGrp="1"/>
          </p:cNvSpPr>
          <p:nvPr>
            <p:ph type="body" sz="quarter" idx="10"/>
          </p:nvPr>
        </p:nvSpPr>
        <p:spPr>
          <a:xfrm>
            <a:off x="251952" y="4599013"/>
            <a:ext cx="8730097" cy="900010"/>
          </a:xfrm>
        </p:spPr>
        <p:txBody>
          <a:bodyPr/>
          <a:lstStyle/>
          <a:p>
            <a:r>
              <a:rPr kumimoji="1" lang="en-US" altLang="ja-JP" sz="1600" dirty="0" err="1"/>
              <a:t>HotCRP</a:t>
            </a:r>
            <a:r>
              <a:rPr kumimoji="1" lang="ja-JP" altLang="en-US" sz="1600" dirty="0"/>
              <a:t>：上記画面の査読システム</a:t>
            </a:r>
            <a:endParaRPr kumimoji="1" lang="en-US" altLang="ja-JP" sz="1600" dirty="0"/>
          </a:p>
          <a:p>
            <a:pPr lvl="1"/>
            <a:r>
              <a:rPr kumimoji="1" lang="ja-JP" altLang="en-US" sz="1600" dirty="0"/>
              <a:t>基本的に格が高い会議で使われることが多いように見える</a:t>
            </a:r>
            <a:endParaRPr kumimoji="1" lang="en-US" altLang="ja-JP" sz="1600" dirty="0"/>
          </a:p>
          <a:p>
            <a:pPr lvl="1"/>
            <a:r>
              <a:rPr kumimoji="1" lang="ja-JP" altLang="en-US" sz="1600" dirty="0"/>
              <a:t>アーキテクチャ系のトップ・カンファレンスは全部これ</a:t>
            </a:r>
            <a:endParaRPr kumimoji="1" lang="en-US" altLang="ja-JP" sz="1600" dirty="0"/>
          </a:p>
          <a:p>
            <a:r>
              <a:rPr kumimoji="1" lang="ja-JP" altLang="en-US" sz="1600" dirty="0"/>
              <a:t>基本的に査読コメントを書いた順にアルファベットが振られる（はず）</a:t>
            </a:r>
            <a:endParaRPr kumimoji="1" lang="en-US" altLang="ja-JP" sz="1600" dirty="0"/>
          </a:p>
          <a:p>
            <a:pPr lvl="1"/>
            <a:r>
              <a:rPr kumimoji="1" lang="ja-JP" altLang="en-US" sz="1600" dirty="0"/>
              <a:t>やる気がある人ほど上にくる傾向がある･･･ 気がする（偏見かも）</a:t>
            </a:r>
            <a:endParaRPr kumimoji="1" lang="en-US" altLang="ja-JP" sz="1600" dirty="0"/>
          </a:p>
          <a:p>
            <a:pPr lvl="2"/>
            <a:r>
              <a:rPr kumimoji="1" lang="ja-JP" altLang="en-US" sz="1600" dirty="0"/>
              <a:t>ぎりぎりに適当にやったやつは最後に入る傾向がある気がする</a:t>
            </a:r>
            <a:endParaRPr kumimoji="1" lang="en-US" altLang="ja-JP" sz="1600" dirty="0"/>
          </a:p>
          <a:p>
            <a:pPr lvl="1"/>
            <a:r>
              <a:rPr kumimoji="1" lang="ja-JP" altLang="en-US" sz="1600" dirty="0"/>
              <a:t>特に正規 </a:t>
            </a:r>
            <a:r>
              <a:rPr kumimoji="1" lang="en-US" altLang="ja-JP" sz="1600" dirty="0"/>
              <a:t>PC </a:t>
            </a:r>
            <a:r>
              <a:rPr kumimoji="1" lang="ja-JP" altLang="en-US" sz="1600" dirty="0"/>
              <a:t>メンバーは査読数がめっちゃ多いので，上にきやすいのでは？</a:t>
            </a:r>
            <a:endParaRPr kumimoji="1" lang="en-US" altLang="ja-JP" sz="1600" dirty="0"/>
          </a:p>
          <a:p>
            <a:pPr lvl="2"/>
            <a:r>
              <a:rPr kumimoji="1" lang="ja-JP" altLang="en-US" sz="1600" dirty="0"/>
              <a:t>短期間でアホみたいな数の査読をすることになる</a:t>
            </a:r>
            <a:endParaRPr kumimoji="1" lang="en-US" altLang="ja-JP" sz="1600" dirty="0"/>
          </a:p>
          <a:p>
            <a:pPr lvl="2"/>
            <a:r>
              <a:rPr kumimoji="1" lang="ja-JP" altLang="en-US" sz="1600" dirty="0"/>
              <a:t>締め切り直前にまとめてやるのは無理で，かなり早めから査読がつきはじめる</a:t>
            </a:r>
            <a:endParaRPr kumimoji="1" lang="en-US" altLang="ja-JP" sz="1600" dirty="0"/>
          </a:p>
        </p:txBody>
      </p:sp>
      <p:pic>
        <p:nvPicPr>
          <p:cNvPr id="7" name="図 6">
            <a:extLst>
              <a:ext uri="{FF2B5EF4-FFF2-40B4-BE49-F238E27FC236}">
                <a16:creationId xmlns:a16="http://schemas.microsoft.com/office/drawing/2014/main" id="{E974C272-519F-E100-661C-5696DAD295A6}"/>
              </a:ext>
            </a:extLst>
          </p:cNvPr>
          <p:cNvPicPr>
            <a:picLocks noChangeAspect="1"/>
          </p:cNvPicPr>
          <p:nvPr/>
        </p:nvPicPr>
        <p:blipFill>
          <a:blip r:embed="rId2"/>
          <a:stretch>
            <a:fillRect/>
          </a:stretch>
        </p:blipFill>
        <p:spPr>
          <a:xfrm>
            <a:off x="2051972" y="998973"/>
            <a:ext cx="4932004" cy="2283055"/>
          </a:xfrm>
          <a:prstGeom prst="rect">
            <a:avLst/>
          </a:prstGeom>
        </p:spPr>
      </p:pic>
    </p:spTree>
    <p:extLst>
      <p:ext uri="{BB962C8B-B14F-4D97-AF65-F5344CB8AC3E}">
        <p14:creationId xmlns:p14="http://schemas.microsoft.com/office/powerpoint/2010/main" val="12965029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52A269-C5F5-5557-93A9-A4B91CEBA845}"/>
              </a:ext>
            </a:extLst>
          </p:cNvPr>
          <p:cNvSpPr>
            <a:spLocks noGrp="1"/>
          </p:cNvSpPr>
          <p:nvPr>
            <p:ph type="title"/>
          </p:nvPr>
        </p:nvSpPr>
        <p:spPr/>
        <p:txBody>
          <a:bodyPr/>
          <a:lstStyle/>
          <a:p>
            <a:r>
              <a:rPr kumimoji="1" lang="ja-JP" altLang="en-US" dirty="0"/>
              <a:t>基本的な指針</a:t>
            </a:r>
          </a:p>
        </p:txBody>
      </p:sp>
      <p:sp>
        <p:nvSpPr>
          <p:cNvPr id="3" name="テキスト プレースホルダー 2">
            <a:extLst>
              <a:ext uri="{FF2B5EF4-FFF2-40B4-BE49-F238E27FC236}">
                <a16:creationId xmlns:a16="http://schemas.microsoft.com/office/drawing/2014/main" id="{6E754221-5DCB-6DAD-DBD4-ACFFAC5EA226}"/>
              </a:ext>
            </a:extLst>
          </p:cNvPr>
          <p:cNvSpPr>
            <a:spLocks noGrp="1"/>
          </p:cNvSpPr>
          <p:nvPr>
            <p:ph type="body" sz="quarter" idx="10"/>
          </p:nvPr>
        </p:nvSpPr>
        <p:spPr/>
        <p:txBody>
          <a:bodyPr/>
          <a:lstStyle/>
          <a:p>
            <a:pPr marL="457200" indent="-457200">
              <a:buFont typeface="+mj-lt"/>
              <a:buAutoNum type="arabicPeriod"/>
            </a:pPr>
            <a:r>
              <a:rPr lang="ja-JP" altLang="en-US" dirty="0"/>
              <a:t>まず定性的な意見よりも，事実で反論する</a:t>
            </a:r>
            <a:endParaRPr lang="en-US" altLang="ja-JP" dirty="0"/>
          </a:p>
          <a:p>
            <a:pPr lvl="1"/>
            <a:r>
              <a:rPr lang="en-US" altLang="ja-JP" dirty="0" err="1"/>
              <a:t>sigcomm</a:t>
            </a:r>
            <a:r>
              <a:rPr lang="en-US" altLang="ja-JP" dirty="0"/>
              <a:t> </a:t>
            </a:r>
            <a:r>
              <a:rPr lang="ja-JP" altLang="en-US" dirty="0"/>
              <a:t>の指針より引用：</a:t>
            </a:r>
            <a:br>
              <a:rPr lang="en-US" altLang="ja-JP" dirty="0"/>
            </a:br>
            <a:r>
              <a:rPr lang="ja-JP" altLang="en-US" dirty="0"/>
              <a:t>「著者の回答は、意見ではなく、事実に基づいたポイントに焦点を当てることが最も効果的である」</a:t>
            </a:r>
          </a:p>
          <a:p>
            <a:pPr marL="457200" indent="-457200">
              <a:buFont typeface="+mj-lt"/>
              <a:buAutoNum type="arabicPeriod"/>
            </a:pPr>
            <a:r>
              <a:rPr lang="ja-JP" altLang="en-US" dirty="0"/>
              <a:t>基本的には，質問で聞かれている事を答える</a:t>
            </a:r>
            <a:endParaRPr lang="en-US" altLang="ja-JP" dirty="0"/>
          </a:p>
          <a:p>
            <a:pPr marL="457200" indent="-457200">
              <a:buFont typeface="+mj-lt"/>
              <a:buAutoNum type="arabicPeriod"/>
            </a:pPr>
            <a:r>
              <a:rPr lang="ja-JP" altLang="en-US" dirty="0"/>
              <a:t>それ以外に，聞かれていない事でもこちらから説明をするのもあり</a:t>
            </a:r>
            <a:endParaRPr lang="en-US" altLang="ja-JP" dirty="0"/>
          </a:p>
          <a:p>
            <a:pPr lvl="1"/>
            <a:r>
              <a:rPr lang="ja-JP" altLang="en-US" dirty="0"/>
              <a:t>共通した根底の誤解がある場合，まず最初にそれを解く文章を書くとか</a:t>
            </a:r>
            <a:endParaRPr kumimoji="1" lang="ja-JP" altLang="en-US" dirty="0"/>
          </a:p>
        </p:txBody>
      </p:sp>
    </p:spTree>
    <p:extLst>
      <p:ext uri="{BB962C8B-B14F-4D97-AF65-F5344CB8AC3E}">
        <p14:creationId xmlns:p14="http://schemas.microsoft.com/office/powerpoint/2010/main" val="11097175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D0AF51-BF33-1A8C-FCC7-1A6AF974B7EA}"/>
              </a:ext>
            </a:extLst>
          </p:cNvPr>
          <p:cNvSpPr>
            <a:spLocks noGrp="1"/>
          </p:cNvSpPr>
          <p:nvPr>
            <p:ph type="title"/>
          </p:nvPr>
        </p:nvSpPr>
        <p:spPr/>
        <p:txBody>
          <a:bodyPr/>
          <a:lstStyle/>
          <a:p>
            <a:r>
              <a:rPr kumimoji="1" lang="ja-JP" altLang="en-US" dirty="0"/>
              <a:t>取捨選択</a:t>
            </a:r>
          </a:p>
        </p:txBody>
      </p:sp>
      <p:sp>
        <p:nvSpPr>
          <p:cNvPr id="3" name="テキスト プレースホルダー 2">
            <a:extLst>
              <a:ext uri="{FF2B5EF4-FFF2-40B4-BE49-F238E27FC236}">
                <a16:creationId xmlns:a16="http://schemas.microsoft.com/office/drawing/2014/main" id="{0A176352-ED46-261E-2C8F-EAC9C29E45C0}"/>
              </a:ext>
            </a:extLst>
          </p:cNvPr>
          <p:cNvSpPr>
            <a:spLocks noGrp="1"/>
          </p:cNvSpPr>
          <p:nvPr>
            <p:ph type="body" sz="quarter" idx="10"/>
          </p:nvPr>
        </p:nvSpPr>
        <p:spPr/>
        <p:txBody>
          <a:bodyPr/>
          <a:lstStyle/>
          <a:p>
            <a:r>
              <a:rPr lang="ja-JP" altLang="en-US" dirty="0"/>
              <a:t>大抵字数が大きく限られている事が多い</a:t>
            </a:r>
            <a:endParaRPr lang="en-US" altLang="ja-JP" dirty="0"/>
          </a:p>
          <a:p>
            <a:pPr lvl="1"/>
            <a:r>
              <a:rPr lang="ja-JP" altLang="en-US" dirty="0"/>
              <a:t>全部の質問にはまともの答えられない</a:t>
            </a:r>
            <a:endParaRPr lang="en-US" altLang="ja-JP" dirty="0"/>
          </a:p>
          <a:p>
            <a:pPr lvl="1"/>
            <a:r>
              <a:rPr lang="ja-JP" altLang="en-US" dirty="0"/>
              <a:t>なんらかの基準でしぼらないといけない</a:t>
            </a:r>
            <a:endParaRPr kumimoji="1" lang="ja-JP" altLang="en-US" dirty="0"/>
          </a:p>
        </p:txBody>
      </p:sp>
    </p:spTree>
    <p:extLst>
      <p:ext uri="{BB962C8B-B14F-4D97-AF65-F5344CB8AC3E}">
        <p14:creationId xmlns:p14="http://schemas.microsoft.com/office/powerpoint/2010/main" val="4147352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4D90254-02E5-5150-E679-EA950D7ABAFA}"/>
              </a:ext>
            </a:extLst>
          </p:cNvPr>
          <p:cNvSpPr>
            <a:spLocks noGrp="1"/>
          </p:cNvSpPr>
          <p:nvPr>
            <p:ph type="title"/>
          </p:nvPr>
        </p:nvSpPr>
        <p:spPr/>
        <p:txBody>
          <a:bodyPr/>
          <a:lstStyle/>
          <a:p>
            <a:r>
              <a:rPr lang="ja-JP" altLang="en-US" dirty="0"/>
              <a:t>考え方１：ポジティブな人に引っ張って貰う場合</a:t>
            </a:r>
          </a:p>
        </p:txBody>
      </p:sp>
      <p:sp>
        <p:nvSpPr>
          <p:cNvPr id="5" name="テキスト プレースホルダー 4">
            <a:extLst>
              <a:ext uri="{FF2B5EF4-FFF2-40B4-BE49-F238E27FC236}">
                <a16:creationId xmlns:a16="http://schemas.microsoft.com/office/drawing/2014/main" id="{77F9C7DC-8B72-E4A4-A675-C367E5757137}"/>
              </a:ext>
            </a:extLst>
          </p:cNvPr>
          <p:cNvSpPr>
            <a:spLocks noGrp="1"/>
          </p:cNvSpPr>
          <p:nvPr>
            <p:ph type="body" sz="quarter" idx="10"/>
          </p:nvPr>
        </p:nvSpPr>
        <p:spPr/>
        <p:txBody>
          <a:bodyPr/>
          <a:lstStyle/>
          <a:p>
            <a:r>
              <a:rPr lang="ja-JP" altLang="en-US" dirty="0"/>
              <a:t>たとえば </a:t>
            </a:r>
            <a:r>
              <a:rPr lang="en-US" altLang="ja-JP" dirty="0"/>
              <a:t>accept 1</a:t>
            </a:r>
            <a:r>
              <a:rPr lang="ja-JP" altLang="en-US" dirty="0"/>
              <a:t>人が凄くポジティブ </a:t>
            </a:r>
            <a:r>
              <a:rPr lang="en-US" altLang="ja-JP" dirty="0"/>
              <a:t>+ </a:t>
            </a:r>
            <a:r>
              <a:rPr lang="ja-JP" altLang="en-US" dirty="0"/>
              <a:t>残り全員 </a:t>
            </a:r>
            <a:r>
              <a:rPr lang="en-US" altLang="ja-JP" dirty="0"/>
              <a:t>weak reject </a:t>
            </a:r>
            <a:r>
              <a:rPr lang="ja-JP" altLang="en-US" dirty="0"/>
              <a:t>の場合を想定</a:t>
            </a:r>
            <a:endParaRPr lang="en-US" altLang="ja-JP" dirty="0"/>
          </a:p>
          <a:p>
            <a:r>
              <a:rPr lang="ja-JP" altLang="en-US" dirty="0"/>
              <a:t>ポジティブな人に引っ張ってもらう</a:t>
            </a:r>
            <a:endParaRPr lang="en-US" altLang="ja-JP" dirty="0"/>
          </a:p>
          <a:p>
            <a:pPr lvl="1"/>
            <a:r>
              <a:rPr lang="ja-JP" altLang="en-US" dirty="0"/>
              <a:t>ポジティブな査読者が残り査読者を説得して，引っ張り上げてくれることがある</a:t>
            </a:r>
            <a:endParaRPr lang="en-US" altLang="ja-JP" dirty="0"/>
          </a:p>
          <a:p>
            <a:pPr lvl="1"/>
            <a:r>
              <a:rPr lang="ja-JP" altLang="en-US" dirty="0"/>
              <a:t>この好意的な査読者をアシストしたい</a:t>
            </a:r>
            <a:endParaRPr lang="en-US" altLang="ja-JP" dirty="0"/>
          </a:p>
          <a:p>
            <a:pPr lvl="2"/>
            <a:r>
              <a:rPr lang="ja-JP" altLang="en-US" dirty="0"/>
              <a:t>ネガティブな人を納得させるための説得の材料を提供する</a:t>
            </a:r>
          </a:p>
        </p:txBody>
      </p:sp>
      <p:sp>
        <p:nvSpPr>
          <p:cNvPr id="2" name="スライド番号プレースホルダー 1">
            <a:extLst>
              <a:ext uri="{FF2B5EF4-FFF2-40B4-BE49-F238E27FC236}">
                <a16:creationId xmlns:a16="http://schemas.microsoft.com/office/drawing/2014/main" id="{31ABB5DD-A344-815C-93B3-D0854B35BF15}"/>
              </a:ext>
            </a:extLst>
          </p:cNvPr>
          <p:cNvSpPr>
            <a:spLocks noGrp="1"/>
          </p:cNvSpPr>
          <p:nvPr>
            <p:ph type="sldNum" sz="quarter" idx="4294967295"/>
          </p:nvPr>
        </p:nvSpPr>
        <p:spPr>
          <a:xfrm>
            <a:off x="8531225" y="6308725"/>
            <a:ext cx="612775" cy="549275"/>
          </a:xfrm>
        </p:spPr>
        <p:txBody>
          <a:bodyPr/>
          <a:lstStyle/>
          <a:p>
            <a:fld id="{D2D8002D-B5B0-4BAC-B1F6-782DDCCE6D9C}" type="slidenum">
              <a:rPr kumimoji="1" lang="ja-JP" altLang="en-US" smtClean="0"/>
              <a:pPr/>
              <a:t>9</a:t>
            </a:fld>
            <a:endParaRPr kumimoji="1" lang="ja-JP" altLang="en-US"/>
          </a:p>
        </p:txBody>
      </p:sp>
    </p:spTree>
    <p:extLst>
      <p:ext uri="{BB962C8B-B14F-4D97-AF65-F5344CB8AC3E}">
        <p14:creationId xmlns:p14="http://schemas.microsoft.com/office/powerpoint/2010/main" val="38495300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cerulean">
  <a:themeElements>
    <a:clrScheme name="ユーザー定義 2">
      <a:dk1>
        <a:sysClr val="windowText" lastClr="000000"/>
      </a:dk1>
      <a:lt1>
        <a:sysClr val="window" lastClr="FFFFFF"/>
      </a:lt1>
      <a:dk2>
        <a:srgbClr val="F4EB00"/>
      </a:dk2>
      <a:lt2>
        <a:srgbClr val="C4FF4A"/>
      </a:lt2>
      <a:accent1>
        <a:srgbClr val="4F81BD"/>
      </a:accent1>
      <a:accent2>
        <a:srgbClr val="C0504D"/>
      </a:accent2>
      <a:accent3>
        <a:srgbClr val="9BBB59"/>
      </a:accent3>
      <a:accent4>
        <a:srgbClr val="6879B0"/>
      </a:accent4>
      <a:accent5>
        <a:srgbClr val="2585A3"/>
      </a:accent5>
      <a:accent6>
        <a:srgbClr val="D87552"/>
      </a:accent6>
      <a:hlink>
        <a:srgbClr val="0000FF"/>
      </a:hlink>
      <a:folHlink>
        <a:srgbClr val="800080"/>
      </a:folHlink>
    </a:clrScheme>
    <a:fontScheme name="メイリオ-SegoeUI">
      <a:majorFont>
        <a:latin typeface="Segoe UI"/>
        <a:ea typeface="メイリオ"/>
        <a:cs typeface=""/>
      </a:majorFont>
      <a:minorFont>
        <a:latin typeface="Segoe UI"/>
        <a:ea typeface="メイリオ"/>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a:tailEnd type="triangle" w="sm" len="med"/>
        </a:ln>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kumimoji="1" dirty="0" smtClean="0">
            <a:solidFill>
              <a:schemeClr val="tx1">
                <a:lumMod val="75000"/>
                <a:lumOff val="25000"/>
              </a:schemeClr>
            </a:solidFill>
            <a:latin typeface="+mn-ea"/>
          </a:defRPr>
        </a:defPPr>
      </a:lstStyle>
      <a:style>
        <a:lnRef idx="1">
          <a:schemeClr val="accent5"/>
        </a:lnRef>
        <a:fillRef idx="2">
          <a:schemeClr val="accent5"/>
        </a:fillRef>
        <a:effectRef idx="1">
          <a:schemeClr val="accent5"/>
        </a:effectRef>
        <a:fontRef idx="minor">
          <a:schemeClr val="dk1"/>
        </a:fontRef>
      </a: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Verdana" pitchFamily="34" charset="0"/>
            <a:ea typeface="HG丸ｺﾞｼｯｸM-PRO" pitchFamily="50" charset="-128"/>
          </a:defRPr>
        </a:defPPr>
      </a:lstStyle>
    </a:lnDef>
  </a:objectDefaults>
  <a:extraClrSchemeLst>
    <a:extraClrScheme>
      <a:clrScheme name="colorful water rev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olorful water rev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lorful water rev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lorful water rev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lorful water rev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olorful water rev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olorful water rev 8">
        <a:dk1>
          <a:srgbClr val="000000"/>
        </a:dk1>
        <a:lt1>
          <a:srgbClr val="FFFFFF"/>
        </a:lt1>
        <a:dk2>
          <a:srgbClr val="000000"/>
        </a:dk2>
        <a:lt2>
          <a:srgbClr val="808080"/>
        </a:lt2>
        <a:accent1>
          <a:srgbClr val="9999FF"/>
        </a:accent1>
        <a:accent2>
          <a:srgbClr val="3333CC"/>
        </a:accent2>
        <a:accent3>
          <a:srgbClr val="FFFFFF"/>
        </a:accent3>
        <a:accent4>
          <a:srgbClr val="000000"/>
        </a:accent4>
        <a:accent5>
          <a:srgbClr val="CACAFF"/>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9">
        <a:dk1>
          <a:srgbClr val="000000"/>
        </a:dk1>
        <a:lt1>
          <a:srgbClr val="FFFFFF"/>
        </a:lt1>
        <a:dk2>
          <a:srgbClr val="000000"/>
        </a:dk2>
        <a:lt2>
          <a:srgbClr val="808080"/>
        </a:lt2>
        <a:accent1>
          <a:srgbClr val="9999FF"/>
        </a:accent1>
        <a:accent2>
          <a:srgbClr val="FF0000"/>
        </a:accent2>
        <a:accent3>
          <a:srgbClr val="FFFFFF"/>
        </a:accent3>
        <a:accent4>
          <a:srgbClr val="000000"/>
        </a:accent4>
        <a:accent5>
          <a:srgbClr val="CACAFF"/>
        </a:accent5>
        <a:accent6>
          <a:srgbClr val="E70000"/>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rulean" id="{B42443E9-F396-466A-92C3-7ED6F4EBC01F}" vid="{0CE6AD82-9598-49D5-BEEF-3DCDCFA8BED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cerulean</Template>
  <TotalTime>77097</TotalTime>
  <Words>2350</Words>
  <Application>Microsoft Office PowerPoint</Application>
  <PresentationFormat>画面に合わせる (4:3)</PresentationFormat>
  <Paragraphs>167</Paragraphs>
  <Slides>25</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25</vt:i4>
      </vt:variant>
    </vt:vector>
  </HeadingPairs>
  <TitlesOfParts>
    <vt:vector size="32" baseType="lpstr">
      <vt:lpstr>HG丸ｺﾞｼｯｸM-PRO</vt:lpstr>
      <vt:lpstr>MeiryoKe_PGothic</vt:lpstr>
      <vt:lpstr>メイリオ</vt:lpstr>
      <vt:lpstr>Calibri</vt:lpstr>
      <vt:lpstr>Segoe UI</vt:lpstr>
      <vt:lpstr>Wingdings</vt:lpstr>
      <vt:lpstr>cerulean</vt:lpstr>
      <vt:lpstr>リバッタルの進め方 v2</vt:lpstr>
      <vt:lpstr>はじめに</vt:lpstr>
      <vt:lpstr>もくじ</vt:lpstr>
      <vt:lpstr>背景と指針</vt:lpstr>
      <vt:lpstr>前提となる査読プロセス</vt:lpstr>
      <vt:lpstr>HotCRP 固有の事情</vt:lpstr>
      <vt:lpstr>基本的な指針</vt:lpstr>
      <vt:lpstr>取捨選択</vt:lpstr>
      <vt:lpstr>考え方１：ポジティブな人に引っ張って貰う場合</vt:lpstr>
      <vt:lpstr>考え方２：加点にならない事は書かない？</vt:lpstr>
      <vt:lpstr>参考</vt:lpstr>
      <vt:lpstr>主張の整理</vt:lpstr>
      <vt:lpstr>おおまかな流れ</vt:lpstr>
      <vt:lpstr>作業の進め方</vt:lpstr>
      <vt:lpstr>査読コメントの振り分け</vt:lpstr>
      <vt:lpstr>ID フォーマットがこうなってる理由</vt:lpstr>
      <vt:lpstr>ID を振った主張にタイトルをつける</vt:lpstr>
      <vt:lpstr>マークダウンのセクションにまとめる</vt:lpstr>
      <vt:lpstr>主張の整理</vt:lpstr>
      <vt:lpstr>タスク管理</vt:lpstr>
      <vt:lpstr>タスク管理</vt:lpstr>
      <vt:lpstr>テキストによる軽量なタスク管理</vt:lpstr>
      <vt:lpstr>Markdown 上でのタスク管理のフォーマット</vt:lpstr>
      <vt:lpstr>箇条書きの項目</vt:lpstr>
      <vt:lpstr>詳細のセクションをさらに後ろにつける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shioya</dc:creator>
  <cp:lastModifiedBy>shioya</cp:lastModifiedBy>
  <cp:revision>17671</cp:revision>
  <cp:lastPrinted>2014-12-10T13:40:48Z</cp:lastPrinted>
  <dcterms:created xsi:type="dcterms:W3CDTF">2014-11-17T10:53:59Z</dcterms:created>
  <dcterms:modified xsi:type="dcterms:W3CDTF">2023-08-25T01:07:24Z</dcterms:modified>
</cp:coreProperties>
</file>