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19"/>
  </p:notesMasterIdLst>
  <p:sldIdLst>
    <p:sldId id="440" r:id="rId2"/>
    <p:sldId id="508" r:id="rId3"/>
    <p:sldId id="503" r:id="rId4"/>
    <p:sldId id="504" r:id="rId5"/>
    <p:sldId id="505" r:id="rId6"/>
    <p:sldId id="507" r:id="rId7"/>
    <p:sldId id="506" r:id="rId8"/>
    <p:sldId id="509" r:id="rId9"/>
    <p:sldId id="510" r:id="rId10"/>
    <p:sldId id="511" r:id="rId11"/>
    <p:sldId id="502" r:id="rId12"/>
    <p:sldId id="501" r:id="rId13"/>
    <p:sldId id="479" r:id="rId14"/>
    <p:sldId id="481" r:id="rId15"/>
    <p:sldId id="482" r:id="rId16"/>
    <p:sldId id="483" r:id="rId17"/>
    <p:sldId id="472"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3465A77-B51D-4F21-B04F-1D8E90BC29EE}">
          <p14:sldIdLst>
            <p14:sldId id="440"/>
            <p14:sldId id="508"/>
            <p14:sldId id="503"/>
            <p14:sldId id="504"/>
            <p14:sldId id="505"/>
            <p14:sldId id="507"/>
            <p14:sldId id="506"/>
            <p14:sldId id="509"/>
            <p14:sldId id="510"/>
            <p14:sldId id="511"/>
          </p14:sldIdLst>
        </p14:section>
        <p14:section name="材料" id="{C8678B29-8AF6-400C-A4A2-485BA0AD8399}">
          <p14:sldIdLst>
            <p14:sldId id="502"/>
            <p14:sldId id="501"/>
            <p14:sldId id="479"/>
            <p14:sldId id="481"/>
            <p14:sldId id="482"/>
            <p14:sldId id="483"/>
            <p14:sldId id="4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0" autoAdjust="0"/>
    <p:restoredTop sz="96302" autoAdjust="0"/>
  </p:normalViewPr>
  <p:slideViewPr>
    <p:cSldViewPr>
      <p:cViewPr varScale="1">
        <p:scale>
          <a:sx n="96" d="100"/>
          <a:sy n="96" d="100"/>
        </p:scale>
        <p:origin x="1800" y="4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2022/12/6</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文章の書き方 </a:t>
            </a:r>
            <a:r>
              <a:rPr lang="en-US" altLang="ja-JP" sz="2800" dirty="0"/>
              <a:t>v0</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lang="ja-JP" altLang="en-US" dirty="0"/>
              <a:t>コンクルーディング</a:t>
            </a:r>
            <a:r>
              <a:rPr lang="ja-JP" altLang="en-US"/>
              <a:t>・センテンス</a:t>
            </a:r>
            <a:endParaRPr kumimoji="1" lang="ja-JP" altLang="en-US" dirty="0"/>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pPr lvl="1"/>
            <a:r>
              <a:rPr lang="ja-JP" altLang="en-US" dirty="0"/>
              <a:t>コンクルーディング・センテンス</a:t>
            </a:r>
            <a:endParaRPr lang="en-US" altLang="ja-JP" dirty="0"/>
          </a:p>
          <a:p>
            <a:pPr lvl="2"/>
            <a:r>
              <a:rPr kumimoji="1" lang="ja-JP" altLang="en-US" dirty="0"/>
              <a:t>トピック・センテンスの内容を別の形でまとめたもの</a:t>
            </a:r>
            <a:endParaRPr kumimoji="1" lang="en-US" altLang="ja-JP" dirty="0"/>
          </a:p>
          <a:p>
            <a:pPr lvl="2"/>
            <a:r>
              <a:rPr kumimoji="1" lang="ja-JP" altLang="en-US" dirty="0"/>
              <a:t>ない場合もある</a:t>
            </a:r>
            <a:endParaRPr kumimoji="1" lang="en-US" altLang="ja-JP" dirty="0"/>
          </a:p>
        </p:txBody>
      </p:sp>
    </p:spTree>
    <p:extLst>
      <p:ext uri="{BB962C8B-B14F-4D97-AF65-F5344CB8AC3E}">
        <p14:creationId xmlns:p14="http://schemas.microsoft.com/office/powerpoint/2010/main" val="127409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5F11AF-8D2A-6C89-2A30-1EE066DC25E3}"/>
              </a:ext>
            </a:extLst>
          </p:cNvPr>
          <p:cNvSpPr>
            <a:spLocks noGrp="1"/>
          </p:cNvSpPr>
          <p:nvPr>
            <p:ph type="title"/>
          </p:nvPr>
        </p:nvSpPr>
        <p:spPr/>
        <p:txBody>
          <a:bodyPr/>
          <a:lstStyle/>
          <a:p>
            <a:r>
              <a:rPr kumimoji="1" lang="ja-JP" altLang="en-US" dirty="0"/>
              <a:t>材料</a:t>
            </a:r>
          </a:p>
        </p:txBody>
      </p:sp>
      <p:sp>
        <p:nvSpPr>
          <p:cNvPr id="3" name="テキスト プレースホルダー 2">
            <a:extLst>
              <a:ext uri="{FF2B5EF4-FFF2-40B4-BE49-F238E27FC236}">
                <a16:creationId xmlns:a16="http://schemas.microsoft.com/office/drawing/2014/main" id="{52C61E24-9CF3-6BF1-B64E-532238DC6BB9}"/>
              </a:ext>
            </a:extLst>
          </p:cNvPr>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7270628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611EE5-3E11-1E17-9A26-488B18EDA4C5}"/>
              </a:ext>
            </a:extLst>
          </p:cNvPr>
          <p:cNvSpPr>
            <a:spLocks noGrp="1"/>
          </p:cNvSpPr>
          <p:nvPr>
            <p:ph type="title"/>
          </p:nvPr>
        </p:nvSpPr>
        <p:spPr/>
        <p:txBody>
          <a:bodyPr/>
          <a:lstStyle/>
          <a:p>
            <a:r>
              <a:rPr kumimoji="1" lang="ja-JP" altLang="en-US" dirty="0"/>
              <a:t>参考</a:t>
            </a:r>
          </a:p>
        </p:txBody>
      </p:sp>
      <p:sp>
        <p:nvSpPr>
          <p:cNvPr id="3" name="テキスト プレースホルダー 2">
            <a:extLst>
              <a:ext uri="{FF2B5EF4-FFF2-40B4-BE49-F238E27FC236}">
                <a16:creationId xmlns:a16="http://schemas.microsoft.com/office/drawing/2014/main" id="{5B034FA1-AC07-C3CF-FEAE-79C1971E6E74}"/>
              </a:ext>
            </a:extLst>
          </p:cNvPr>
          <p:cNvSpPr>
            <a:spLocks noGrp="1"/>
          </p:cNvSpPr>
          <p:nvPr>
            <p:ph type="body" sz="quarter" idx="10"/>
          </p:nvPr>
        </p:nvSpPr>
        <p:spPr/>
        <p:txBody>
          <a:bodyPr/>
          <a:lstStyle/>
          <a:p>
            <a:r>
              <a:rPr kumimoji="1" lang="ja-JP" altLang="en-US" sz="1800" dirty="0"/>
              <a:t>バーバラ ミント：</a:t>
            </a:r>
            <a:br>
              <a:rPr kumimoji="1" lang="en-US" altLang="ja-JP" sz="1800" dirty="0"/>
            </a:br>
            <a:r>
              <a:rPr kumimoji="1" lang="ja-JP" altLang="en-US" sz="1800" dirty="0"/>
              <a:t>「考える技術・書く技術</a:t>
            </a:r>
            <a:r>
              <a:rPr kumimoji="1" lang="en-US" altLang="ja-JP" sz="1800" dirty="0"/>
              <a:t>―</a:t>
            </a:r>
            <a:r>
              <a:rPr kumimoji="1" lang="ja-JP" altLang="en-US" sz="1800" dirty="0"/>
              <a:t>問題解決力を伸ばすピラミッド原則」</a:t>
            </a:r>
            <a:br>
              <a:rPr kumimoji="1" lang="en-US" altLang="ja-JP" sz="1800" dirty="0"/>
            </a:br>
            <a:r>
              <a:rPr kumimoji="1" lang="ja-JP" altLang="en-US" sz="1800" dirty="0"/>
              <a:t>（原題：</a:t>
            </a:r>
            <a:r>
              <a:rPr kumimoji="1" lang="en-US" altLang="ja-JP" sz="1800" dirty="0"/>
              <a:t>The Pyramid Principle: Logic in Writing and Thinking</a:t>
            </a:r>
            <a:r>
              <a:rPr kumimoji="1" lang="ja-JP" altLang="en-US" sz="1800" dirty="0"/>
              <a:t>）</a:t>
            </a:r>
            <a:br>
              <a:rPr kumimoji="1" lang="en-US" altLang="ja-JP" sz="1800" dirty="0"/>
            </a:br>
            <a:endParaRPr kumimoji="1" lang="en-US" altLang="ja-JP" sz="1800" dirty="0"/>
          </a:p>
          <a:p>
            <a:pPr lvl="1"/>
            <a:r>
              <a:rPr kumimoji="1" lang="ja-JP" altLang="en-US" sz="1800" dirty="0"/>
              <a:t>思考や文章を書く際の論理の階層化について書かれている</a:t>
            </a:r>
            <a:endParaRPr kumimoji="1" lang="en-US" altLang="ja-JP" sz="1800" dirty="0"/>
          </a:p>
          <a:p>
            <a:pPr lvl="1"/>
            <a:r>
              <a:rPr kumimoji="1" lang="ja-JP" altLang="en-US" sz="1800" dirty="0"/>
              <a:t>マッキンゼー社内でライティング指導をしていた方が書いている</a:t>
            </a:r>
            <a:endParaRPr kumimoji="1" lang="en-US" altLang="ja-JP" sz="1800" dirty="0"/>
          </a:p>
          <a:p>
            <a:pPr lvl="1"/>
            <a:r>
              <a:rPr kumimoji="1" lang="ja-JP" altLang="en-US" sz="1800" dirty="0"/>
              <a:t>このページまで読んできた人は，「ピラミッド」が何を意味するのかは察しがつくのでは</a:t>
            </a:r>
            <a:endParaRPr kumimoji="1" lang="en-US" altLang="ja-JP" sz="1800" dirty="0"/>
          </a:p>
          <a:p>
            <a:r>
              <a:rPr kumimoji="1" lang="ja-JP" altLang="en-US" sz="1800" dirty="0"/>
              <a:t>塩谷の感想（読んだのは</a:t>
            </a:r>
            <a:r>
              <a:rPr kumimoji="1" lang="en-US" altLang="ja-JP" sz="1800" dirty="0"/>
              <a:t>10</a:t>
            </a:r>
            <a:r>
              <a:rPr kumimoji="1" lang="ja-JP" altLang="en-US" sz="1800" dirty="0"/>
              <a:t>年以上前だが）</a:t>
            </a:r>
            <a:endParaRPr kumimoji="1" lang="en-US" altLang="ja-JP" sz="1800" dirty="0"/>
          </a:p>
          <a:p>
            <a:pPr lvl="1"/>
            <a:r>
              <a:rPr kumimoji="1" lang="ja-JP" altLang="en-US" sz="1800" dirty="0"/>
              <a:t>翻訳版はかなり読みづらいし，内容もかなり冗長さを感じる</a:t>
            </a:r>
            <a:endParaRPr kumimoji="1" lang="en-US" altLang="ja-JP" sz="1800" dirty="0"/>
          </a:p>
          <a:p>
            <a:pPr lvl="1"/>
            <a:r>
              <a:rPr kumimoji="1" lang="ja-JP" altLang="en-US" sz="1800" dirty="0"/>
              <a:t>でも大事なことが書かれていると思う</a:t>
            </a:r>
            <a:endParaRPr kumimoji="1" lang="en-US" altLang="ja-JP" sz="1800" dirty="0"/>
          </a:p>
          <a:p>
            <a:pPr lvl="1"/>
            <a:r>
              <a:rPr kumimoji="1" lang="ja-JP" altLang="en-US" sz="1800" dirty="0"/>
              <a:t>後述の「理科系の作文技術」と，もっとも大事な部分では同じ事を言っていると思う</a:t>
            </a:r>
          </a:p>
        </p:txBody>
      </p:sp>
    </p:spTree>
    <p:extLst>
      <p:ext uri="{BB962C8B-B14F-4D97-AF65-F5344CB8AC3E}">
        <p14:creationId xmlns:p14="http://schemas.microsoft.com/office/powerpoint/2010/main" val="1201039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562E51A-24AB-589C-C10B-60BA2743CF86}"/>
              </a:ext>
            </a:extLst>
          </p:cNvPr>
          <p:cNvSpPr>
            <a:spLocks noGrp="1"/>
          </p:cNvSpPr>
          <p:nvPr>
            <p:ph type="title"/>
          </p:nvPr>
        </p:nvSpPr>
        <p:spPr/>
        <p:txBody>
          <a:bodyPr/>
          <a:lstStyle/>
          <a:p>
            <a:r>
              <a:rPr lang="ja-JP" altLang="en-US" dirty="0"/>
              <a:t>プロットから文章やスライドへ</a:t>
            </a:r>
          </a:p>
        </p:txBody>
      </p:sp>
      <p:sp>
        <p:nvSpPr>
          <p:cNvPr id="5" name="テキスト プレースホルダー 4">
            <a:extLst>
              <a:ext uri="{FF2B5EF4-FFF2-40B4-BE49-F238E27FC236}">
                <a16:creationId xmlns:a16="http://schemas.microsoft.com/office/drawing/2014/main" id="{24288186-ECCC-F136-8196-B4294566CB12}"/>
              </a:ext>
            </a:extLst>
          </p:cNvPr>
          <p:cNvSpPr>
            <a:spLocks noGrp="1"/>
          </p:cNvSpPr>
          <p:nvPr>
            <p:ph type="body" sz="quarter" idx="10"/>
          </p:nvPr>
        </p:nvSpPr>
        <p:spPr/>
        <p:txBody>
          <a:bodyPr/>
          <a:lstStyle/>
          <a:p>
            <a:r>
              <a:rPr lang="ja-JP" altLang="en-US" dirty="0"/>
              <a:t>プロットと文章の違い：</a:t>
            </a:r>
            <a:endParaRPr lang="en-US" altLang="ja-JP" dirty="0"/>
          </a:p>
          <a:p>
            <a:pPr lvl="1"/>
            <a:r>
              <a:rPr lang="ja-JP" altLang="en-US" dirty="0"/>
              <a:t>プロットは論理の階層構造を単に表せば良い</a:t>
            </a:r>
            <a:endParaRPr lang="en-US" altLang="ja-JP" dirty="0"/>
          </a:p>
          <a:p>
            <a:pPr lvl="2"/>
            <a:r>
              <a:rPr lang="ja-JP" altLang="en-US" dirty="0"/>
              <a:t>子は親にぶら下がっている事で視覚的に論理関係がわかる</a:t>
            </a:r>
            <a:endParaRPr lang="en-US" altLang="ja-JP" dirty="0"/>
          </a:p>
          <a:p>
            <a:pPr lvl="2"/>
            <a:r>
              <a:rPr lang="ja-JP" altLang="en-US" dirty="0"/>
              <a:t>つなぎの言葉は通常あまり書かない</a:t>
            </a:r>
            <a:endParaRPr lang="en-US" altLang="ja-JP" dirty="0"/>
          </a:p>
          <a:p>
            <a:pPr lvl="1"/>
            <a:r>
              <a:rPr lang="ja-JP" altLang="en-US" dirty="0"/>
              <a:t>しかし，文章（スライド）は基本的にシーケンシャル</a:t>
            </a:r>
            <a:endParaRPr lang="en-US" altLang="ja-JP" dirty="0"/>
          </a:p>
          <a:p>
            <a:pPr lvl="2"/>
            <a:r>
              <a:rPr lang="ja-JP" altLang="en-US" dirty="0"/>
              <a:t>文章は前から後ろにむかって順に読むもの</a:t>
            </a:r>
            <a:endParaRPr lang="en-US" altLang="ja-JP" dirty="0"/>
          </a:p>
          <a:p>
            <a:pPr lvl="2"/>
            <a:r>
              <a:rPr lang="ja-JP" altLang="en-US" dirty="0">
                <a:solidFill>
                  <a:schemeClr val="accent5"/>
                </a:solidFill>
              </a:rPr>
              <a:t>前から読んでわかる順序に論理を展開し，それぞれにつなぎを入れる必要がある</a:t>
            </a:r>
            <a:endParaRPr lang="en-US" altLang="ja-JP" dirty="0">
              <a:solidFill>
                <a:schemeClr val="accent5"/>
              </a:solidFill>
            </a:endParaRPr>
          </a:p>
          <a:p>
            <a:r>
              <a:rPr lang="ja-JP" altLang="en-US" dirty="0"/>
              <a:t>課題：</a:t>
            </a:r>
            <a:br>
              <a:rPr lang="en-US" altLang="ja-JP" dirty="0"/>
            </a:br>
            <a:r>
              <a:rPr lang="ja-JP" altLang="en-US" dirty="0"/>
              <a:t>プロットの論理をどのようにシーケンシャルな文章に展開するか？</a:t>
            </a:r>
            <a:endParaRPr lang="en-US" altLang="ja-JP" dirty="0"/>
          </a:p>
        </p:txBody>
      </p:sp>
      <p:sp>
        <p:nvSpPr>
          <p:cNvPr id="2" name="スライド番号プレースホルダー 1">
            <a:extLst>
              <a:ext uri="{FF2B5EF4-FFF2-40B4-BE49-F238E27FC236}">
                <a16:creationId xmlns:a16="http://schemas.microsoft.com/office/drawing/2014/main" id="{CFEF9DC9-89E4-71EE-05DF-89E205E66070}"/>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13</a:t>
            </a:fld>
            <a:endParaRPr kumimoji="1" lang="ja-JP" altLang="en-US"/>
          </a:p>
        </p:txBody>
      </p:sp>
    </p:spTree>
    <p:extLst>
      <p:ext uri="{BB962C8B-B14F-4D97-AF65-F5344CB8AC3E}">
        <p14:creationId xmlns:p14="http://schemas.microsoft.com/office/powerpoint/2010/main" val="4034395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dirty="0"/>
              <a:t>階層構造の展開の仕方</a:t>
            </a:r>
          </a:p>
        </p:txBody>
      </p:sp>
      <p:sp>
        <p:nvSpPr>
          <p:cNvPr id="3" name="テキスト プレースホルダー 2">
            <a:extLst>
              <a:ext uri="{FF2B5EF4-FFF2-40B4-BE49-F238E27FC236}">
                <a16:creationId xmlns:a16="http://schemas.microsoft.com/office/drawing/2014/main" id="{4A2003D6-4613-30B4-79F2-1A98EFDA3166}"/>
              </a:ext>
            </a:extLst>
          </p:cNvPr>
          <p:cNvSpPr>
            <a:spLocks noGrp="1"/>
          </p:cNvSpPr>
          <p:nvPr>
            <p:ph type="body" sz="quarter" idx="10"/>
          </p:nvPr>
        </p:nvSpPr>
        <p:spPr>
          <a:xfrm>
            <a:off x="521955" y="1358977"/>
            <a:ext cx="8280092" cy="5219751"/>
          </a:xfrm>
        </p:spPr>
        <p:txBody>
          <a:bodyPr/>
          <a:lstStyle/>
          <a:p>
            <a:r>
              <a:rPr lang="ja-JP" altLang="en-US" dirty="0"/>
              <a:t>上から順に各階層にある話題を紹介したあと，１つずつ潜っていく</a:t>
            </a:r>
            <a:endParaRPr lang="en-US" altLang="ja-JP" dirty="0"/>
          </a:p>
          <a:p>
            <a:pPr lvl="1"/>
            <a:r>
              <a:rPr lang="ja-JP" altLang="en-US" dirty="0"/>
              <a:t>典型的なやりかた：以下を再帰的に繰り返す</a:t>
            </a:r>
            <a:endParaRPr lang="en-US" altLang="ja-JP" dirty="0"/>
          </a:p>
          <a:p>
            <a:pPr lvl="2"/>
            <a:r>
              <a:rPr lang="ja-JP" altLang="en-US" dirty="0"/>
              <a:t>登場人物（子）の紹介と，子同士の関係を説明</a:t>
            </a:r>
            <a:endParaRPr lang="en-US" altLang="ja-JP" dirty="0"/>
          </a:p>
          <a:p>
            <a:pPr lvl="2"/>
            <a:r>
              <a:rPr lang="ja-JP" altLang="en-US" dirty="0"/>
              <a:t>各子の詳細を順に説明</a:t>
            </a:r>
            <a:endParaRPr lang="en-US" altLang="ja-JP" dirty="0"/>
          </a:p>
          <a:p>
            <a:r>
              <a:rPr lang="ja-JP" altLang="en-US" dirty="0"/>
              <a:t>典型例：</a:t>
            </a:r>
            <a:endParaRPr lang="en-US" altLang="ja-JP" dirty="0"/>
          </a:p>
          <a:p>
            <a:pPr lvl="1"/>
            <a:r>
              <a:rPr lang="ja-JP" altLang="en-US" dirty="0"/>
              <a:t>イントロで論文全体の話題を紹介</a:t>
            </a:r>
            <a:endParaRPr lang="en-US" altLang="ja-JP" dirty="0"/>
          </a:p>
          <a:p>
            <a:pPr lvl="1"/>
            <a:r>
              <a:rPr lang="ja-JP" altLang="en-US" dirty="0"/>
              <a:t>２節の冒頭で背景全体を簡単に説明</a:t>
            </a:r>
            <a:endParaRPr lang="en-US" altLang="ja-JP" dirty="0"/>
          </a:p>
          <a:p>
            <a:pPr lvl="1"/>
            <a:r>
              <a:rPr lang="ja-JP" altLang="en-US" dirty="0"/>
              <a:t>２</a:t>
            </a:r>
            <a:r>
              <a:rPr lang="en-US" altLang="ja-JP" dirty="0"/>
              <a:t>.1</a:t>
            </a:r>
            <a:r>
              <a:rPr lang="ja-JP" altLang="en-US" dirty="0"/>
              <a:t>節で背景の１つめを説明</a:t>
            </a:r>
            <a:endParaRPr lang="en-US" altLang="ja-JP" dirty="0"/>
          </a:p>
          <a:p>
            <a:pPr lvl="1"/>
            <a:r>
              <a:rPr lang="ja-JP" altLang="en-US" dirty="0"/>
              <a:t>２</a:t>
            </a:r>
            <a:r>
              <a:rPr lang="en-US" altLang="ja-JP" dirty="0"/>
              <a:t>.2</a:t>
            </a:r>
            <a:r>
              <a:rPr lang="ja-JP" altLang="en-US" dirty="0"/>
              <a:t>節で背景の２つめを説明</a:t>
            </a:r>
            <a:endParaRPr lang="en-US" altLang="ja-JP" dirty="0"/>
          </a:p>
          <a:p>
            <a:pPr lvl="1"/>
            <a:r>
              <a:rPr lang="ja-JP" altLang="en-US" dirty="0"/>
              <a:t>３節の冒頭で背景との関係と共に既存手法全体を簡単に説明</a:t>
            </a:r>
            <a:endParaRPr lang="en-US" altLang="ja-JP" dirty="0"/>
          </a:p>
          <a:p>
            <a:pPr lvl="1"/>
            <a:r>
              <a:rPr lang="ja-JP" altLang="en-US" dirty="0"/>
              <a:t>３</a:t>
            </a:r>
            <a:r>
              <a:rPr lang="en-US" altLang="ja-JP" dirty="0"/>
              <a:t>.</a:t>
            </a:r>
            <a:r>
              <a:rPr lang="ja-JP" altLang="en-US" dirty="0"/>
              <a:t>２節で既存手法の１つめを説明</a:t>
            </a:r>
            <a:endParaRPr lang="en-US" altLang="ja-JP" dirty="0"/>
          </a:p>
          <a:p>
            <a:pPr lvl="1"/>
            <a:r>
              <a:rPr lang="ja-JP" altLang="en-US" dirty="0"/>
              <a:t>３</a:t>
            </a:r>
            <a:r>
              <a:rPr lang="en-US" altLang="ja-JP" dirty="0"/>
              <a:t>.</a:t>
            </a:r>
            <a:r>
              <a:rPr lang="ja-JP" altLang="en-US" dirty="0"/>
              <a:t>２節で既存手法の２つめを説明</a:t>
            </a:r>
            <a:endParaRPr lang="en-US" altLang="ja-JP" dirty="0"/>
          </a:p>
          <a:p>
            <a:pPr lvl="1"/>
            <a:r>
              <a:rPr lang="ja-JP" altLang="en-US" dirty="0"/>
              <a:t>･･･</a:t>
            </a:r>
          </a:p>
        </p:txBody>
      </p:sp>
    </p:spTree>
    <p:extLst>
      <p:ext uri="{BB962C8B-B14F-4D97-AF65-F5344CB8AC3E}">
        <p14:creationId xmlns:p14="http://schemas.microsoft.com/office/powerpoint/2010/main" val="142743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611956" y="3789004"/>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651721"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イントロで論文全体の話題（流れ）を紹介</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798993"/>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２節の冒頭で背景全体を簡単に説明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a:t>
            </a:r>
            <a:r>
              <a:rPr lang="en-US" altLang="ja-JP" dirty="0"/>
              <a:t>.1</a:t>
            </a:r>
            <a:r>
              <a:rPr lang="ja-JP" altLang="en-US" dirty="0"/>
              <a:t>節で背景の１つめを紹介</a:t>
            </a:r>
            <a:endParaRPr lang="en-US" altLang="ja-JP" dirty="0"/>
          </a:p>
        </p:txBody>
      </p:sp>
    </p:spTree>
    <p:extLst>
      <p:ext uri="{BB962C8B-B14F-4D97-AF65-F5344CB8AC3E}">
        <p14:creationId xmlns:p14="http://schemas.microsoft.com/office/powerpoint/2010/main" val="2685608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405004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33899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33899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33899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9900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9900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3311986" y="3879005"/>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3311986"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３節の冒頭で背景との関係と共に</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888994"/>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既存手法全体を簡単に説明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a:t>
            </a:r>
            <a:r>
              <a:rPr lang="en-US" altLang="ja-JP" dirty="0"/>
              <a:t>.</a:t>
            </a:r>
            <a:r>
              <a:rPr lang="ja-JP" altLang="en-US" dirty="0"/>
              <a:t>１節で既存手法の１つめを説明</a:t>
            </a:r>
            <a:endParaRPr lang="en-US" altLang="ja-JP" dirty="0"/>
          </a:p>
        </p:txBody>
      </p:sp>
    </p:spTree>
    <p:extLst>
      <p:ext uri="{BB962C8B-B14F-4D97-AF65-F5344CB8AC3E}">
        <p14:creationId xmlns:p14="http://schemas.microsoft.com/office/powerpoint/2010/main" val="532724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81CAB25-1D6D-1A81-C8EA-8465BE095F35}"/>
              </a:ext>
            </a:extLst>
          </p:cNvPr>
          <p:cNvSpPr>
            <a:spLocks noGrp="1"/>
          </p:cNvSpPr>
          <p:nvPr>
            <p:ph type="title"/>
          </p:nvPr>
        </p:nvSpPr>
        <p:spPr/>
        <p:txBody>
          <a:bodyPr/>
          <a:lstStyle/>
          <a:p>
            <a:r>
              <a:rPr lang="ja-JP" altLang="en-US" dirty="0"/>
              <a:t>まとめ</a:t>
            </a:r>
          </a:p>
        </p:txBody>
      </p:sp>
      <p:sp>
        <p:nvSpPr>
          <p:cNvPr id="5" name="テキスト プレースホルダー 4">
            <a:extLst>
              <a:ext uri="{FF2B5EF4-FFF2-40B4-BE49-F238E27FC236}">
                <a16:creationId xmlns:a16="http://schemas.microsoft.com/office/drawing/2014/main" id="{FE3DA219-61CC-867A-389E-BA4B65844082}"/>
              </a:ext>
            </a:extLst>
          </p:cNvPr>
          <p:cNvSpPr>
            <a:spLocks noGrp="1"/>
          </p:cNvSpPr>
          <p:nvPr>
            <p:ph type="body" sz="quarter" idx="10"/>
          </p:nvPr>
        </p:nvSpPr>
        <p:spPr/>
        <p:txBody>
          <a:bodyPr/>
          <a:lstStyle/>
          <a:p>
            <a:r>
              <a:rPr lang="ja-JP" altLang="en-US" dirty="0"/>
              <a:t>プロットの作り方について説明</a:t>
            </a:r>
            <a:endParaRPr lang="en-US" altLang="ja-JP" dirty="0"/>
          </a:p>
          <a:p>
            <a:pPr lvl="1"/>
            <a:r>
              <a:rPr lang="ja-JP" altLang="en-US"/>
              <a:t>目標規定文から</a:t>
            </a:r>
            <a:r>
              <a:rPr lang="ja-JP" altLang="en-US" dirty="0"/>
              <a:t>全体プロットまで</a:t>
            </a:r>
            <a:endParaRPr lang="en-US" altLang="ja-JP" dirty="0"/>
          </a:p>
          <a:p>
            <a:pPr lvl="1"/>
            <a:r>
              <a:rPr lang="ja-JP" altLang="en-US" dirty="0"/>
              <a:t>３点プロットから始めるとよい</a:t>
            </a:r>
            <a:endParaRPr lang="en-US" altLang="ja-JP" dirty="0"/>
          </a:p>
          <a:p>
            <a:pPr lvl="2"/>
            <a:r>
              <a:rPr lang="ja-JP" altLang="en-US" dirty="0"/>
              <a:t>背景，課題，提案の中身と関係をはっきりさせる</a:t>
            </a:r>
            <a:endParaRPr lang="en-US" altLang="ja-JP" dirty="0"/>
          </a:p>
          <a:p>
            <a:r>
              <a:rPr lang="ja-JP" altLang="en-US" dirty="0"/>
              <a:t>３点プロットは基本</a:t>
            </a:r>
            <a:endParaRPr lang="en-US" altLang="ja-JP" dirty="0"/>
          </a:p>
          <a:p>
            <a:pPr lvl="1"/>
            <a:r>
              <a:rPr lang="ja-JP" altLang="en-US" dirty="0"/>
              <a:t>慣れてきたらイントロプロット等から初めてもよい</a:t>
            </a:r>
          </a:p>
        </p:txBody>
      </p:sp>
    </p:spTree>
    <p:extLst>
      <p:ext uri="{BB962C8B-B14F-4D97-AF65-F5344CB8AC3E}">
        <p14:creationId xmlns:p14="http://schemas.microsoft.com/office/powerpoint/2010/main" val="29957464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1C188-5860-DCBE-4F54-3F8C103E2DAC}"/>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16406EAA-6DD5-1103-E09E-A8675115D0B4}"/>
              </a:ext>
            </a:extLst>
          </p:cNvPr>
          <p:cNvSpPr>
            <a:spLocks noGrp="1"/>
          </p:cNvSpPr>
          <p:nvPr>
            <p:ph type="body" sz="quarter" idx="10"/>
          </p:nvPr>
        </p:nvSpPr>
        <p:spPr/>
        <p:txBody>
          <a:bodyPr/>
          <a:lstStyle/>
          <a:p>
            <a:r>
              <a:rPr lang="ja-JP" altLang="en-US" dirty="0"/>
              <a:t>まだ工事中</a:t>
            </a:r>
            <a:endParaRPr kumimoji="1" lang="ja-JP" altLang="en-US" dirty="0"/>
          </a:p>
        </p:txBody>
      </p:sp>
    </p:spTree>
    <p:extLst>
      <p:ext uri="{BB962C8B-B14F-4D97-AF65-F5344CB8AC3E}">
        <p14:creationId xmlns:p14="http://schemas.microsoft.com/office/powerpoint/2010/main" val="3860254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737B44-8032-4C9C-E23C-52FE6C5F10AD}"/>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2AF16432-062D-1B5F-79E7-959ADC48A770}"/>
              </a:ext>
            </a:extLst>
          </p:cNvPr>
          <p:cNvSpPr>
            <a:spLocks noGrp="1"/>
          </p:cNvSpPr>
          <p:nvPr>
            <p:ph type="body" sz="quarter" idx="10"/>
          </p:nvPr>
        </p:nvSpPr>
        <p:spPr/>
        <p:txBody>
          <a:bodyPr/>
          <a:lstStyle/>
          <a:p>
            <a:r>
              <a:rPr kumimoji="1" lang="ja-JP" altLang="en-US" dirty="0"/>
              <a:t>この資料では文章の書き方を説明する</a:t>
            </a:r>
            <a:endParaRPr kumimoji="1" lang="en-US" altLang="ja-JP" dirty="0"/>
          </a:p>
          <a:p>
            <a:pPr lvl="1"/>
            <a:r>
              <a:rPr lang="ja-JP" altLang="en-US" dirty="0"/>
              <a:t>論文などのいわゆる「仕事の文章」が対象</a:t>
            </a:r>
            <a:endParaRPr lang="en-US" altLang="ja-JP" dirty="0"/>
          </a:p>
          <a:p>
            <a:pPr lvl="1"/>
            <a:r>
              <a:rPr kumimoji="1" lang="ja-JP" altLang="en-US" dirty="0"/>
              <a:t>プロットはすでに出来ていることを想定</a:t>
            </a:r>
            <a:endParaRPr kumimoji="1" lang="en-US" altLang="ja-JP" dirty="0"/>
          </a:p>
          <a:p>
            <a:pPr lvl="2"/>
            <a:r>
              <a:rPr lang="ja-JP" altLang="en-US" dirty="0"/>
              <a:t>別資料の「プロットの作り方」を参照</a:t>
            </a:r>
            <a:endParaRPr kumimoji="1" lang="ja-JP" altLang="en-US" dirty="0"/>
          </a:p>
        </p:txBody>
      </p:sp>
    </p:spTree>
    <p:extLst>
      <p:ext uri="{BB962C8B-B14F-4D97-AF65-F5344CB8AC3E}">
        <p14:creationId xmlns:p14="http://schemas.microsoft.com/office/powerpoint/2010/main" val="23792431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6035E9-7FA8-52D4-6259-C89BA02C1A03}"/>
              </a:ext>
            </a:extLst>
          </p:cNvPr>
          <p:cNvSpPr>
            <a:spLocks noGrp="1"/>
          </p:cNvSpPr>
          <p:nvPr>
            <p:ph type="title"/>
          </p:nvPr>
        </p:nvSpPr>
        <p:spPr/>
        <p:txBody>
          <a:bodyPr/>
          <a:lstStyle/>
          <a:p>
            <a:r>
              <a:rPr lang="ja-JP" altLang="en-US" dirty="0"/>
              <a:t>もくじ</a:t>
            </a:r>
            <a:endParaRPr kumimoji="1" lang="ja-JP" altLang="en-US" dirty="0"/>
          </a:p>
        </p:txBody>
      </p:sp>
      <p:sp>
        <p:nvSpPr>
          <p:cNvPr id="3" name="テキスト プレースホルダー 2">
            <a:extLst>
              <a:ext uri="{FF2B5EF4-FFF2-40B4-BE49-F238E27FC236}">
                <a16:creationId xmlns:a16="http://schemas.microsoft.com/office/drawing/2014/main" id="{CC66A8BF-6CAA-B169-34F4-739557816258}"/>
              </a:ext>
            </a:extLst>
          </p:cNvPr>
          <p:cNvSpPr>
            <a:spLocks noGrp="1"/>
          </p:cNvSpPr>
          <p:nvPr>
            <p:ph type="body" sz="quarter" idx="10"/>
          </p:nvPr>
        </p:nvSpPr>
        <p:spPr/>
        <p:txBody>
          <a:bodyPr/>
          <a:lstStyle/>
          <a:p>
            <a:r>
              <a:rPr kumimoji="1" lang="ja-JP" altLang="en-US" dirty="0"/>
              <a:t>文章とは</a:t>
            </a:r>
            <a:endParaRPr kumimoji="1" lang="en-US" altLang="ja-JP" dirty="0"/>
          </a:p>
          <a:p>
            <a:r>
              <a:rPr kumimoji="1" lang="ja-JP" altLang="en-US" dirty="0"/>
              <a:t>文章の書き方＝文の配置とつなぐ方法</a:t>
            </a:r>
            <a:endParaRPr kumimoji="1" lang="en-US" altLang="ja-JP" dirty="0"/>
          </a:p>
          <a:p>
            <a:r>
              <a:rPr lang="ja-JP" altLang="en-US" dirty="0"/>
              <a:t>文の書き方</a:t>
            </a:r>
            <a:endParaRPr lang="en-US" altLang="ja-JP" dirty="0"/>
          </a:p>
          <a:p>
            <a:r>
              <a:rPr kumimoji="1" lang="ja-JP" altLang="en-US" dirty="0"/>
              <a:t>パラグラフ</a:t>
            </a:r>
          </a:p>
        </p:txBody>
      </p:sp>
    </p:spTree>
    <p:extLst>
      <p:ext uri="{BB962C8B-B14F-4D97-AF65-F5344CB8AC3E}">
        <p14:creationId xmlns:p14="http://schemas.microsoft.com/office/powerpoint/2010/main" val="460280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13F89-DAF2-750C-0590-094A232D6064}"/>
              </a:ext>
            </a:extLst>
          </p:cNvPr>
          <p:cNvSpPr>
            <a:spLocks noGrp="1"/>
          </p:cNvSpPr>
          <p:nvPr>
            <p:ph type="title"/>
          </p:nvPr>
        </p:nvSpPr>
        <p:spPr/>
        <p:txBody>
          <a:bodyPr/>
          <a:lstStyle/>
          <a:p>
            <a:r>
              <a:rPr kumimoji="1" lang="ja-JP" altLang="en-US" dirty="0"/>
              <a:t>文章とは</a:t>
            </a:r>
          </a:p>
        </p:txBody>
      </p:sp>
      <p:sp>
        <p:nvSpPr>
          <p:cNvPr id="3" name="テキスト プレースホルダー 2">
            <a:extLst>
              <a:ext uri="{FF2B5EF4-FFF2-40B4-BE49-F238E27FC236}">
                <a16:creationId xmlns:a16="http://schemas.microsoft.com/office/drawing/2014/main" id="{29EC3664-2F5F-A414-D840-4843DD653ED8}"/>
              </a:ext>
            </a:extLst>
          </p:cNvPr>
          <p:cNvSpPr>
            <a:spLocks noGrp="1"/>
          </p:cNvSpPr>
          <p:nvPr>
            <p:ph type="body" sz="quarter" idx="10"/>
          </p:nvPr>
        </p:nvSpPr>
        <p:spPr/>
        <p:txBody>
          <a:bodyPr/>
          <a:lstStyle/>
          <a:p>
            <a:r>
              <a:rPr kumimoji="1" lang="ja-JP" altLang="en-US" dirty="0"/>
              <a:t>文と文章</a:t>
            </a:r>
            <a:endParaRPr kumimoji="1" lang="en-US" altLang="ja-JP" dirty="0"/>
          </a:p>
          <a:p>
            <a:pPr lvl="1"/>
            <a:r>
              <a:rPr kumimoji="1" lang="ja-JP" altLang="en-US" dirty="0"/>
              <a:t>文：主語と述語からなる（英語の場合は主語と動詞）</a:t>
            </a:r>
            <a:endParaRPr kumimoji="1" lang="en-US" altLang="ja-JP" dirty="0"/>
          </a:p>
          <a:p>
            <a:pPr lvl="2"/>
            <a:r>
              <a:rPr lang="ja-JP" altLang="en-US" dirty="0"/>
              <a:t>単文：主語と述語のペアを１つ含む</a:t>
            </a:r>
            <a:endParaRPr lang="en-US" altLang="ja-JP" dirty="0"/>
          </a:p>
          <a:p>
            <a:pPr lvl="2"/>
            <a:r>
              <a:rPr lang="ja-JP" altLang="en-US" dirty="0"/>
              <a:t>複文：主語と述語のペアを２つ以上含む</a:t>
            </a:r>
            <a:endParaRPr kumimoji="1" lang="en-US" altLang="ja-JP" dirty="0"/>
          </a:p>
          <a:p>
            <a:pPr lvl="1"/>
            <a:r>
              <a:rPr lang="ja-JP" altLang="en-US" dirty="0"/>
              <a:t>文章：複数の文からなる</a:t>
            </a:r>
            <a:endParaRPr lang="en-US" altLang="ja-JP" dirty="0"/>
          </a:p>
          <a:p>
            <a:r>
              <a:rPr lang="ja-JP" altLang="en-US" dirty="0"/>
              <a:t>文や文章は情報を伝えるもの</a:t>
            </a:r>
            <a:endParaRPr lang="en-US" altLang="ja-JP" dirty="0"/>
          </a:p>
        </p:txBody>
      </p:sp>
    </p:spTree>
    <p:extLst>
      <p:ext uri="{BB962C8B-B14F-4D97-AF65-F5344CB8AC3E}">
        <p14:creationId xmlns:p14="http://schemas.microsoft.com/office/powerpoint/2010/main" val="25004748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E214D-6E7A-0357-0756-680B63295B42}"/>
              </a:ext>
            </a:extLst>
          </p:cNvPr>
          <p:cNvSpPr>
            <a:spLocks noGrp="1"/>
          </p:cNvSpPr>
          <p:nvPr>
            <p:ph type="title"/>
          </p:nvPr>
        </p:nvSpPr>
        <p:spPr/>
        <p:txBody>
          <a:bodyPr/>
          <a:lstStyle/>
          <a:p>
            <a:r>
              <a:rPr lang="ja-JP" altLang="en-US" dirty="0"/>
              <a:t>古い情報と新しい情報</a:t>
            </a:r>
            <a:endParaRPr kumimoji="1" lang="ja-JP" altLang="en-US" dirty="0"/>
          </a:p>
        </p:txBody>
      </p:sp>
      <p:sp>
        <p:nvSpPr>
          <p:cNvPr id="3" name="テキスト プレースホルダー 2">
            <a:extLst>
              <a:ext uri="{FF2B5EF4-FFF2-40B4-BE49-F238E27FC236}">
                <a16:creationId xmlns:a16="http://schemas.microsoft.com/office/drawing/2014/main" id="{73E7C1C9-4BB8-6905-4AC9-D99FB1224F57}"/>
              </a:ext>
            </a:extLst>
          </p:cNvPr>
          <p:cNvSpPr>
            <a:spLocks noGrp="1"/>
          </p:cNvSpPr>
          <p:nvPr>
            <p:ph type="body" sz="quarter" idx="10"/>
          </p:nvPr>
        </p:nvSpPr>
        <p:spPr/>
        <p:txBody>
          <a:bodyPr/>
          <a:lstStyle/>
          <a:p>
            <a:r>
              <a:rPr lang="ja-JP" altLang="en-US" dirty="0"/>
              <a:t>文や文章は「古い情報」に「新しい情報」を結びつける</a:t>
            </a:r>
            <a:endParaRPr lang="en-US" altLang="ja-JP" dirty="0"/>
          </a:p>
          <a:p>
            <a:pPr lvl="1"/>
            <a:r>
              <a:rPr kumimoji="1" lang="ja-JP" altLang="en-US" dirty="0"/>
              <a:t>古い情報：</a:t>
            </a:r>
            <a:endParaRPr kumimoji="1" lang="en-US" altLang="ja-JP" dirty="0"/>
          </a:p>
          <a:p>
            <a:pPr lvl="2"/>
            <a:r>
              <a:rPr kumimoji="1" lang="ja-JP" altLang="en-US" dirty="0"/>
              <a:t>その文までに文章中に出てきた情報</a:t>
            </a:r>
            <a:endParaRPr kumimoji="1" lang="en-US" altLang="ja-JP" dirty="0"/>
          </a:p>
          <a:p>
            <a:pPr lvl="2"/>
            <a:r>
              <a:rPr kumimoji="1" lang="ja-JP" altLang="en-US" dirty="0"/>
              <a:t>読者が元から知っている（と想定できる）情報</a:t>
            </a:r>
            <a:endParaRPr kumimoji="1" lang="en-US" altLang="ja-JP" dirty="0"/>
          </a:p>
          <a:p>
            <a:pPr lvl="1"/>
            <a:r>
              <a:rPr lang="ja-JP" altLang="en-US" dirty="0"/>
              <a:t>新しい情報：</a:t>
            </a:r>
            <a:endParaRPr lang="en-US" altLang="ja-JP" dirty="0"/>
          </a:p>
          <a:p>
            <a:pPr lvl="2"/>
            <a:r>
              <a:rPr lang="ja-JP" altLang="en-US" dirty="0"/>
              <a:t>まだ文章中に出てきていない情報</a:t>
            </a:r>
            <a:endParaRPr lang="en-US" altLang="ja-JP" dirty="0"/>
          </a:p>
          <a:p>
            <a:r>
              <a:rPr kumimoji="1" lang="ja-JP" altLang="en-US" dirty="0"/>
              <a:t>文章の構造：</a:t>
            </a:r>
            <a:endParaRPr kumimoji="1" lang="en-US" altLang="ja-JP" dirty="0"/>
          </a:p>
          <a:p>
            <a:pPr lvl="1"/>
            <a:r>
              <a:rPr lang="ja-JP" altLang="en-US" dirty="0"/>
              <a:t>個々の文によって新しい情報を少しずつ足す</a:t>
            </a:r>
            <a:endParaRPr lang="en-US" altLang="ja-JP" dirty="0"/>
          </a:p>
          <a:p>
            <a:pPr lvl="1"/>
            <a:r>
              <a:rPr lang="ja-JP" altLang="en-US" dirty="0"/>
              <a:t>文の集まりである文章により大きな新しい情報を表現する</a:t>
            </a:r>
            <a:endParaRPr kumimoji="1" lang="en-US" altLang="ja-JP" dirty="0"/>
          </a:p>
          <a:p>
            <a:r>
              <a:rPr lang="ja-JP" altLang="en-US" dirty="0">
                <a:solidFill>
                  <a:schemeClr val="accent5"/>
                </a:solidFill>
              </a:rPr>
              <a:t>「古い情報」を一切含まない文は基本的に文章中に現れない</a:t>
            </a:r>
            <a:endParaRPr kumimoji="1" lang="ja-JP" altLang="en-US" dirty="0">
              <a:solidFill>
                <a:schemeClr val="accent5"/>
              </a:solidFill>
            </a:endParaRPr>
          </a:p>
        </p:txBody>
      </p:sp>
    </p:spTree>
    <p:extLst>
      <p:ext uri="{BB962C8B-B14F-4D97-AF65-F5344CB8AC3E}">
        <p14:creationId xmlns:p14="http://schemas.microsoft.com/office/powerpoint/2010/main" val="2172065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ja-JP" altLang="en-US" dirty="0"/>
              <a:t>パラグラフ</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kumimoji="1" lang="ja-JP" altLang="en-US" dirty="0"/>
              <a:t>１つの主張を述べるための，複数の文からなるまとまり</a:t>
            </a:r>
            <a:endParaRPr kumimoji="1" lang="en-US" altLang="ja-JP" dirty="0"/>
          </a:p>
          <a:p>
            <a:r>
              <a:rPr kumimoji="1" lang="ja-JP" altLang="en-US" dirty="0"/>
              <a:t>以下の種類の複数の文からなる</a:t>
            </a:r>
            <a:endParaRPr kumimoji="1" lang="en-US" altLang="ja-JP" dirty="0"/>
          </a:p>
          <a:p>
            <a:pPr marL="817200" lvl="1" indent="-457200">
              <a:buFont typeface="+mj-lt"/>
              <a:buAutoNum type="arabicPeriod"/>
            </a:pPr>
            <a:r>
              <a:rPr lang="ja-JP" altLang="en-US" dirty="0"/>
              <a:t>先頭：　トピック・センテンス</a:t>
            </a:r>
            <a:endParaRPr lang="en-US" altLang="ja-JP" dirty="0"/>
          </a:p>
          <a:p>
            <a:pPr marL="817200" lvl="1" indent="-457200">
              <a:buFont typeface="+mj-lt"/>
              <a:buAutoNum type="arabicPeriod"/>
            </a:pPr>
            <a:r>
              <a:rPr kumimoji="1" lang="ja-JP" altLang="en-US" dirty="0"/>
              <a:t>真ん中：サポーティング・センテンス</a:t>
            </a:r>
            <a:endParaRPr kumimoji="1" lang="en-US" altLang="ja-JP" dirty="0"/>
          </a:p>
          <a:p>
            <a:pPr marL="817200" lvl="1" indent="-457200">
              <a:buFont typeface="+mj-lt"/>
              <a:buAutoNum type="arabicPeriod"/>
            </a:pPr>
            <a:r>
              <a:rPr lang="ja-JP" altLang="en-US" dirty="0"/>
              <a:t>最後：　コンクルーディング・センテンス</a:t>
            </a:r>
            <a:endParaRPr lang="en-US" altLang="ja-JP" dirty="0"/>
          </a:p>
        </p:txBody>
      </p:sp>
    </p:spTree>
    <p:extLst>
      <p:ext uri="{BB962C8B-B14F-4D97-AF65-F5344CB8AC3E}">
        <p14:creationId xmlns:p14="http://schemas.microsoft.com/office/powerpoint/2010/main" val="29422269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ja-JP" altLang="en-US" dirty="0"/>
              <a:t>トピック・センテンス</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lang="ja-JP" altLang="en-US" dirty="0"/>
              <a:t>そのパラグラフ全体で述べたい主張をまとめた文</a:t>
            </a:r>
            <a:endParaRPr lang="en-US" altLang="ja-JP" dirty="0"/>
          </a:p>
          <a:p>
            <a:pPr lvl="1"/>
            <a:r>
              <a:rPr lang="ja-JP" altLang="en-US" dirty="0"/>
              <a:t>トピック・センテンスは各パラグラフに１つある</a:t>
            </a:r>
            <a:endParaRPr lang="en-US" altLang="ja-JP" dirty="0"/>
          </a:p>
          <a:p>
            <a:pPr lvl="1"/>
            <a:r>
              <a:rPr lang="ja-JP" altLang="en-US" dirty="0"/>
              <a:t>基本的にはそのパラグラフの先頭にある</a:t>
            </a:r>
            <a:endParaRPr lang="en-US" altLang="ja-JP" dirty="0"/>
          </a:p>
          <a:p>
            <a:pPr lvl="2"/>
            <a:r>
              <a:rPr lang="ja-JP" altLang="en-US" dirty="0"/>
              <a:t>前のパラグラフとの接続の関係で２文目等にくることもある</a:t>
            </a:r>
            <a:endParaRPr lang="en-US" altLang="ja-JP" dirty="0"/>
          </a:p>
          <a:p>
            <a:r>
              <a:rPr lang="ja-JP" altLang="en-US" dirty="0">
                <a:solidFill>
                  <a:schemeClr val="accent5"/>
                </a:solidFill>
              </a:rPr>
              <a:t>各パラグラフのトピック・センテンスだけを取り出して繋げて読んでもおおよそ意味が通るようにする</a:t>
            </a:r>
            <a:endParaRPr lang="en-US" altLang="ja-JP" dirty="0">
              <a:solidFill>
                <a:schemeClr val="accent5"/>
              </a:solidFill>
            </a:endParaRPr>
          </a:p>
          <a:p>
            <a:pPr lvl="1"/>
            <a:r>
              <a:rPr lang="ja-JP" altLang="en-US" dirty="0"/>
              <a:t>トピック・センテンスはパラグラフの主張をまとめたもの</a:t>
            </a:r>
            <a:endParaRPr lang="en-US" altLang="ja-JP" dirty="0"/>
          </a:p>
          <a:p>
            <a:pPr lvl="1"/>
            <a:r>
              <a:rPr lang="ja-JP" altLang="en-US" dirty="0"/>
              <a:t>そこだけを取り出せば，おおまかな全体の主張がわかる</a:t>
            </a:r>
            <a:endParaRPr lang="en-US" altLang="ja-JP" dirty="0"/>
          </a:p>
        </p:txBody>
      </p:sp>
    </p:spTree>
    <p:extLst>
      <p:ext uri="{BB962C8B-B14F-4D97-AF65-F5344CB8AC3E}">
        <p14:creationId xmlns:p14="http://schemas.microsoft.com/office/powerpoint/2010/main" val="4163540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ja-JP" altLang="en-US" dirty="0"/>
              <a:t>サポーティング・センテンス</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kumimoji="1" lang="ja-JP" altLang="en-US" dirty="0"/>
              <a:t>サポーティング・センテンス</a:t>
            </a:r>
            <a:endParaRPr kumimoji="1" lang="en-US" altLang="ja-JP" dirty="0"/>
          </a:p>
          <a:p>
            <a:pPr lvl="1"/>
            <a:r>
              <a:rPr lang="ja-JP" altLang="en-US" dirty="0"/>
              <a:t>トピック・センテンスの主張を補強するための文</a:t>
            </a:r>
            <a:endParaRPr lang="en-US" altLang="ja-JP" dirty="0"/>
          </a:p>
          <a:p>
            <a:pPr lvl="1"/>
            <a:r>
              <a:rPr kumimoji="1" lang="ja-JP" altLang="en-US" dirty="0"/>
              <a:t>各パラグラフはサポーティング・センテンスを１～複数含む</a:t>
            </a:r>
            <a:endParaRPr kumimoji="1" lang="en-US" altLang="ja-JP" dirty="0"/>
          </a:p>
          <a:p>
            <a:r>
              <a:rPr lang="ja-JP" altLang="en-US" dirty="0"/>
              <a:t>トピック・センテンスとの関係</a:t>
            </a:r>
            <a:endParaRPr lang="en-US" altLang="ja-JP" dirty="0"/>
          </a:p>
          <a:p>
            <a:pPr lvl="1"/>
            <a:r>
              <a:rPr kumimoji="1" lang="ja-JP" altLang="en-US" dirty="0"/>
              <a:t>サポーティング・センテンスはトピック・センテンスの詳細を述べる関係にある</a:t>
            </a:r>
            <a:endParaRPr kumimoji="1" lang="en-US" altLang="ja-JP" dirty="0"/>
          </a:p>
          <a:p>
            <a:pPr lvl="1"/>
            <a:r>
              <a:rPr kumimoji="1" lang="ja-JP" altLang="en-US" dirty="0"/>
              <a:t>トピック・センテンスは</a:t>
            </a:r>
            <a:endParaRPr kumimoji="1" lang="en-US" altLang="ja-JP" dirty="0"/>
          </a:p>
          <a:p>
            <a:pPr lvl="2"/>
            <a:endParaRPr kumimoji="1" lang="en-US" altLang="ja-JP" dirty="0"/>
          </a:p>
        </p:txBody>
      </p:sp>
    </p:spTree>
    <p:extLst>
      <p:ext uri="{BB962C8B-B14F-4D97-AF65-F5344CB8AC3E}">
        <p14:creationId xmlns:p14="http://schemas.microsoft.com/office/powerpoint/2010/main" val="13667937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74933</TotalTime>
  <Words>1036</Words>
  <Application>Microsoft Office PowerPoint</Application>
  <PresentationFormat>画面に合わせる (4:3)</PresentationFormat>
  <Paragraphs>160</Paragraphs>
  <Slides>17</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17</vt:i4>
      </vt:variant>
    </vt:vector>
  </HeadingPairs>
  <TitlesOfParts>
    <vt:vector size="24" baseType="lpstr">
      <vt:lpstr>HG丸ｺﾞｼｯｸM-PRO</vt:lpstr>
      <vt:lpstr>MeiryoKe_PGothic</vt:lpstr>
      <vt:lpstr>メイリオ</vt:lpstr>
      <vt:lpstr>Calibri</vt:lpstr>
      <vt:lpstr>Segoe UI</vt:lpstr>
      <vt:lpstr>Wingdings</vt:lpstr>
      <vt:lpstr>cerulean</vt:lpstr>
      <vt:lpstr>文章の書き方 v0</vt:lpstr>
      <vt:lpstr>PowerPoint プレゼンテーション</vt:lpstr>
      <vt:lpstr>はじめに</vt:lpstr>
      <vt:lpstr>もくじ</vt:lpstr>
      <vt:lpstr>文章とは</vt:lpstr>
      <vt:lpstr>古い情報と新しい情報</vt:lpstr>
      <vt:lpstr>パラグラフ</vt:lpstr>
      <vt:lpstr>トピック・センテンス</vt:lpstr>
      <vt:lpstr>サポーティング・センテンス</vt:lpstr>
      <vt:lpstr>コンクルーディング・センテンス</vt:lpstr>
      <vt:lpstr>材料</vt:lpstr>
      <vt:lpstr>参考</vt:lpstr>
      <vt:lpstr>プロットから文章やスライドへ</vt:lpstr>
      <vt:lpstr>階層構造の展開の仕方</vt:lpstr>
      <vt:lpstr>上から順に各階層にある話題を紹介したあと， １つずつ潜っていく</vt:lpstr>
      <vt:lpstr>上から順に各階層にある話題を紹介したあと， １つずつ潜っていく</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亮太</cp:lastModifiedBy>
  <cp:revision>17274</cp:revision>
  <cp:lastPrinted>2014-12-10T13:40:48Z</cp:lastPrinted>
  <dcterms:created xsi:type="dcterms:W3CDTF">2014-11-17T10:53:59Z</dcterms:created>
  <dcterms:modified xsi:type="dcterms:W3CDTF">2022-12-05T17:40:51Z</dcterms:modified>
</cp:coreProperties>
</file>