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4"/>
  </p:notesMasterIdLst>
  <p:sldIdLst>
    <p:sldId id="440" r:id="rId2"/>
    <p:sldId id="456" r:id="rId3"/>
    <p:sldId id="484" r:id="rId4"/>
    <p:sldId id="441" r:id="rId5"/>
    <p:sldId id="503" r:id="rId6"/>
    <p:sldId id="446" r:id="rId7"/>
    <p:sldId id="487" r:id="rId8"/>
    <p:sldId id="465" r:id="rId9"/>
    <p:sldId id="468" r:id="rId10"/>
    <p:sldId id="480" r:id="rId11"/>
    <p:sldId id="451" r:id="rId12"/>
    <p:sldId id="469" r:id="rId13"/>
    <p:sldId id="448" r:id="rId14"/>
    <p:sldId id="497" r:id="rId15"/>
    <p:sldId id="458" r:id="rId16"/>
    <p:sldId id="443" r:id="rId17"/>
    <p:sldId id="454" r:id="rId18"/>
    <p:sldId id="442" r:id="rId19"/>
    <p:sldId id="511" r:id="rId20"/>
    <p:sldId id="502" r:id="rId21"/>
    <p:sldId id="513" r:id="rId22"/>
    <p:sldId id="494" r:id="rId23"/>
    <p:sldId id="495" r:id="rId24"/>
    <p:sldId id="455" r:id="rId25"/>
    <p:sldId id="470" r:id="rId26"/>
    <p:sldId id="449" r:id="rId27"/>
    <p:sldId id="491" r:id="rId28"/>
    <p:sldId id="467" r:id="rId29"/>
    <p:sldId id="492" r:id="rId30"/>
    <p:sldId id="504" r:id="rId31"/>
    <p:sldId id="493" r:id="rId32"/>
    <p:sldId id="498" r:id="rId33"/>
    <p:sldId id="496" r:id="rId34"/>
    <p:sldId id="508" r:id="rId35"/>
    <p:sldId id="509" r:id="rId36"/>
    <p:sldId id="506" r:id="rId37"/>
    <p:sldId id="450" r:id="rId38"/>
    <p:sldId id="473" r:id="rId39"/>
    <p:sldId id="474" r:id="rId40"/>
    <p:sldId id="499" r:id="rId41"/>
    <p:sldId id="475" r:id="rId42"/>
    <p:sldId id="477" r:id="rId43"/>
    <p:sldId id="500" r:id="rId44"/>
    <p:sldId id="501" r:id="rId45"/>
    <p:sldId id="453" r:id="rId46"/>
    <p:sldId id="444" r:id="rId47"/>
    <p:sldId id="445" r:id="rId48"/>
    <p:sldId id="460" r:id="rId49"/>
    <p:sldId id="459" r:id="rId50"/>
    <p:sldId id="461" r:id="rId51"/>
    <p:sldId id="447" r:id="rId52"/>
    <p:sldId id="520" r:id="rId53"/>
    <p:sldId id="462" r:id="rId54"/>
    <p:sldId id="514" r:id="rId55"/>
    <p:sldId id="519" r:id="rId56"/>
    <p:sldId id="522" r:id="rId57"/>
    <p:sldId id="518" r:id="rId58"/>
    <p:sldId id="521" r:id="rId59"/>
    <p:sldId id="463" r:id="rId60"/>
    <p:sldId id="464" r:id="rId61"/>
    <p:sldId id="515" r:id="rId62"/>
    <p:sldId id="505" r:id="rId63"/>
    <p:sldId id="466" r:id="rId64"/>
    <p:sldId id="269" r:id="rId65"/>
    <p:sldId id="478" r:id="rId66"/>
    <p:sldId id="479" r:id="rId67"/>
    <p:sldId id="481" r:id="rId68"/>
    <p:sldId id="482" r:id="rId69"/>
    <p:sldId id="483" r:id="rId70"/>
    <p:sldId id="512" r:id="rId71"/>
    <p:sldId id="471" r:id="rId72"/>
    <p:sldId id="472" r:id="rId7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503"/>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511"/>
            <p14:sldId id="502"/>
            <p14:sldId id="513"/>
            <p14:sldId id="494"/>
            <p14:sldId id="495"/>
            <p14:sldId id="455"/>
          </p14:sldIdLst>
        </p14:section>
        <p14:section name="3点プロットの作り方" id="{3498FC3D-51FD-4A79-839C-9C544F52BFE3}">
          <p14:sldIdLst>
            <p14:sldId id="470"/>
            <p14:sldId id="449"/>
            <p14:sldId id="491"/>
            <p14:sldId id="467"/>
            <p14:sldId id="492"/>
            <p14:sldId id="504"/>
            <p14:sldId id="493"/>
            <p14:sldId id="498"/>
            <p14:sldId id="496"/>
            <p14:sldId id="508"/>
            <p14:sldId id="509"/>
            <p14:sldId id="506"/>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520"/>
            <p14:sldId id="462"/>
            <p14:sldId id="514"/>
            <p14:sldId id="519"/>
            <p14:sldId id="522"/>
            <p14:sldId id="518"/>
            <p14:sldId id="521"/>
          </p14:sldIdLst>
        </p14:section>
        <p14:section name="全体プロット" id="{D9DAA516-481C-4D90-9148-9FD0CEE7BBDD}">
          <p14:sldIdLst>
            <p14:sldId id="463"/>
            <p14:sldId id="464"/>
            <p14:sldId id="515"/>
            <p14:sldId id="505"/>
            <p14:sldId id="466"/>
            <p14:sldId id="269"/>
          </p14:sldIdLst>
        </p14:section>
        <p14:section name="プロットから文章へ" id="{E7A38C92-3702-4B66-8B64-BDA664695DED}">
          <p14:sldIdLst>
            <p14:sldId id="478"/>
            <p14:sldId id="479"/>
            <p14:sldId id="481"/>
            <p14:sldId id="482"/>
            <p14:sldId id="483"/>
            <p14:sldId id="512"/>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p:scale>
          <a:sx n="150" d="100"/>
          <a:sy n="150" d="100"/>
        </p:scale>
        <p:origin x="2616" y="2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2023/2/2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dirty="0"/>
              <a:t>v16</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lang="ja-JP" altLang="en-US" sz="1800" dirty="0"/>
              <a:t>一般的な話題から始めて，課題や提案へ向けて話題を絞り込む</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pPr lvl="1"/>
            <a:r>
              <a:rPr kumimoji="1" lang="ja-JP" altLang="en-US" dirty="0"/>
              <a:t>「課題」や「提案」で話す内容に話題を絞っていく</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3505177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３点プロットを作ったら，以下が満たされているかを確認する：</a:t>
            </a:r>
            <a:br>
              <a:rPr kumimoji="1" lang="en-US" altLang="ja-JP" sz="1600" dirty="0"/>
            </a:br>
            <a:r>
              <a:rPr kumimoji="1" lang="ja-JP" altLang="en-US" sz="1600" dirty="0"/>
              <a:t>（「形式に関するチェック」については，他のタイプのプロットでも同様に確認する）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背景は，課題と提案に向けて話題を絞り込んでいる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右 8">
            <a:extLst>
              <a:ext uri="{FF2B5EF4-FFF2-40B4-BE49-F238E27FC236}">
                <a16:creationId xmlns:a16="http://schemas.microsoft.com/office/drawing/2014/main" id="{01463B00-BC71-BBCE-D0FB-EAF758AAC745}"/>
              </a:ext>
            </a:extLst>
          </p:cNvPr>
          <p:cNvSpPr/>
          <p:nvPr/>
        </p:nvSpPr>
        <p:spPr bwMode="auto">
          <a:xfrm>
            <a:off x="161951" y="3699003"/>
            <a:ext cx="8892048" cy="360004"/>
          </a:xfrm>
          <a:prstGeom prst="rightArrow">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背景の話題の絞り方</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a:xfrm>
            <a:off x="611956" y="1268976"/>
            <a:ext cx="8280092" cy="2340026"/>
          </a:xfrm>
        </p:spPr>
        <p:txBody>
          <a:bodyPr/>
          <a:lstStyle/>
          <a:p>
            <a:r>
              <a:rPr kumimoji="1" lang="ja-JP" altLang="en-US" sz="1800" dirty="0"/>
              <a:t>一般的な事項から話題を絞っていく</a:t>
            </a:r>
            <a:endParaRPr kumimoji="1" lang="en-US" altLang="ja-JP" sz="1800" dirty="0"/>
          </a:p>
          <a:p>
            <a:pPr lvl="1"/>
            <a:r>
              <a:rPr kumimoji="1" lang="ja-JP" altLang="en-US" sz="1800" dirty="0"/>
              <a:t>「課題」や「提案」の話題がちょうど含まれるところまで絞る</a:t>
            </a:r>
            <a:endParaRPr kumimoji="1" lang="en-US" altLang="ja-JP" sz="1800" dirty="0"/>
          </a:p>
          <a:p>
            <a:pPr lvl="1"/>
            <a:r>
              <a:rPr kumimoji="1" lang="ja-JP" altLang="en-US" sz="1800" dirty="0"/>
              <a:t>絞りきったところで，</a:t>
            </a:r>
            <a:endParaRPr kumimoji="1" lang="en-US" altLang="ja-JP" sz="1800" dirty="0"/>
          </a:p>
          <a:p>
            <a:pPr lvl="2"/>
            <a:r>
              <a:rPr kumimoji="1" lang="ja-JP" altLang="en-US" sz="1800" dirty="0"/>
              <a:t>それを一言にまとめたものを「背景」のトップレベルに書く</a:t>
            </a:r>
            <a:endParaRPr kumimoji="1" lang="en-US" altLang="ja-JP" sz="1800" dirty="0"/>
          </a:p>
          <a:p>
            <a:pPr lvl="2"/>
            <a:r>
              <a:rPr kumimoji="1" lang="ja-JP" altLang="en-US" sz="1800" dirty="0"/>
              <a:t>その下に絞っていく過程をぶら下げる</a:t>
            </a:r>
            <a:endParaRPr kumimoji="1" lang="en-US" altLang="ja-JP" sz="1800" dirty="0"/>
          </a:p>
        </p:txBody>
      </p:sp>
      <p:sp>
        <p:nvSpPr>
          <p:cNvPr id="4" name="楕円 3">
            <a:extLst>
              <a:ext uri="{FF2B5EF4-FFF2-40B4-BE49-F238E27FC236}">
                <a16:creationId xmlns:a16="http://schemas.microsoft.com/office/drawing/2014/main" id="{88348C8D-11F7-1C2E-B1F5-691DB7AF3A61}"/>
              </a:ext>
            </a:extLst>
          </p:cNvPr>
          <p:cNvSpPr/>
          <p:nvPr/>
        </p:nvSpPr>
        <p:spPr bwMode="auto">
          <a:xfrm>
            <a:off x="251952" y="4149008"/>
            <a:ext cx="2160024" cy="2160024"/>
          </a:xfrm>
          <a:prstGeom prst="ellipse">
            <a:avLst/>
          </a:prstGeom>
          <a:noFill/>
          <a:ln>
            <a:prstDash val="dash"/>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t>コンピュータ</a:t>
            </a:r>
            <a:br>
              <a:rPr lang="en-US" altLang="ja-JP" sz="1400" dirty="0"/>
            </a:br>
            <a:r>
              <a:rPr lang="ja-JP" altLang="en-US" sz="1400" dirty="0"/>
              <a:t>一般の話題全体</a:t>
            </a:r>
            <a:endParaRPr lang="en-US" altLang="ja-JP" sz="1400" dirty="0"/>
          </a:p>
          <a:p>
            <a:br>
              <a:rPr lang="en-US" altLang="ja-JP" sz="1400" dirty="0"/>
            </a:br>
            <a:r>
              <a:rPr lang="ja-JP" altLang="en-US" sz="1400" dirty="0"/>
              <a:t>読者の頭に前提と</a:t>
            </a:r>
            <a:br>
              <a:rPr lang="en-US" altLang="ja-JP" sz="1400" dirty="0"/>
            </a:br>
            <a:r>
              <a:rPr lang="ja-JP" altLang="en-US" sz="1400" dirty="0"/>
              <a:t>してあるので</a:t>
            </a:r>
            <a:br>
              <a:rPr lang="en-US" altLang="ja-JP" sz="1400" dirty="0"/>
            </a:br>
            <a:r>
              <a:rPr lang="ja-JP" altLang="en-US" sz="1400" dirty="0"/>
              <a:t>ここは明に書かない</a:t>
            </a:r>
            <a:endParaRPr lang="en-US" altLang="ja-JP" sz="1400" dirty="0"/>
          </a:p>
        </p:txBody>
      </p:sp>
      <p:sp>
        <p:nvSpPr>
          <p:cNvPr id="5" name="楕円 4">
            <a:extLst>
              <a:ext uri="{FF2B5EF4-FFF2-40B4-BE49-F238E27FC236}">
                <a16:creationId xmlns:a16="http://schemas.microsoft.com/office/drawing/2014/main" id="{E836A60E-E989-E1F8-114C-F114F582DF26}"/>
              </a:ext>
            </a:extLst>
          </p:cNvPr>
          <p:cNvSpPr/>
          <p:nvPr/>
        </p:nvSpPr>
        <p:spPr bwMode="auto">
          <a:xfrm>
            <a:off x="2501977"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B674F158-2868-C859-6263-D3BBB6C36754}"/>
              </a:ext>
            </a:extLst>
          </p:cNvPr>
          <p:cNvSpPr/>
          <p:nvPr/>
        </p:nvSpPr>
        <p:spPr bwMode="auto">
          <a:xfrm>
            <a:off x="2771980" y="4419011"/>
            <a:ext cx="1620000" cy="162001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t>特定の話題に</a:t>
            </a:r>
            <a:br>
              <a:rPr lang="en-US" altLang="ja-JP" sz="1100" dirty="0"/>
            </a:br>
            <a:r>
              <a:rPr lang="ja-JP" altLang="en-US" sz="1100" dirty="0"/>
              <a:t>絞る</a:t>
            </a:r>
            <a:br>
              <a:rPr lang="en-US" altLang="ja-JP" sz="1100" dirty="0"/>
            </a:br>
            <a:br>
              <a:rPr lang="en-US" altLang="ja-JP" sz="1100" dirty="0"/>
            </a:br>
            <a:r>
              <a:rPr lang="ja-JP" altLang="en-US" sz="1100" dirty="0"/>
              <a:t>「プロセッサと</a:t>
            </a:r>
            <a:endParaRPr lang="en-US" altLang="ja-JP" sz="1100" dirty="0"/>
          </a:p>
          <a:p>
            <a:r>
              <a:rPr lang="ja-JP" altLang="en-US" sz="1100" dirty="0"/>
              <a:t>メイン・メモリ</a:t>
            </a:r>
            <a:br>
              <a:rPr lang="en-US" altLang="ja-JP" sz="1100" dirty="0"/>
            </a:br>
            <a:r>
              <a:rPr lang="ja-JP" altLang="en-US" sz="1100" dirty="0"/>
              <a:t>間の速度差が</a:t>
            </a:r>
            <a:br>
              <a:rPr lang="en-US" altLang="ja-JP" sz="1100" dirty="0"/>
            </a:br>
            <a:r>
              <a:rPr lang="ja-JP" altLang="en-US" sz="1100" dirty="0"/>
              <a:t>問題になる」</a:t>
            </a:r>
            <a:endParaRPr lang="en-US" altLang="ja-JP" sz="1100" dirty="0"/>
          </a:p>
        </p:txBody>
      </p:sp>
      <p:sp>
        <p:nvSpPr>
          <p:cNvPr id="12" name="楕円 11">
            <a:extLst>
              <a:ext uri="{FF2B5EF4-FFF2-40B4-BE49-F238E27FC236}">
                <a16:creationId xmlns:a16="http://schemas.microsoft.com/office/drawing/2014/main" id="{6FF0F498-F15A-4B13-A7A9-B516C0ADF47E}"/>
              </a:ext>
            </a:extLst>
          </p:cNvPr>
          <p:cNvSpPr/>
          <p:nvPr/>
        </p:nvSpPr>
        <p:spPr bwMode="auto">
          <a:xfrm>
            <a:off x="4752002"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96DCD920-6449-8D86-C1FA-97A0572FE37D}"/>
              </a:ext>
            </a:extLst>
          </p:cNvPr>
          <p:cNvSpPr/>
          <p:nvPr/>
        </p:nvSpPr>
        <p:spPr bwMode="auto">
          <a:xfrm>
            <a:off x="5292008" y="4689014"/>
            <a:ext cx="1080000" cy="1080012"/>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45720" rIns="91440" bIns="45720" numCol="1" spcCol="0" rtlCol="0" fromWordArt="0" anchor="ctr" anchorCtr="0" forceAA="0" compatLnSpc="1">
            <a:prstTxWarp prst="textNoShape">
              <a:avLst/>
            </a:prstTxWarp>
            <a:noAutofit/>
          </a:bodyPr>
          <a:lstStyle/>
          <a:p>
            <a:r>
              <a:rPr lang="ja-JP" altLang="en-US" sz="1000" dirty="0"/>
              <a:t>特定の話題に</a:t>
            </a:r>
            <a:br>
              <a:rPr lang="en-US" altLang="ja-JP" sz="1000" dirty="0"/>
            </a:br>
            <a:r>
              <a:rPr lang="ja-JP" altLang="en-US" sz="1000" dirty="0"/>
              <a:t>絞る</a:t>
            </a:r>
            <a:endParaRPr lang="en-US" altLang="ja-JP" sz="1000" dirty="0"/>
          </a:p>
          <a:p>
            <a:endParaRPr lang="en-US" altLang="ja-JP" sz="1000" dirty="0"/>
          </a:p>
          <a:p>
            <a:r>
              <a:rPr lang="ja-JP" altLang="en-US" sz="1000" dirty="0"/>
              <a:t>「キャッシュが</a:t>
            </a:r>
            <a:endParaRPr lang="en-US" altLang="ja-JP" sz="1000" dirty="0"/>
          </a:p>
          <a:p>
            <a:r>
              <a:rPr lang="ja-JP" altLang="en-US" sz="1000" dirty="0"/>
              <a:t>提案されている」</a:t>
            </a:r>
            <a:endParaRPr lang="en-US" altLang="ja-JP" sz="1000" dirty="0"/>
          </a:p>
        </p:txBody>
      </p:sp>
      <p:sp>
        <p:nvSpPr>
          <p:cNvPr id="14" name="楕円 13">
            <a:extLst>
              <a:ext uri="{FF2B5EF4-FFF2-40B4-BE49-F238E27FC236}">
                <a16:creationId xmlns:a16="http://schemas.microsoft.com/office/drawing/2014/main" id="{C83E2799-F624-51CE-8CCD-947488053323}"/>
              </a:ext>
            </a:extLst>
          </p:cNvPr>
          <p:cNvSpPr/>
          <p:nvPr/>
        </p:nvSpPr>
        <p:spPr bwMode="auto">
          <a:xfrm>
            <a:off x="5022005"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F596C530-7F7E-9181-69CD-7B41045755D2}"/>
              </a:ext>
            </a:extLst>
          </p:cNvPr>
          <p:cNvSpPr/>
          <p:nvPr/>
        </p:nvSpPr>
        <p:spPr bwMode="auto">
          <a:xfrm>
            <a:off x="7542033" y="4689014"/>
            <a:ext cx="1080000" cy="108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US" altLang="ja-JP" sz="1000" dirty="0"/>
          </a:p>
        </p:txBody>
      </p:sp>
      <p:sp>
        <p:nvSpPr>
          <p:cNvPr id="16" name="楕円 15">
            <a:extLst>
              <a:ext uri="{FF2B5EF4-FFF2-40B4-BE49-F238E27FC236}">
                <a16:creationId xmlns:a16="http://schemas.microsoft.com/office/drawing/2014/main" id="{CAFECE9F-4D18-0669-7AAB-92DCE342AFBF}"/>
              </a:ext>
            </a:extLst>
          </p:cNvPr>
          <p:cNvSpPr/>
          <p:nvPr/>
        </p:nvSpPr>
        <p:spPr bwMode="auto">
          <a:xfrm>
            <a:off x="6983976"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22282337-72FB-62F7-A95A-BF9D3F47ACB5}"/>
              </a:ext>
            </a:extLst>
          </p:cNvPr>
          <p:cNvSpPr/>
          <p:nvPr/>
        </p:nvSpPr>
        <p:spPr bwMode="auto">
          <a:xfrm>
            <a:off x="7812036" y="4959017"/>
            <a:ext cx="540006" cy="54000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00" dirty="0"/>
              <a:t>キャッシュ</a:t>
            </a:r>
            <a:endParaRPr lang="en-US" altLang="ja-JP" sz="1000" dirty="0"/>
          </a:p>
          <a:p>
            <a:r>
              <a:rPr lang="ja-JP" altLang="en-US" sz="1000" dirty="0"/>
              <a:t>のヒット率</a:t>
            </a:r>
            <a:endParaRPr lang="en-US" altLang="ja-JP" sz="1000" dirty="0"/>
          </a:p>
        </p:txBody>
      </p:sp>
      <p:cxnSp>
        <p:nvCxnSpPr>
          <p:cNvPr id="20" name="直線矢印コネクタ 19">
            <a:extLst>
              <a:ext uri="{FF2B5EF4-FFF2-40B4-BE49-F238E27FC236}">
                <a16:creationId xmlns:a16="http://schemas.microsoft.com/office/drawing/2014/main" id="{E1089D18-DEDB-919A-DD5D-7B2A13BA1457}"/>
              </a:ext>
            </a:extLst>
          </p:cNvPr>
          <p:cNvCxnSpPr>
            <a:cxnSpLocks/>
            <a:stCxn id="5" idx="0"/>
            <a:endCxn id="7" idx="0"/>
          </p:cNvCxnSpPr>
          <p:nvPr/>
        </p:nvCxnSpPr>
        <p:spPr bwMode="auto">
          <a:xfrm flipH="1">
            <a:off x="3581980" y="4149008"/>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1" name="直線矢印コネクタ 20">
            <a:extLst>
              <a:ext uri="{FF2B5EF4-FFF2-40B4-BE49-F238E27FC236}">
                <a16:creationId xmlns:a16="http://schemas.microsoft.com/office/drawing/2014/main" id="{1F98E6FD-35D5-D6F8-B59A-40ADFFD0D626}"/>
              </a:ext>
            </a:extLst>
          </p:cNvPr>
          <p:cNvCxnSpPr>
            <a:cxnSpLocks/>
            <a:stCxn id="5" idx="2"/>
            <a:endCxn id="7" idx="2"/>
          </p:cNvCxnSpPr>
          <p:nvPr/>
        </p:nvCxnSpPr>
        <p:spPr bwMode="auto">
          <a:xfrm>
            <a:off x="2501977"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5" name="直線矢印コネクタ 24">
            <a:extLst>
              <a:ext uri="{FF2B5EF4-FFF2-40B4-BE49-F238E27FC236}">
                <a16:creationId xmlns:a16="http://schemas.microsoft.com/office/drawing/2014/main" id="{58CD5621-491D-8553-3EAC-55D4AA384956}"/>
              </a:ext>
            </a:extLst>
          </p:cNvPr>
          <p:cNvCxnSpPr>
            <a:cxnSpLocks/>
            <a:stCxn id="5" idx="4"/>
            <a:endCxn id="7" idx="4"/>
          </p:cNvCxnSpPr>
          <p:nvPr/>
        </p:nvCxnSpPr>
        <p:spPr bwMode="auto">
          <a:xfrm flipH="1" flipV="1">
            <a:off x="3581980" y="6039029"/>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7" name="直線矢印コネクタ 26">
            <a:extLst>
              <a:ext uri="{FF2B5EF4-FFF2-40B4-BE49-F238E27FC236}">
                <a16:creationId xmlns:a16="http://schemas.microsoft.com/office/drawing/2014/main" id="{5541E48A-AB7E-5C79-A150-89FF38A44389}"/>
              </a:ext>
            </a:extLst>
          </p:cNvPr>
          <p:cNvCxnSpPr>
            <a:cxnSpLocks/>
            <a:stCxn id="5" idx="6"/>
            <a:endCxn id="7" idx="6"/>
          </p:cNvCxnSpPr>
          <p:nvPr/>
        </p:nvCxnSpPr>
        <p:spPr bwMode="auto">
          <a:xfrm flipH="1">
            <a:off x="4391980" y="5229020"/>
            <a:ext cx="270021"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3" name="直線矢印コネクタ 42">
            <a:extLst>
              <a:ext uri="{FF2B5EF4-FFF2-40B4-BE49-F238E27FC236}">
                <a16:creationId xmlns:a16="http://schemas.microsoft.com/office/drawing/2014/main" id="{118A3470-D1E9-A65F-8C14-7C1E45E6F45A}"/>
              </a:ext>
            </a:extLst>
          </p:cNvPr>
          <p:cNvCxnSpPr>
            <a:cxnSpLocks/>
            <a:stCxn id="5" idx="1"/>
            <a:endCxn id="7" idx="1"/>
          </p:cNvCxnSpPr>
          <p:nvPr/>
        </p:nvCxnSpPr>
        <p:spPr bwMode="auto">
          <a:xfrm>
            <a:off x="2818305" y="4465336"/>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5" name="直線矢印コネクタ 44">
            <a:extLst>
              <a:ext uri="{FF2B5EF4-FFF2-40B4-BE49-F238E27FC236}">
                <a16:creationId xmlns:a16="http://schemas.microsoft.com/office/drawing/2014/main" id="{42356CAD-A008-508E-E669-B8A19AD9EBE4}"/>
              </a:ext>
            </a:extLst>
          </p:cNvPr>
          <p:cNvCxnSpPr>
            <a:cxnSpLocks/>
            <a:stCxn id="5" idx="7"/>
            <a:endCxn id="7" idx="7"/>
          </p:cNvCxnSpPr>
          <p:nvPr/>
        </p:nvCxnSpPr>
        <p:spPr bwMode="auto">
          <a:xfrm flipH="1">
            <a:off x="4154736" y="4465336"/>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8" name="直線矢印コネクタ 47">
            <a:extLst>
              <a:ext uri="{FF2B5EF4-FFF2-40B4-BE49-F238E27FC236}">
                <a16:creationId xmlns:a16="http://schemas.microsoft.com/office/drawing/2014/main" id="{DD9F8802-9C98-5AB4-8654-5B92B4A1BB47}"/>
              </a:ext>
            </a:extLst>
          </p:cNvPr>
          <p:cNvCxnSpPr>
            <a:cxnSpLocks/>
            <a:stCxn id="5" idx="3"/>
            <a:endCxn id="7" idx="3"/>
          </p:cNvCxnSpPr>
          <p:nvPr/>
        </p:nvCxnSpPr>
        <p:spPr bwMode="auto">
          <a:xfrm flipV="1">
            <a:off x="2818305" y="5801783"/>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1" name="直線矢印コネクタ 50">
            <a:extLst>
              <a:ext uri="{FF2B5EF4-FFF2-40B4-BE49-F238E27FC236}">
                <a16:creationId xmlns:a16="http://schemas.microsoft.com/office/drawing/2014/main" id="{0ED7D6AB-4A76-D190-1F95-6234603931D8}"/>
              </a:ext>
            </a:extLst>
          </p:cNvPr>
          <p:cNvCxnSpPr>
            <a:cxnSpLocks/>
            <a:stCxn id="5" idx="5"/>
            <a:endCxn id="7" idx="5"/>
          </p:cNvCxnSpPr>
          <p:nvPr/>
        </p:nvCxnSpPr>
        <p:spPr bwMode="auto">
          <a:xfrm flipH="1" flipV="1">
            <a:off x="4154736" y="5801783"/>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9DEA3365-9F7E-4595-1E33-15EBB40303F1}"/>
              </a:ext>
            </a:extLst>
          </p:cNvPr>
          <p:cNvCxnSpPr>
            <a:cxnSpLocks/>
            <a:stCxn id="14" idx="0"/>
            <a:endCxn id="13" idx="0"/>
          </p:cNvCxnSpPr>
          <p:nvPr/>
        </p:nvCxnSpPr>
        <p:spPr bwMode="auto">
          <a:xfrm>
            <a:off x="5832005" y="4419011"/>
            <a:ext cx="3"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4" name="直線矢印コネクタ 53">
            <a:extLst>
              <a:ext uri="{FF2B5EF4-FFF2-40B4-BE49-F238E27FC236}">
                <a16:creationId xmlns:a16="http://schemas.microsoft.com/office/drawing/2014/main" id="{A15CAD86-A84E-962A-2E67-2208E2782E89}"/>
              </a:ext>
            </a:extLst>
          </p:cNvPr>
          <p:cNvCxnSpPr>
            <a:cxnSpLocks/>
            <a:stCxn id="14" idx="2"/>
            <a:endCxn id="13" idx="2"/>
          </p:cNvCxnSpPr>
          <p:nvPr/>
        </p:nvCxnSpPr>
        <p:spPr bwMode="auto">
          <a:xfrm>
            <a:off x="5022005" y="5229011"/>
            <a:ext cx="270003"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5" name="直線矢印コネクタ 54">
            <a:extLst>
              <a:ext uri="{FF2B5EF4-FFF2-40B4-BE49-F238E27FC236}">
                <a16:creationId xmlns:a16="http://schemas.microsoft.com/office/drawing/2014/main" id="{851827C8-7C8C-836B-4641-121FC86F6E67}"/>
              </a:ext>
            </a:extLst>
          </p:cNvPr>
          <p:cNvCxnSpPr>
            <a:cxnSpLocks/>
            <a:stCxn id="14" idx="4"/>
            <a:endCxn id="13" idx="4"/>
          </p:cNvCxnSpPr>
          <p:nvPr/>
        </p:nvCxnSpPr>
        <p:spPr bwMode="auto">
          <a:xfrm flipV="1">
            <a:off x="5832005" y="5769026"/>
            <a:ext cx="3" cy="26998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6965698A-95FF-C414-B790-4CBD49FEBC5C}"/>
              </a:ext>
            </a:extLst>
          </p:cNvPr>
          <p:cNvCxnSpPr>
            <a:cxnSpLocks/>
            <a:stCxn id="14" idx="1"/>
            <a:endCxn id="13" idx="1"/>
          </p:cNvCxnSpPr>
          <p:nvPr/>
        </p:nvCxnSpPr>
        <p:spPr bwMode="auto">
          <a:xfrm>
            <a:off x="5259249" y="4656255"/>
            <a:ext cx="190921"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7" name="直線矢印コネクタ 56">
            <a:extLst>
              <a:ext uri="{FF2B5EF4-FFF2-40B4-BE49-F238E27FC236}">
                <a16:creationId xmlns:a16="http://schemas.microsoft.com/office/drawing/2014/main" id="{CF378CD4-8B60-66E2-13E1-00FF2C2CD49D}"/>
              </a:ext>
            </a:extLst>
          </p:cNvPr>
          <p:cNvCxnSpPr>
            <a:cxnSpLocks/>
            <a:stCxn id="14" idx="7"/>
            <a:endCxn id="13" idx="7"/>
          </p:cNvCxnSpPr>
          <p:nvPr/>
        </p:nvCxnSpPr>
        <p:spPr bwMode="auto">
          <a:xfrm flipH="1">
            <a:off x="6213846" y="4656255"/>
            <a:ext cx="190915"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8" name="直線矢印コネクタ 57">
            <a:extLst>
              <a:ext uri="{FF2B5EF4-FFF2-40B4-BE49-F238E27FC236}">
                <a16:creationId xmlns:a16="http://schemas.microsoft.com/office/drawing/2014/main" id="{AD091F72-6112-9FB7-A579-991BFEDE129D}"/>
              </a:ext>
            </a:extLst>
          </p:cNvPr>
          <p:cNvCxnSpPr>
            <a:cxnSpLocks/>
            <a:stCxn id="14" idx="3"/>
            <a:endCxn id="13" idx="3"/>
          </p:cNvCxnSpPr>
          <p:nvPr/>
        </p:nvCxnSpPr>
        <p:spPr bwMode="auto">
          <a:xfrm flipV="1">
            <a:off x="5259249" y="5610862"/>
            <a:ext cx="190921"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9" name="直線矢印コネクタ 58">
            <a:extLst>
              <a:ext uri="{FF2B5EF4-FFF2-40B4-BE49-F238E27FC236}">
                <a16:creationId xmlns:a16="http://schemas.microsoft.com/office/drawing/2014/main" id="{F803AE42-7400-6E22-E6A7-FD4B03D8C5B2}"/>
              </a:ext>
            </a:extLst>
          </p:cNvPr>
          <p:cNvCxnSpPr>
            <a:cxnSpLocks/>
            <a:stCxn id="14" idx="5"/>
            <a:endCxn id="13" idx="5"/>
          </p:cNvCxnSpPr>
          <p:nvPr/>
        </p:nvCxnSpPr>
        <p:spPr bwMode="auto">
          <a:xfrm flipH="1" flipV="1">
            <a:off x="6213846" y="5610862"/>
            <a:ext cx="190915"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1" name="直線矢印コネクタ 70">
            <a:extLst>
              <a:ext uri="{FF2B5EF4-FFF2-40B4-BE49-F238E27FC236}">
                <a16:creationId xmlns:a16="http://schemas.microsoft.com/office/drawing/2014/main" id="{6923CCBE-A0C6-A3EB-7F77-3BD4AAD95297}"/>
              </a:ext>
            </a:extLst>
          </p:cNvPr>
          <p:cNvCxnSpPr>
            <a:cxnSpLocks/>
            <a:stCxn id="14" idx="6"/>
            <a:endCxn id="13" idx="6"/>
          </p:cNvCxnSpPr>
          <p:nvPr/>
        </p:nvCxnSpPr>
        <p:spPr bwMode="auto">
          <a:xfrm flipH="1">
            <a:off x="6372008" y="5229011"/>
            <a:ext cx="269997"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3" name="直線矢印コネクタ 72">
            <a:extLst>
              <a:ext uri="{FF2B5EF4-FFF2-40B4-BE49-F238E27FC236}">
                <a16:creationId xmlns:a16="http://schemas.microsoft.com/office/drawing/2014/main" id="{70FEE50E-F0A4-8320-47FD-D231A1626A3C}"/>
              </a:ext>
            </a:extLst>
          </p:cNvPr>
          <p:cNvCxnSpPr>
            <a:cxnSpLocks/>
            <a:stCxn id="15" idx="0"/>
            <a:endCxn id="17" idx="0"/>
          </p:cNvCxnSpPr>
          <p:nvPr/>
        </p:nvCxnSpPr>
        <p:spPr bwMode="auto">
          <a:xfrm>
            <a:off x="8082033" y="4689014"/>
            <a:ext cx="6"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99B86AC0-6AE3-CC0E-A0B6-FF22513BD798}"/>
              </a:ext>
            </a:extLst>
          </p:cNvPr>
          <p:cNvCxnSpPr>
            <a:cxnSpLocks/>
            <a:stCxn id="15" idx="7"/>
            <a:endCxn id="17" idx="7"/>
          </p:cNvCxnSpPr>
          <p:nvPr/>
        </p:nvCxnSpPr>
        <p:spPr bwMode="auto">
          <a:xfrm flipH="1">
            <a:off x="8272960" y="4847176"/>
            <a:ext cx="190911"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7" name="直線矢印コネクタ 76">
            <a:extLst>
              <a:ext uri="{FF2B5EF4-FFF2-40B4-BE49-F238E27FC236}">
                <a16:creationId xmlns:a16="http://schemas.microsoft.com/office/drawing/2014/main" id="{0043D162-B84B-63B9-7FB3-E09664449163}"/>
              </a:ext>
            </a:extLst>
          </p:cNvPr>
          <p:cNvCxnSpPr>
            <a:cxnSpLocks/>
            <a:stCxn id="15" idx="1"/>
            <a:endCxn id="17" idx="1"/>
          </p:cNvCxnSpPr>
          <p:nvPr/>
        </p:nvCxnSpPr>
        <p:spPr bwMode="auto">
          <a:xfrm>
            <a:off x="7700195" y="4847176"/>
            <a:ext cx="190923"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0" name="直線矢印コネクタ 79">
            <a:extLst>
              <a:ext uri="{FF2B5EF4-FFF2-40B4-BE49-F238E27FC236}">
                <a16:creationId xmlns:a16="http://schemas.microsoft.com/office/drawing/2014/main" id="{C475AA0E-A6EC-2773-F44F-6A327B0ED4C9}"/>
              </a:ext>
            </a:extLst>
          </p:cNvPr>
          <p:cNvCxnSpPr>
            <a:cxnSpLocks/>
            <a:stCxn id="15" idx="2"/>
            <a:endCxn id="17" idx="2"/>
          </p:cNvCxnSpPr>
          <p:nvPr/>
        </p:nvCxnSpPr>
        <p:spPr bwMode="auto">
          <a:xfrm>
            <a:off x="7542033" y="5229014"/>
            <a:ext cx="270003" cy="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3" name="直線矢印コネクタ 82">
            <a:extLst>
              <a:ext uri="{FF2B5EF4-FFF2-40B4-BE49-F238E27FC236}">
                <a16:creationId xmlns:a16="http://schemas.microsoft.com/office/drawing/2014/main" id="{4551D8EF-4778-CF72-6C6D-6ECEFD13B915}"/>
              </a:ext>
            </a:extLst>
          </p:cNvPr>
          <p:cNvCxnSpPr>
            <a:cxnSpLocks/>
          </p:cNvCxnSpPr>
          <p:nvPr/>
        </p:nvCxnSpPr>
        <p:spPr bwMode="auto">
          <a:xfrm flipH="1">
            <a:off x="8352042"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C1AFA204-C216-342C-5817-BA20EBBE3550}"/>
              </a:ext>
            </a:extLst>
          </p:cNvPr>
          <p:cNvCxnSpPr>
            <a:cxnSpLocks/>
            <a:stCxn id="15" idx="3"/>
            <a:endCxn id="17" idx="3"/>
          </p:cNvCxnSpPr>
          <p:nvPr/>
        </p:nvCxnSpPr>
        <p:spPr bwMode="auto">
          <a:xfrm flipV="1">
            <a:off x="7700195" y="5419936"/>
            <a:ext cx="190923"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7" name="直線矢印コネクタ 86">
            <a:extLst>
              <a:ext uri="{FF2B5EF4-FFF2-40B4-BE49-F238E27FC236}">
                <a16:creationId xmlns:a16="http://schemas.microsoft.com/office/drawing/2014/main" id="{DF4B6649-D3A7-5C8C-528A-C03DF217E907}"/>
              </a:ext>
            </a:extLst>
          </p:cNvPr>
          <p:cNvCxnSpPr>
            <a:cxnSpLocks/>
            <a:stCxn id="15" idx="4"/>
            <a:endCxn id="17" idx="4"/>
          </p:cNvCxnSpPr>
          <p:nvPr/>
        </p:nvCxnSpPr>
        <p:spPr bwMode="auto">
          <a:xfrm flipV="1">
            <a:off x="8082033" y="5499017"/>
            <a:ext cx="6" cy="269997"/>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0" name="直線矢印コネクタ 89">
            <a:extLst>
              <a:ext uri="{FF2B5EF4-FFF2-40B4-BE49-F238E27FC236}">
                <a16:creationId xmlns:a16="http://schemas.microsoft.com/office/drawing/2014/main" id="{5A3B712B-E2EB-EA02-F49F-4B40F4CB0521}"/>
              </a:ext>
            </a:extLst>
          </p:cNvPr>
          <p:cNvCxnSpPr>
            <a:cxnSpLocks/>
            <a:stCxn id="15" idx="5"/>
            <a:endCxn id="17" idx="5"/>
          </p:cNvCxnSpPr>
          <p:nvPr/>
        </p:nvCxnSpPr>
        <p:spPr bwMode="auto">
          <a:xfrm flipH="1" flipV="1">
            <a:off x="8272960" y="5419936"/>
            <a:ext cx="190911"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12" name="楕円 211">
            <a:extLst>
              <a:ext uri="{FF2B5EF4-FFF2-40B4-BE49-F238E27FC236}">
                <a16:creationId xmlns:a16="http://schemas.microsoft.com/office/drawing/2014/main" id="{9ED59E4D-CD7F-8021-A71E-247D4D6D05A4}"/>
              </a:ext>
            </a:extLst>
          </p:cNvPr>
          <p:cNvSpPr/>
          <p:nvPr/>
        </p:nvSpPr>
        <p:spPr bwMode="auto">
          <a:xfrm>
            <a:off x="7272030"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81137-F795-A5CA-2E3D-8C140372F454}"/>
              </a:ext>
            </a:extLst>
          </p:cNvPr>
          <p:cNvSpPr>
            <a:spLocks noGrp="1"/>
          </p:cNvSpPr>
          <p:nvPr>
            <p:ph type="title"/>
          </p:nvPr>
        </p:nvSpPr>
        <p:spPr/>
        <p:txBody>
          <a:bodyPr/>
          <a:lstStyle/>
          <a:p>
            <a:r>
              <a:rPr kumimoji="1" lang="ja-JP" altLang="en-US" dirty="0"/>
              <a:t>背景を絞る例（小泉くんの </a:t>
            </a:r>
            <a:r>
              <a:rPr lang="en-US" altLang="ja-JP" dirty="0"/>
              <a:t>DATE</a:t>
            </a:r>
            <a:r>
              <a:rPr lang="ja-JP" altLang="en-US" dirty="0"/>
              <a:t> の背景</a:t>
            </a:r>
            <a:r>
              <a:rPr kumimoji="1" lang="ja-JP" altLang="en-US" dirty="0"/>
              <a:t>）</a:t>
            </a:r>
          </a:p>
        </p:txBody>
      </p:sp>
      <p:sp>
        <p:nvSpPr>
          <p:cNvPr id="3" name="テキスト プレースホルダー 2">
            <a:extLst>
              <a:ext uri="{FF2B5EF4-FFF2-40B4-BE49-F238E27FC236}">
                <a16:creationId xmlns:a16="http://schemas.microsoft.com/office/drawing/2014/main" id="{C3AC51B1-E196-AAF6-0690-BB2B675F9713}"/>
              </a:ext>
            </a:extLst>
          </p:cNvPr>
          <p:cNvSpPr>
            <a:spLocks noGrp="1"/>
          </p:cNvSpPr>
          <p:nvPr>
            <p:ph type="body" sz="quarter" idx="10"/>
          </p:nvPr>
        </p:nvSpPr>
        <p:spPr>
          <a:xfrm>
            <a:off x="521955" y="1088974"/>
            <a:ext cx="8460094" cy="5219751"/>
          </a:xfrm>
        </p:spPr>
        <p:txBody>
          <a:bodyPr/>
          <a:lstStyle/>
          <a:p>
            <a:r>
              <a:rPr kumimoji="1" lang="ja-JP" altLang="en-US" sz="1800" dirty="0"/>
              <a:t>背景：早いプリフェッチによるレイテンシの隠蔽</a:t>
            </a:r>
            <a:endParaRPr kumimoji="1" lang="en-US" altLang="ja-JP" sz="1800" dirty="0"/>
          </a:p>
          <a:p>
            <a:pPr marL="817200" lvl="1" indent="-457200">
              <a:buFont typeface="+mj-lt"/>
              <a:buAutoNum type="arabicPeriod"/>
            </a:pPr>
            <a:r>
              <a:rPr kumimoji="1" lang="ja-JP" altLang="en-US" sz="1800" dirty="0"/>
              <a:t>メイン・メモリのアクセス・レイテンシが大きな問題に</a:t>
            </a:r>
            <a:endParaRPr kumimoji="1" lang="en-US" altLang="ja-JP" sz="1800" dirty="0"/>
          </a:p>
          <a:p>
            <a:pPr marL="817200" lvl="1" indent="-457200">
              <a:buFont typeface="+mj-lt"/>
              <a:buAutoNum type="arabicPeriod"/>
            </a:pPr>
            <a:r>
              <a:rPr kumimoji="1" lang="ja-JP" altLang="en-US" sz="1800" dirty="0"/>
              <a:t>プリフェッチ：キャッシュにデータを先読みしておく技術</a:t>
            </a:r>
            <a:endParaRPr kumimoji="1" lang="en-US" altLang="ja-JP" sz="1800" dirty="0"/>
          </a:p>
          <a:p>
            <a:pPr marL="817200" lvl="1" indent="-457200">
              <a:buFont typeface="+mj-lt"/>
              <a:buAutoNum type="arabicPeriod"/>
            </a:pPr>
            <a:r>
              <a:rPr kumimoji="1" lang="ja-JP" altLang="en-US" sz="1800" dirty="0"/>
              <a:t>多くの既存研究では十分に早くプリフェッチすることを重視</a:t>
            </a:r>
            <a:endParaRPr kumimoji="1" lang="en-US" altLang="ja-JP" sz="1800" dirty="0"/>
          </a:p>
          <a:p>
            <a:pPr lvl="2"/>
            <a:r>
              <a:rPr kumimoji="1" lang="ja-JP" altLang="en-US" sz="1800" dirty="0"/>
              <a:t>メモリ・アクセスのレイテンシを有効に隠蔽するため</a:t>
            </a:r>
            <a:endParaRPr kumimoji="1" lang="en-US" altLang="ja-JP" sz="1800" dirty="0"/>
          </a:p>
          <a:p>
            <a:pPr lvl="2"/>
            <a:r>
              <a:rPr kumimoji="1" lang="ja-JP" altLang="en-US" sz="1800" dirty="0"/>
              <a:t>通常はなるべく遠い未来のアドレスを予測してプリフェッチ</a:t>
            </a:r>
            <a:endParaRPr kumimoji="1" lang="en-US" altLang="ja-JP" sz="1800" dirty="0"/>
          </a:p>
          <a:p>
            <a:r>
              <a:rPr lang="ja-JP" altLang="en-US" sz="1800" dirty="0"/>
              <a:t>上記の背景は，以下のようにして</a:t>
            </a:r>
            <a:r>
              <a:rPr kumimoji="1" lang="ja-JP" altLang="en-US" sz="1800" dirty="0"/>
              <a:t>話題を絞り込んでいる</a:t>
            </a:r>
            <a:endParaRPr kumimoji="1" lang="en-US" altLang="ja-JP" sz="1800" dirty="0"/>
          </a:p>
          <a:p>
            <a:pPr lvl="1"/>
            <a:r>
              <a:rPr kumimoji="1" lang="ja-JP" altLang="en-US" sz="1800" dirty="0"/>
              <a:t>「</a:t>
            </a:r>
            <a:r>
              <a:rPr kumimoji="1" lang="en-US" altLang="ja-JP" sz="1800" dirty="0"/>
              <a:t>1. </a:t>
            </a:r>
            <a:r>
              <a:rPr kumimoji="1" lang="ja-JP" altLang="en-US" sz="1800" dirty="0"/>
              <a:t>メモリのレイテンシが問題」→</a:t>
            </a:r>
            <a:endParaRPr kumimoji="1" lang="en-US" altLang="ja-JP" sz="1800" dirty="0"/>
          </a:p>
          <a:p>
            <a:pPr lvl="1"/>
            <a:r>
              <a:rPr kumimoji="1" lang="ja-JP" altLang="en-US" sz="1800" dirty="0"/>
              <a:t>「</a:t>
            </a:r>
            <a:r>
              <a:rPr kumimoji="1" lang="en-US" altLang="ja-JP" sz="1800" dirty="0"/>
              <a:t>2. </a:t>
            </a:r>
            <a:r>
              <a:rPr kumimoji="1" lang="ja-JP" altLang="en-US" sz="1800" dirty="0"/>
              <a:t>プリフェッチによる解決」（レイテンシ問題の解決法の１つ）→</a:t>
            </a:r>
            <a:endParaRPr kumimoji="1" lang="en-US" altLang="ja-JP" sz="1800" dirty="0"/>
          </a:p>
          <a:p>
            <a:pPr lvl="1"/>
            <a:r>
              <a:rPr kumimoji="1" lang="ja-JP" altLang="en-US" sz="1800" dirty="0"/>
              <a:t>「</a:t>
            </a:r>
            <a:r>
              <a:rPr kumimoji="1" lang="en-US" altLang="ja-JP" sz="1800" dirty="0"/>
              <a:t>3. </a:t>
            </a:r>
            <a:r>
              <a:rPr kumimoji="1" lang="ja-JP" altLang="en-US" sz="1800" dirty="0"/>
              <a:t>早いプリフェッチの重視」（プリフェッチの性質の１つ）</a:t>
            </a:r>
            <a:endParaRPr lang="en-US" altLang="ja-JP" sz="1800" dirty="0"/>
          </a:p>
          <a:p>
            <a:r>
              <a:rPr kumimoji="1" lang="ja-JP" altLang="en-US" sz="1800" dirty="0"/>
              <a:t>このようにして，その後の「課題：早すぎるプリフェッチ」と「提案：プリフェッチを遅らせる」に繋げている</a:t>
            </a:r>
          </a:p>
        </p:txBody>
      </p:sp>
    </p:spTree>
    <p:extLst>
      <p:ext uri="{BB962C8B-B14F-4D97-AF65-F5344CB8AC3E}">
        <p14:creationId xmlns:p14="http://schemas.microsoft.com/office/powerpoint/2010/main" val="803988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solidFill>
                  <a:schemeClr val="accent5"/>
                </a:solidFill>
              </a:rPr>
              <a:t>内容のまとめかた</a:t>
            </a:r>
            <a:endParaRPr kumimoji="1" lang="en-US" altLang="ja-JP" dirty="0">
              <a:solidFill>
                <a:schemeClr val="accent5"/>
              </a:solidFill>
            </a:endParaRPr>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それら「課題」と「提案」に話題を絞り込んでいくような</a:t>
            </a:r>
            <a:br>
              <a:rPr kumimoji="1" lang="en-US" altLang="ja-JP" dirty="0"/>
            </a:br>
            <a:r>
              <a:rPr kumimoji="1" lang="ja-JP" altLang="en-US" dirty="0"/>
              <a:t>「背景」を考える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6080D3A-0998-4807-8313-6070DBCBB410}"/>
              </a:ext>
            </a:extLst>
          </p:cNvPr>
          <p:cNvSpPr>
            <a:spLocks noGrp="1"/>
          </p:cNvSpPr>
          <p:nvPr>
            <p:ph type="title"/>
          </p:nvPr>
        </p:nvSpPr>
        <p:spPr/>
        <p:txBody>
          <a:bodyPr/>
          <a:lstStyle/>
          <a:p>
            <a:r>
              <a:rPr lang="ja-JP" altLang="en-US" b="1" dirty="0"/>
              <a:t>箇条書きの作り方</a:t>
            </a:r>
            <a:endParaRPr lang="en-US" b="1" dirty="0"/>
          </a:p>
        </p:txBody>
      </p:sp>
    </p:spTree>
    <p:extLst>
      <p:ext uri="{BB962C8B-B14F-4D97-AF65-F5344CB8AC3E}">
        <p14:creationId xmlns:p14="http://schemas.microsoft.com/office/powerpoint/2010/main" val="3815871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817200" lvl="1" indent="-457200">
              <a:buFont typeface="+mj-lt"/>
              <a:buAutoNum type="arabicPeriod"/>
            </a:pPr>
            <a:r>
              <a:rPr kumimoji="1" lang="ja-JP" altLang="en-US" dirty="0"/>
              <a:t>文を短くする</a:t>
            </a:r>
            <a:endParaRPr kumimoji="1" lang="en-US" altLang="ja-JP" dirty="0"/>
          </a:p>
          <a:p>
            <a:pPr marL="817200" lvl="1" indent="-457200">
              <a:buFont typeface="+mj-lt"/>
              <a:buAutoNum type="arabicPeriod"/>
            </a:pPr>
            <a:r>
              <a:rPr kumimoji="1" lang="ja-JP" altLang="en-US" dirty="0"/>
              <a:t>属性を使った親子関係の作り方</a:t>
            </a:r>
            <a:endParaRPr kumimoji="1" lang="en-US" altLang="ja-JP" dirty="0"/>
          </a:p>
          <a:p>
            <a:pPr marL="817200" lvl="1" indent="-457200">
              <a:buFont typeface="+mj-lt"/>
              <a:buAutoNum type="arabicPeriod"/>
            </a:pPr>
            <a:r>
              <a:rPr kumimoji="1" lang="ja-JP" altLang="en-US" dirty="0"/>
              <a:t>インデントにぶらさげる項目数</a:t>
            </a:r>
            <a:endParaRPr kumimoji="1" lang="en-US" altLang="ja-JP" dirty="0"/>
          </a:p>
          <a:p>
            <a:pPr marL="817200" lvl="1"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a:xfrm>
            <a:off x="521955" y="1088974"/>
            <a:ext cx="8370093" cy="5219751"/>
          </a:xfrm>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p:txBody>
          <a:bodyPr/>
          <a:lstStyle/>
          <a:p>
            <a:r>
              <a:rPr lang="ja-JP" altLang="en-US" dirty="0"/>
              <a:t>インデントされた子要素の部分と，その親の関係</a:t>
            </a:r>
            <a:endParaRPr lang="en-US" altLang="ja-JP" dirty="0"/>
          </a:p>
          <a:p>
            <a:pPr lvl="1"/>
            <a:r>
              <a:rPr lang="ja-JP" altLang="en-US" dirty="0"/>
              <a:t>子項目は，その親項目のなんらかの詳細を説明する</a:t>
            </a:r>
            <a:endParaRPr lang="en-US" altLang="ja-JP" dirty="0"/>
          </a:p>
          <a:p>
            <a:pPr lvl="1"/>
            <a:r>
              <a:rPr lang="ja-JP" altLang="en-US" dirty="0"/>
              <a:t>親項目は，その子項目をまとめた内容となる</a:t>
            </a:r>
            <a:r>
              <a:rPr lang="en-US" altLang="ja-JP" dirty="0"/>
              <a:t>	</a:t>
            </a:r>
          </a:p>
          <a:p>
            <a:r>
              <a:rPr lang="ja-JP" altLang="en-US" dirty="0"/>
              <a:t>項目の「属性」や「話題」に従ってくくっていくと良い</a:t>
            </a:r>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属性による親子関係の確認</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lang="en-US" altLang="ja-JP" sz="1800" dirty="0"/>
          </a:p>
          <a:p>
            <a:r>
              <a:rPr kumimoji="1" lang="ja-JP" altLang="en-US" sz="1800" dirty="0"/>
              <a:t>属性は，プログラミング言語における型の概念に似ている</a:t>
            </a:r>
            <a:endParaRPr kumimoji="1" lang="en-US" altLang="ja-JP" sz="1800" dirty="0"/>
          </a:p>
          <a:p>
            <a:pPr lvl="1"/>
            <a:r>
              <a:rPr kumimoji="1" lang="ja-JP" altLang="en-US" sz="1800" dirty="0"/>
              <a:t>構造体や配列と似たような構造化の考え方ができる</a:t>
            </a:r>
            <a:endParaRPr kumimoji="1" lang="en-US" altLang="ja-JP" sz="1800" dirty="0"/>
          </a:p>
          <a:p>
            <a:pPr lvl="1"/>
            <a:r>
              <a:rPr kumimoji="1" lang="ja-JP" altLang="en-US" sz="1800" dirty="0"/>
              <a:t>「違う型のものを配列に入れてはいけない」のような概念が応用できる</a:t>
            </a:r>
          </a:p>
        </p:txBody>
      </p:sp>
    </p:spTree>
    <p:extLst>
      <p:ext uri="{BB962C8B-B14F-4D97-AF65-F5344CB8AC3E}">
        <p14:creationId xmlns:p14="http://schemas.microsoft.com/office/powerpoint/2010/main" val="15897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共通の属性をくくる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p:txBody>
          <a:bodyPr/>
          <a:lstStyle/>
          <a:p>
            <a:r>
              <a:rPr lang="ja-JP" altLang="en-US" sz="1600" dirty="0"/>
              <a:t>同じレベルにある複数の同じ属性の項目は，くくって１つにする</a:t>
            </a:r>
            <a:endParaRPr lang="en-US" altLang="ja-JP" sz="1600" dirty="0"/>
          </a:p>
          <a:p>
            <a:pPr lvl="1"/>
            <a:r>
              <a:rPr kumimoji="1" lang="ja-JP" altLang="en-US" sz="1600" dirty="0"/>
              <a:t>複数の同じ属性（型）のものが別の属性（型）と同じレベルに並んではいけない</a:t>
            </a:r>
            <a:endParaRPr lang="en-US" altLang="ja-JP" sz="1600" dirty="0"/>
          </a:p>
          <a:p>
            <a:r>
              <a:rPr kumimoji="1" lang="ja-JP" altLang="en-US" sz="1600" dirty="0"/>
              <a:t>たとえば，２つの「例：」が「詳細：」と同じレベルにあるような以下の場合：</a:t>
            </a:r>
            <a:endParaRPr kumimoji="1" lang="en-US" altLang="ja-JP" sz="1600" dirty="0"/>
          </a:p>
          <a:p>
            <a:pPr lvl="1"/>
            <a:r>
              <a:rPr kumimoji="1" lang="ja-JP" altLang="en-US" sz="1600" dirty="0"/>
              <a:t>「例：」をくくって１つの配列にする</a:t>
            </a:r>
            <a:br>
              <a:rPr kumimoji="1" lang="en-US" altLang="ja-JP" sz="1600" dirty="0"/>
            </a:br>
            <a:endParaRPr kumimoji="1"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r>
              <a:rPr lang="en-US" altLang="ja-JP" sz="1600" dirty="0"/>
              <a:t>RISC-V </a:t>
            </a:r>
            <a:r>
              <a:rPr lang="ja-JP" altLang="en-US" sz="1600" dirty="0"/>
              <a:t>ベクトル拡張</a:t>
            </a:r>
            <a:endParaRPr lang="en-US" altLang="ja-JP" sz="1600" dirty="0"/>
          </a:p>
          <a:p>
            <a:pPr lvl="2"/>
            <a:r>
              <a:rPr lang="ja-JP" altLang="en-US" sz="1600" dirty="0">
                <a:solidFill>
                  <a:schemeClr val="accent5"/>
                </a:solidFill>
              </a:rPr>
              <a:t>例：</a:t>
            </a:r>
            <a:r>
              <a:rPr lang="en-US" altLang="ja-JP" sz="1600" dirty="0"/>
              <a:t>NEC SX</a:t>
            </a:r>
            <a:br>
              <a:rPr lang="en-US" altLang="ja-JP" sz="1600" dirty="0"/>
            </a:br>
            <a:endParaRPr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754E8632-AEBE-6434-9618-C81A791D0355}"/>
              </a:ext>
            </a:extLst>
          </p:cNvPr>
          <p:cNvSpPr/>
          <p:nvPr/>
        </p:nvSpPr>
        <p:spPr bwMode="auto">
          <a:xfrm rot="5400000">
            <a:off x="4301997" y="4329010"/>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47506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共通の話題をくくる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a:xfrm>
            <a:off x="431954" y="1088974"/>
            <a:ext cx="8460094" cy="5219751"/>
          </a:xfrm>
        </p:spPr>
        <p:txBody>
          <a:bodyPr/>
          <a:lstStyle/>
          <a:p>
            <a:r>
              <a:rPr lang="ja-JP" altLang="en-US" sz="1600" dirty="0"/>
              <a:t>同じレベルにある複数の同じ話題の項目も，くくって１つにする</a:t>
            </a:r>
            <a:endParaRPr lang="en-US" altLang="ja-JP" sz="1600" dirty="0"/>
          </a:p>
          <a:p>
            <a:pPr lvl="1"/>
            <a:r>
              <a:rPr lang="ja-JP" altLang="en-US" sz="1600" dirty="0"/>
              <a:t>属性とは直行している</a:t>
            </a:r>
            <a:endParaRPr lang="en-US" altLang="ja-JP" sz="1600" dirty="0"/>
          </a:p>
          <a:p>
            <a:r>
              <a:rPr lang="ja-JP" altLang="en-US" sz="1600" dirty="0"/>
              <a:t>たとえば，「ベクトル命令」について話している以下のような場合：</a:t>
            </a:r>
            <a:endParaRPr lang="en-US" altLang="ja-JP" sz="1600" dirty="0"/>
          </a:p>
          <a:p>
            <a:pPr lvl="1"/>
            <a:r>
              <a:rPr lang="ja-JP" altLang="en-US" sz="1600" dirty="0"/>
              <a:t>それらを「ベクトル命令」でくくる</a:t>
            </a:r>
            <a:br>
              <a:rPr lang="en-US" altLang="ja-JP" sz="1600" dirty="0"/>
            </a:br>
            <a:br>
              <a:rPr lang="en-US" altLang="ja-JP" sz="1600" dirty="0"/>
            </a:br>
            <a:endParaRPr lang="en-US" altLang="ja-JP" sz="1600" dirty="0"/>
          </a:p>
          <a:p>
            <a:pPr lvl="1"/>
            <a:r>
              <a:rPr lang="ja-JP" altLang="en-US" sz="1600" dirty="0">
                <a:solidFill>
                  <a:schemeClr val="accent6"/>
                </a:solidFill>
              </a:rPr>
              <a:t>詳細：</a:t>
            </a:r>
            <a:r>
              <a:rPr lang="ja-JP" altLang="en-US" sz="1600" dirty="0">
                <a:solidFill>
                  <a:schemeClr val="accent5"/>
                </a:solidFill>
              </a:rPr>
              <a:t>ベクトル命令</a:t>
            </a:r>
            <a:r>
              <a:rPr lang="ja-JP" altLang="en-US" sz="1600" dirty="0"/>
              <a:t>とは単一の命令で可変長の複数データを処理する命令の方式</a:t>
            </a:r>
            <a:endParaRPr lang="en-US" altLang="ja-JP" sz="1600" dirty="0"/>
          </a:p>
          <a:p>
            <a:pPr lvl="1"/>
            <a:r>
              <a:rPr lang="ja-JP" altLang="en-US" sz="1600" dirty="0">
                <a:solidFill>
                  <a:schemeClr val="accent6"/>
                </a:solidFill>
              </a:rPr>
              <a:t>例：</a:t>
            </a:r>
            <a:r>
              <a:rPr lang="ja-JP" altLang="en-US" sz="1600" dirty="0">
                <a:solidFill>
                  <a:schemeClr val="accent5"/>
                </a:solidFill>
              </a:rPr>
              <a:t>ベクトル命令</a:t>
            </a:r>
            <a:r>
              <a:rPr lang="ja-JP" altLang="en-US" sz="1600" dirty="0"/>
              <a:t>には以下のような実装の例がある</a:t>
            </a:r>
            <a:endParaRPr lang="en-US" altLang="ja-JP" sz="1600" dirty="0">
              <a:solidFill>
                <a:schemeClr val="accent5"/>
              </a:solidFill>
            </a:endParaRPr>
          </a:p>
          <a:p>
            <a:pPr lvl="2"/>
            <a:r>
              <a:rPr lang="en-US" altLang="ja-JP" sz="1600" dirty="0"/>
              <a:t>RISC-V </a:t>
            </a:r>
            <a:r>
              <a:rPr lang="ja-JP" altLang="en-US" sz="1600" dirty="0"/>
              <a:t>ベクトル拡張</a:t>
            </a:r>
            <a:endParaRPr lang="en-US" altLang="ja-JP" sz="1600" dirty="0"/>
          </a:p>
          <a:p>
            <a:pPr lvl="2"/>
            <a:r>
              <a:rPr lang="en-US" altLang="ja-JP" sz="1600" dirty="0"/>
              <a:t>NEC SX</a:t>
            </a:r>
          </a:p>
          <a:p>
            <a:pPr lvl="1"/>
            <a:endParaRPr lang="en-US" altLang="ja-JP" sz="1600" dirty="0"/>
          </a:p>
          <a:p>
            <a:pPr lvl="1"/>
            <a:r>
              <a:rPr lang="ja-JP" altLang="en-US" sz="1600" dirty="0">
                <a:solidFill>
                  <a:schemeClr val="accent5"/>
                </a:solidFill>
              </a:rPr>
              <a:t>ベクトル命令</a:t>
            </a:r>
            <a:r>
              <a:rPr lang="ja-JP" altLang="en-US" sz="1600" dirty="0"/>
              <a:t>：</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a:t>
            </a:r>
            <a:endParaRPr lang="en-US" altLang="ja-JP" sz="1600" dirty="0"/>
          </a:p>
          <a:p>
            <a:pPr lvl="2"/>
            <a:r>
              <a:rPr lang="ja-JP" altLang="en-US" sz="1600" dirty="0">
                <a:solidFill>
                  <a:schemeClr val="accent6"/>
                </a:solidFill>
              </a:rPr>
              <a:t>例：</a:t>
            </a:r>
            <a:r>
              <a:rPr lang="ja-JP" altLang="en-US" sz="1600" dirty="0"/>
              <a:t>実装の例：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674E0A16-34CD-7B18-1B05-C11E7A413DF3}"/>
              </a:ext>
            </a:extLst>
          </p:cNvPr>
          <p:cNvSpPr/>
          <p:nvPr/>
        </p:nvSpPr>
        <p:spPr bwMode="auto">
          <a:xfrm rot="5400000">
            <a:off x="4211996" y="4419011"/>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0283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sz="2800" dirty="0"/>
              <a:t>なぜプロットを作るのか？</a:t>
            </a:r>
            <a:endParaRPr kumimoji="1" lang="ja-JP" altLang="en-US" dirty="0"/>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a:xfrm>
            <a:off x="161951" y="1088974"/>
            <a:ext cx="8730097" cy="5219751"/>
          </a:xfrm>
        </p:spPr>
        <p:txBody>
          <a:bodyPr/>
          <a:lstStyle/>
          <a:p>
            <a:r>
              <a:rPr kumimoji="1" lang="ja-JP" altLang="en-US" dirty="0"/>
              <a:t>話の筋を整理するため</a:t>
            </a:r>
            <a:endParaRPr kumimoji="1" lang="en-US" altLang="ja-JP" dirty="0"/>
          </a:p>
          <a:p>
            <a:pPr lvl="1"/>
            <a:r>
              <a:rPr kumimoji="1" lang="ja-JP" altLang="en-US" dirty="0"/>
              <a:t>何が背景で，何が課題で，何をどう解決したのかを明確にする</a:t>
            </a:r>
            <a:endParaRPr kumimoji="1" lang="en-US" altLang="ja-JP" dirty="0"/>
          </a:p>
          <a:p>
            <a:r>
              <a:rPr kumimoji="1" lang="ja-JP" altLang="en-US" dirty="0"/>
              <a:t>その筋に収束するよう文章を書くと，主張を明確に示すことが出来る</a:t>
            </a:r>
            <a:endParaRPr kumimoji="1" lang="en-US" altLang="ja-JP" dirty="0"/>
          </a:p>
          <a:p>
            <a:pPr lvl="1"/>
            <a:r>
              <a:rPr kumimoji="1" lang="ja-JP" altLang="en-US" dirty="0"/>
              <a:t>そうしないと，「言いたいことがなんとなく適当に並べられた良くわからないもの」が出来上がる</a:t>
            </a:r>
            <a:endParaRPr kumimoji="1" lang="en-US" altLang="ja-JP" dirty="0"/>
          </a:p>
          <a:p>
            <a:pPr lvl="1"/>
            <a:r>
              <a:rPr kumimoji="1" lang="ja-JP" altLang="en-US" dirty="0"/>
              <a:t>設計図なしで建物を建てるとヒドい事になるのと同じ</a:t>
            </a:r>
            <a:endParaRPr kumimoji="1" lang="en-US" altLang="ja-JP" dirty="0"/>
          </a:p>
          <a:p>
            <a:r>
              <a:rPr kumimoji="1" lang="ja-JP" altLang="en-US" dirty="0"/>
              <a:t>論文の章構成レベルの設計をしているとも言える</a:t>
            </a:r>
            <a:endParaRPr kumimoji="1" lang="en-US" altLang="ja-JP" dirty="0"/>
          </a:p>
          <a:p>
            <a:pPr lvl="1"/>
            <a:r>
              <a:rPr kumimoji="1" lang="ja-JP" altLang="en-US" dirty="0"/>
              <a:t>これを先にやっておかないと，後から大きな手戻りが発生する</a:t>
            </a:r>
            <a:endParaRPr kumimoji="1" lang="en-US" altLang="ja-JP" dirty="0"/>
          </a:p>
          <a:p>
            <a:pPr lvl="1"/>
            <a:r>
              <a:rPr kumimoji="1" lang="ja-JP" altLang="en-US" dirty="0"/>
              <a:t>文章の修正が細かい手直しではすまなくなる</a:t>
            </a:r>
            <a:endParaRPr kumimoji="1" lang="en-US" altLang="ja-JP"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solidFill>
                  <a:schemeClr val="accent5"/>
                </a:solidFill>
              </a:rPr>
              <a:t>６点の項目だけを繋げて読んでも意味が通るようにする</a:t>
            </a:r>
            <a:endParaRPr lang="en-US" altLang="ja-JP" dirty="0">
              <a:solidFill>
                <a:schemeClr val="accent5"/>
              </a:solidFill>
            </a:endParaRPr>
          </a:p>
          <a:p>
            <a:r>
              <a:rPr lang="ja-JP" altLang="en-US" dirty="0"/>
              <a:t>イントロプロットは３点プロットから派生させて作る</a:t>
            </a:r>
            <a:endParaRPr lang="en-US" altLang="ja-JP" dirty="0"/>
          </a:p>
          <a:p>
            <a:pPr lvl="1"/>
            <a:r>
              <a:rPr lang="ja-JP" altLang="en-US" dirty="0"/>
              <a:t>基本的には３点プロットの各項目に，より詳細を肉付けしていく</a:t>
            </a:r>
            <a:endParaRPr lang="en-US" altLang="ja-JP" dirty="0"/>
          </a:p>
          <a:p>
            <a:pPr lvl="1"/>
            <a:r>
              <a:rPr lang="ja-JP" altLang="en-US" dirty="0"/>
              <a:t>ただし役割や目的の違いにより，作り方が異なる部分もある</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386B1-944B-F305-11DF-CDC9CE227ECF}"/>
              </a:ext>
            </a:extLst>
          </p:cNvPr>
          <p:cNvSpPr>
            <a:spLocks noGrp="1"/>
          </p:cNvSpPr>
          <p:nvPr>
            <p:ph type="title"/>
          </p:nvPr>
        </p:nvSpPr>
        <p:spPr/>
        <p:txBody>
          <a:bodyPr/>
          <a:lstStyle/>
          <a:p>
            <a:r>
              <a:rPr kumimoji="1" lang="ja-JP" altLang="en-US" dirty="0"/>
              <a:t>イントロプロットと３点プロットの違い</a:t>
            </a:r>
            <a:endParaRPr kumimoji="1" lang="en-US" dirty="0"/>
          </a:p>
        </p:txBody>
      </p:sp>
      <p:sp>
        <p:nvSpPr>
          <p:cNvPr id="3" name="テキスト プレースホルダー 2">
            <a:extLst>
              <a:ext uri="{FF2B5EF4-FFF2-40B4-BE49-F238E27FC236}">
                <a16:creationId xmlns:a16="http://schemas.microsoft.com/office/drawing/2014/main" id="{09860C68-9762-1214-2A2A-9ED3A6715D11}"/>
              </a:ext>
            </a:extLst>
          </p:cNvPr>
          <p:cNvSpPr>
            <a:spLocks noGrp="1"/>
          </p:cNvSpPr>
          <p:nvPr>
            <p:ph type="body" sz="quarter" idx="10"/>
          </p:nvPr>
        </p:nvSpPr>
        <p:spPr/>
        <p:txBody>
          <a:bodyPr/>
          <a:lstStyle/>
          <a:p>
            <a:r>
              <a:rPr kumimoji="1" lang="ja-JP" altLang="en-US" dirty="0"/>
              <a:t>３点プロットとは異なる部分がある</a:t>
            </a:r>
            <a:endParaRPr kumimoji="1" lang="en-US" altLang="ja-JP" dirty="0"/>
          </a:p>
          <a:p>
            <a:pPr marL="817200" lvl="1" indent="-457200">
              <a:buFont typeface="+mj-lt"/>
              <a:buAutoNum type="arabicPeriod"/>
            </a:pPr>
            <a:r>
              <a:rPr kumimoji="1" lang="ja-JP" altLang="en-US" dirty="0"/>
              <a:t>配分の違い</a:t>
            </a:r>
            <a:endParaRPr kumimoji="1" lang="en-US" altLang="ja-JP" dirty="0"/>
          </a:p>
          <a:p>
            <a:pPr marL="817200" lvl="1" indent="-457200">
              <a:buFont typeface="+mj-lt"/>
              <a:buAutoNum type="arabicPeriod"/>
            </a:pPr>
            <a:r>
              <a:rPr kumimoji="1" lang="ja-JP" altLang="en-US" dirty="0"/>
              <a:t>イントロの役割に由来する違い</a:t>
            </a:r>
            <a:endParaRPr kumimoji="1" lang="en-US" altLang="ja-JP" dirty="0"/>
          </a:p>
          <a:p>
            <a:pPr marL="817200" lvl="1" indent="-457200">
              <a:buFont typeface="+mj-lt"/>
              <a:buAutoNum type="arabicPeriod"/>
            </a:pPr>
            <a:r>
              <a:rPr kumimoji="1" lang="ja-JP" altLang="en-US" dirty="0"/>
              <a:t>プロットで確認する内容の違い</a:t>
            </a:r>
            <a:endParaRPr kumimoji="1" lang="en-US" altLang="ja-JP" dirty="0"/>
          </a:p>
        </p:txBody>
      </p:sp>
    </p:spTree>
    <p:extLst>
      <p:ext uri="{BB962C8B-B14F-4D97-AF65-F5344CB8AC3E}">
        <p14:creationId xmlns:p14="http://schemas.microsoft.com/office/powerpoint/2010/main" val="3466906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イントロの３つの役割</a:t>
            </a:r>
            <a:br>
              <a:rPr kumimoji="1" lang="en-US" altLang="ja-JP" dirty="0"/>
            </a:br>
            <a:r>
              <a:rPr kumimoji="1" lang="ja-JP" altLang="en-US" sz="1800" dirty="0"/>
              <a:t>（と，そこから見た３点プロットとの関係）</a:t>
            </a:r>
            <a:endParaRPr kumimoji="1" lang="ja-JP" altLang="en-US" sz="1600" dirty="0"/>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t>課題や提案が扱う話題への導入を行うこと</a:t>
            </a:r>
            <a:endParaRPr kumimoji="1" lang="en-US" altLang="ja-JP" sz="1800" dirty="0"/>
          </a:p>
          <a:p>
            <a:pPr lvl="1"/>
            <a:r>
              <a:rPr kumimoji="1" lang="ja-JP" altLang="en-US" sz="1800" dirty="0"/>
              <a:t>イントロの冒頭の背景部分でこれを行う</a:t>
            </a:r>
            <a:endParaRPr kumimoji="1" lang="en-US" altLang="ja-JP" sz="1800" dirty="0"/>
          </a:p>
          <a:p>
            <a:pPr lvl="1"/>
            <a:r>
              <a:rPr lang="ja-JP" altLang="en-US" sz="1800" dirty="0"/>
              <a:t>３点プロットの背景部分を展開すれば達成できる</a:t>
            </a:r>
            <a:endParaRPr kumimoji="1" lang="en-US" altLang="ja-JP" sz="1800" dirty="0"/>
          </a:p>
          <a:p>
            <a:pPr marL="457200" indent="-457200">
              <a:buFont typeface="+mj-lt"/>
              <a:buAutoNum type="arabicPeriod"/>
            </a:pPr>
            <a:r>
              <a:rPr kumimoji="1" lang="ja-JP" altLang="en-US" sz="1800" dirty="0"/>
              <a:t>全体を</a:t>
            </a:r>
            <a:r>
              <a:rPr lang="ja-JP" altLang="en-US" sz="1800" dirty="0"/>
              <a:t>要約して紹介すること</a:t>
            </a:r>
            <a:endParaRPr lang="en-US" altLang="ja-JP" sz="1800" dirty="0"/>
          </a:p>
          <a:p>
            <a:pPr lvl="1"/>
            <a:r>
              <a:rPr lang="ja-JP" altLang="en-US" sz="1800" dirty="0"/>
              <a:t>話の全体構造を把握することで，読者</a:t>
            </a:r>
            <a:r>
              <a:rPr kumimoji="1" lang="ja-JP" altLang="en-US" sz="1800" dirty="0"/>
              <a:t>や聴衆の</a:t>
            </a:r>
            <a:r>
              <a:rPr lang="ja-JP" altLang="en-US" sz="1800" dirty="0"/>
              <a:t>以降の理解を円滑にする</a:t>
            </a:r>
            <a:endParaRPr lang="en-US" altLang="ja-JP" sz="1800" dirty="0"/>
          </a:p>
          <a:p>
            <a:pPr lvl="1"/>
            <a:r>
              <a:rPr lang="ja-JP" altLang="en-US" sz="1800" dirty="0"/>
              <a:t>３点プロットの各項目を詳細化すれば達成できる</a:t>
            </a:r>
            <a:endParaRPr lang="en-US" altLang="ja-JP" sz="1800" dirty="0"/>
          </a:p>
          <a:p>
            <a:pPr marL="457200" indent="-457200">
              <a:buFont typeface="+mj-lt"/>
              <a:buAutoNum type="arabicPeriod"/>
            </a:pPr>
            <a:r>
              <a:rPr kumimoji="1" lang="ja-JP" altLang="en-US" sz="1800" dirty="0"/>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1"/>
            <a:r>
              <a:rPr lang="ja-JP" altLang="en-US" sz="1800" dirty="0"/>
              <a:t>問題や提案の核心部分，華々しい結果を示すなど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solidFill>
                  <a:schemeClr val="accent5"/>
                </a:solidFill>
              </a:rPr>
              <a:t>３点プロットにはあまり現れないが，イントロでは意識する</a:t>
            </a:r>
            <a:endParaRPr kumimoji="1" lang="en-US" altLang="ja-JP" sz="1800" dirty="0">
              <a:solidFill>
                <a:schemeClr val="accent5"/>
              </a:solidFill>
            </a:endParaRPr>
          </a:p>
          <a:p>
            <a:r>
              <a:rPr kumimoji="1" lang="ja-JP" altLang="en-US" sz="1800" dirty="0"/>
              <a:t>これらの役割を意識してイントロプロットを作ると良い</a:t>
            </a:r>
            <a:endParaRPr kumimoji="1" lang="en-US" altLang="ja-JP" sz="1800" dirty="0"/>
          </a:p>
        </p:txBody>
      </p:sp>
    </p:spTree>
    <p:extLst>
      <p:ext uri="{BB962C8B-B14F-4D97-AF65-F5344CB8AC3E}">
        <p14:creationId xmlns:p14="http://schemas.microsoft.com/office/powerpoint/2010/main" val="288166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6D4B8-08A3-EE73-8040-25BD22BBAF95}"/>
              </a:ext>
            </a:extLst>
          </p:cNvPr>
          <p:cNvSpPr>
            <a:spLocks noGrp="1"/>
          </p:cNvSpPr>
          <p:nvPr>
            <p:ph type="title"/>
          </p:nvPr>
        </p:nvSpPr>
        <p:spPr/>
        <p:txBody>
          <a:bodyPr/>
          <a:lstStyle/>
          <a:p>
            <a:r>
              <a:rPr kumimoji="1" lang="ja-JP" altLang="en-US" dirty="0"/>
              <a:t>確認する内容の違い</a:t>
            </a:r>
            <a:endParaRPr kumimoji="1" lang="en-US" dirty="0"/>
          </a:p>
        </p:txBody>
      </p:sp>
      <p:sp>
        <p:nvSpPr>
          <p:cNvPr id="3" name="テキスト プレースホルダー 2">
            <a:extLst>
              <a:ext uri="{FF2B5EF4-FFF2-40B4-BE49-F238E27FC236}">
                <a16:creationId xmlns:a16="http://schemas.microsoft.com/office/drawing/2014/main" id="{E8A8FC2D-6758-787C-A50A-8F009CAE2996}"/>
              </a:ext>
            </a:extLst>
          </p:cNvPr>
          <p:cNvSpPr>
            <a:spLocks noGrp="1"/>
          </p:cNvSpPr>
          <p:nvPr>
            <p:ph type="body" sz="quarter" idx="10"/>
          </p:nvPr>
        </p:nvSpPr>
        <p:spPr/>
        <p:txBody>
          <a:bodyPr/>
          <a:lstStyle/>
          <a:p>
            <a:r>
              <a:rPr kumimoji="1" lang="ja-JP" altLang="en-US" dirty="0"/>
              <a:t>イントロプロットでは</a:t>
            </a:r>
            <a:r>
              <a:rPr kumimoji="1" lang="ja-JP" altLang="en-US" dirty="0">
                <a:solidFill>
                  <a:schemeClr val="accent5"/>
                </a:solidFill>
              </a:rPr>
              <a:t>説明の流れの確認</a:t>
            </a:r>
            <a:r>
              <a:rPr kumimoji="1" lang="ja-JP" altLang="en-US" dirty="0"/>
              <a:t>も行う</a:t>
            </a:r>
            <a:endParaRPr kumimoji="1" lang="en-US" altLang="ja-JP" dirty="0"/>
          </a:p>
          <a:p>
            <a:pPr lvl="1"/>
            <a:r>
              <a:rPr kumimoji="1" lang="ja-JP" altLang="en-US" dirty="0"/>
              <a:t>３点プロットでは論理関係の整理に重きをおいていた</a:t>
            </a:r>
            <a:endParaRPr kumimoji="1" lang="en-US" altLang="ja-JP" dirty="0"/>
          </a:p>
          <a:p>
            <a:pPr lvl="1"/>
            <a:r>
              <a:rPr kumimoji="1" lang="ja-JP" altLang="en-US" dirty="0"/>
              <a:t>イントロプロットでは説明の順序</a:t>
            </a:r>
            <a:r>
              <a:rPr kumimoji="1" lang="en-US" altLang="ja-JP" dirty="0"/>
              <a:t>/</a:t>
            </a:r>
            <a:r>
              <a:rPr kumimoji="1" lang="ja-JP" altLang="en-US" dirty="0"/>
              <a:t>接続も確認する</a:t>
            </a:r>
          </a:p>
          <a:p>
            <a:r>
              <a:rPr kumimoji="1" lang="ja-JP" altLang="en-US" dirty="0"/>
              <a:t>イントロプロットも１画面に収まるように書く</a:t>
            </a:r>
            <a:endParaRPr kumimoji="1" lang="en-US" altLang="ja-JP" dirty="0"/>
          </a:p>
          <a:p>
            <a:pPr lvl="1"/>
            <a:r>
              <a:rPr kumimoji="1" lang="ja-JP" altLang="en-US" dirty="0"/>
              <a:t>複数画面にわたると，接続関係の確認が難しくなる</a:t>
            </a:r>
            <a:endParaRPr kumimoji="1" lang="en-US" altLang="ja-JP" dirty="0"/>
          </a:p>
          <a:p>
            <a:pPr lvl="2"/>
            <a:r>
              <a:rPr kumimoji="1" lang="ja-JP" altLang="en-US" dirty="0"/>
              <a:t>３点プロットと同様の密度で書くと１画面に収まらない</a:t>
            </a:r>
            <a:endParaRPr kumimoji="1" lang="en-US" altLang="ja-JP" dirty="0"/>
          </a:p>
          <a:p>
            <a:pPr lvl="2"/>
            <a:r>
              <a:rPr kumimoji="1" lang="ja-JP" altLang="en-US" dirty="0"/>
              <a:t>内容を絞る必要がある</a:t>
            </a:r>
            <a:endParaRPr kumimoji="1" lang="en-US" altLang="ja-JP" dirty="0"/>
          </a:p>
          <a:p>
            <a:pPr lvl="1"/>
            <a:r>
              <a:rPr kumimoji="1" lang="ja-JP" altLang="en-US" dirty="0"/>
              <a:t>トップレベルの項目同士が接続されていることを特に確認する</a:t>
            </a:r>
            <a:endParaRPr kumimoji="1" lang="en-US" altLang="ja-JP" dirty="0"/>
          </a:p>
          <a:p>
            <a:endParaRPr kumimoji="1" lang="en-US" dirty="0">
              <a:solidFill>
                <a:schemeClr val="accent5"/>
              </a:solidFill>
            </a:endParaRPr>
          </a:p>
        </p:txBody>
      </p:sp>
    </p:spTree>
    <p:extLst>
      <p:ext uri="{BB962C8B-B14F-4D97-AF65-F5344CB8AC3E}">
        <p14:creationId xmlns:p14="http://schemas.microsoft.com/office/powerpoint/2010/main" val="2129742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6D4B8-08A3-EE73-8040-25BD22BBAF95}"/>
              </a:ext>
            </a:extLst>
          </p:cNvPr>
          <p:cNvSpPr>
            <a:spLocks noGrp="1"/>
          </p:cNvSpPr>
          <p:nvPr>
            <p:ph type="title"/>
          </p:nvPr>
        </p:nvSpPr>
        <p:spPr/>
        <p:txBody>
          <a:bodyPr/>
          <a:lstStyle/>
          <a:p>
            <a:r>
              <a:rPr kumimoji="1" lang="ja-JP" altLang="en-US" dirty="0"/>
              <a:t>項目の接続</a:t>
            </a:r>
            <a:endParaRPr kumimoji="1" lang="en-US" altLang="ja-JP" dirty="0"/>
          </a:p>
        </p:txBody>
      </p:sp>
      <p:sp>
        <p:nvSpPr>
          <p:cNvPr id="3" name="テキスト プレースホルダー 2">
            <a:extLst>
              <a:ext uri="{FF2B5EF4-FFF2-40B4-BE49-F238E27FC236}">
                <a16:creationId xmlns:a16="http://schemas.microsoft.com/office/drawing/2014/main" id="{E8A8FC2D-6758-787C-A50A-8F009CAE2996}"/>
              </a:ext>
            </a:extLst>
          </p:cNvPr>
          <p:cNvSpPr>
            <a:spLocks noGrp="1"/>
          </p:cNvSpPr>
          <p:nvPr>
            <p:ph type="body" sz="quarter" idx="10"/>
          </p:nvPr>
        </p:nvSpPr>
        <p:spPr/>
        <p:txBody>
          <a:bodyPr/>
          <a:lstStyle/>
          <a:p>
            <a:r>
              <a:rPr kumimoji="1" lang="ja-JP" altLang="en-US" dirty="0"/>
              <a:t>項目間の接続の方法</a:t>
            </a:r>
            <a:endParaRPr kumimoji="1" lang="en-US" altLang="ja-JP" dirty="0"/>
          </a:p>
          <a:p>
            <a:pPr lvl="1"/>
            <a:r>
              <a:rPr kumimoji="1" lang="ja-JP" altLang="en-US" dirty="0">
                <a:solidFill>
                  <a:schemeClr val="accent5"/>
                </a:solidFill>
              </a:rPr>
              <a:t>各項目に，そこまでに出てきた単語</a:t>
            </a:r>
            <a:r>
              <a:rPr kumimoji="1" lang="en-US" altLang="ja-JP" dirty="0">
                <a:solidFill>
                  <a:schemeClr val="accent5"/>
                </a:solidFill>
              </a:rPr>
              <a:t>/</a:t>
            </a:r>
            <a:r>
              <a:rPr kumimoji="1" lang="ja-JP" altLang="en-US" dirty="0">
                <a:solidFill>
                  <a:schemeClr val="accent5"/>
                </a:solidFill>
              </a:rPr>
              <a:t>概念を必ず含める</a:t>
            </a:r>
            <a:endParaRPr kumimoji="1" lang="en-US" altLang="ja-JP" dirty="0">
              <a:solidFill>
                <a:schemeClr val="accent5"/>
              </a:solidFill>
            </a:endParaRPr>
          </a:p>
          <a:p>
            <a:pPr lvl="1"/>
            <a:r>
              <a:rPr kumimoji="1" lang="ja-JP" altLang="en-US" dirty="0"/>
              <a:t>過去に出てきた情報に新しい情報を付け足す形になる</a:t>
            </a:r>
            <a:endParaRPr kumimoji="1" lang="en-US" altLang="ja-JP" dirty="0"/>
          </a:p>
          <a:p>
            <a:r>
              <a:rPr kumimoji="1" lang="ja-JP" altLang="en-US" dirty="0"/>
              <a:t>確認方法：</a:t>
            </a:r>
            <a:endParaRPr kumimoji="1" lang="en-US" altLang="ja-JP" dirty="0"/>
          </a:p>
          <a:p>
            <a:pPr lvl="1"/>
            <a:r>
              <a:rPr kumimoji="1" lang="ja-JP" altLang="en-US" dirty="0"/>
              <a:t>そこまでに出てきた単語</a:t>
            </a:r>
            <a:r>
              <a:rPr kumimoji="1" lang="en-US" altLang="ja-JP" dirty="0"/>
              <a:t>/</a:t>
            </a:r>
            <a:r>
              <a:rPr kumimoji="1" lang="ja-JP" altLang="en-US" dirty="0"/>
              <a:t>概念が全く含まれていない項目が存在してしまっていないかを見る</a:t>
            </a:r>
            <a:endParaRPr kumimoji="1" lang="en-US" altLang="ja-JP" dirty="0"/>
          </a:p>
          <a:p>
            <a:r>
              <a:rPr kumimoji="1" lang="ja-JP" altLang="en-US" dirty="0"/>
              <a:t>第１項目はそこより前がないため，これを守れない</a:t>
            </a:r>
            <a:endParaRPr kumimoji="1" lang="en-US" altLang="ja-JP" dirty="0"/>
          </a:p>
          <a:p>
            <a:pPr lvl="1"/>
            <a:r>
              <a:rPr kumimoji="1" lang="ja-JP" altLang="en-US" dirty="0"/>
              <a:t>第１項目は想定する読者や聴衆が既に知っているであろう概念から始める</a:t>
            </a:r>
            <a:endParaRPr kumimoji="1" lang="en-US" dirty="0">
              <a:solidFill>
                <a:schemeClr val="accent5"/>
              </a:solidFill>
            </a:endParaRPr>
          </a:p>
        </p:txBody>
      </p:sp>
    </p:spTree>
    <p:extLst>
      <p:ext uri="{BB962C8B-B14F-4D97-AF65-F5344CB8AC3E}">
        <p14:creationId xmlns:p14="http://schemas.microsoft.com/office/powerpoint/2010/main" val="1274136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例：出川くんの </a:t>
            </a:r>
            <a:r>
              <a:rPr kumimoji="1" lang="en-US" altLang="ja-JP" dirty="0"/>
              <a:t>ICCD</a:t>
            </a:r>
            <a:endParaRPr kumimoji="1" lang="ja-JP" altLang="en-US" dirty="0"/>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161951" y="278965"/>
            <a:ext cx="8730097" cy="5219751"/>
          </a:xfrm>
        </p:spPr>
        <p:txBody>
          <a:bodyPr/>
          <a:lstStyle/>
          <a:p>
            <a:pPr lvl="1">
              <a:buFont typeface="+mj-lt"/>
              <a:buAutoNum type="arabicPeriod"/>
            </a:pPr>
            <a:r>
              <a:rPr kumimoji="1" lang="ja-JP" altLang="en-US" sz="1600" dirty="0">
                <a:solidFill>
                  <a:schemeClr val="accent5"/>
                </a:solidFill>
              </a:rPr>
              <a:t>命令キャッシュミス</a:t>
            </a:r>
            <a:r>
              <a:rPr kumimoji="1" lang="ja-JP" altLang="en-US" sz="1600" dirty="0"/>
              <a:t>を減らすために多くの研究がなされてきた</a:t>
            </a:r>
            <a:endParaRPr kumimoji="1" lang="en-US" altLang="ja-JP" sz="1600" dirty="0"/>
          </a:p>
          <a:p>
            <a:pPr lvl="2"/>
            <a:r>
              <a:rPr kumimoji="1" lang="ja-JP" altLang="en-US" sz="1600" dirty="0"/>
              <a:t>置換アルゴリズムやプリフェッチなど</a:t>
            </a:r>
            <a:endParaRPr kumimoji="1" lang="en-US" altLang="ja-JP" sz="1600" dirty="0"/>
          </a:p>
          <a:p>
            <a:pPr lvl="1">
              <a:buFont typeface="+mj-lt"/>
              <a:buAutoNum type="arabicPeriod"/>
            </a:pPr>
            <a:r>
              <a:rPr kumimoji="1" lang="ja-JP" altLang="en-US" sz="1600" dirty="0"/>
              <a:t>現代では</a:t>
            </a:r>
            <a:r>
              <a:rPr kumimoji="1" lang="ja-JP" altLang="en-US" sz="1600" dirty="0">
                <a:solidFill>
                  <a:schemeClr val="accent5"/>
                </a:solidFill>
              </a:rPr>
              <a:t>命令キャッシュミス数</a:t>
            </a:r>
            <a:r>
              <a:rPr kumimoji="1" lang="ja-JP" altLang="en-US" sz="1600" dirty="0"/>
              <a:t>と</a:t>
            </a:r>
            <a:r>
              <a:rPr kumimoji="1" lang="ja-JP" altLang="en-US" sz="1600" dirty="0">
                <a:solidFill>
                  <a:schemeClr val="accent5"/>
                </a:solidFill>
              </a:rPr>
              <a:t>実行時間</a:t>
            </a:r>
            <a:r>
              <a:rPr kumimoji="1" lang="ja-JP" altLang="en-US" sz="1600" dirty="0"/>
              <a:t>が直接相関しない</a:t>
            </a:r>
            <a:endParaRPr kumimoji="1" lang="en-US" altLang="ja-JP" sz="1600" dirty="0"/>
          </a:p>
          <a:p>
            <a:pPr lvl="2"/>
            <a:r>
              <a:rPr kumimoji="1" lang="ja-JP" altLang="en-US" sz="1600" dirty="0"/>
              <a:t>現代のプロセッサではミスの処理を含む様々な処理がオーバーラップされるため</a:t>
            </a:r>
            <a:endParaRPr kumimoji="1" lang="en-US" altLang="ja-JP" sz="1600" dirty="0"/>
          </a:p>
          <a:p>
            <a:pPr lvl="2"/>
            <a:r>
              <a:rPr kumimoji="1" lang="ja-JP" altLang="en-US" sz="1600" dirty="0"/>
              <a:t>ミス数を減らしても実行時間が短くならない場合もある</a:t>
            </a:r>
            <a:endParaRPr kumimoji="1" lang="en-US" altLang="ja-JP" sz="1600" dirty="0"/>
          </a:p>
          <a:p>
            <a:pPr lvl="1">
              <a:buFont typeface="+mj-lt"/>
              <a:buAutoNum type="arabicPeriod"/>
            </a:pPr>
            <a:r>
              <a:rPr kumimoji="1" lang="ja-JP" altLang="en-US" sz="1600" dirty="0"/>
              <a:t>精度よい</a:t>
            </a:r>
            <a:r>
              <a:rPr kumimoji="1" lang="ja-JP" altLang="en-US" sz="1600" dirty="0">
                <a:solidFill>
                  <a:schemeClr val="accent5"/>
                </a:solidFill>
              </a:rPr>
              <a:t>実行時間</a:t>
            </a:r>
            <a:r>
              <a:rPr kumimoji="1" lang="ja-JP" altLang="en-US" sz="1600" dirty="0"/>
              <a:t>見積もりのためにはプロセッサ</a:t>
            </a:r>
            <a:r>
              <a:rPr kumimoji="1" lang="ja-JP" altLang="en-US" sz="1600" dirty="0">
                <a:solidFill>
                  <a:schemeClr val="accent5"/>
                </a:solidFill>
              </a:rPr>
              <a:t>全体のシミュレーション</a:t>
            </a:r>
            <a:r>
              <a:rPr kumimoji="1" lang="ja-JP" altLang="en-US" sz="1600" dirty="0"/>
              <a:t>が必要</a:t>
            </a:r>
            <a:endParaRPr kumimoji="1" lang="en-US" altLang="ja-JP" sz="1600" dirty="0"/>
          </a:p>
          <a:p>
            <a:pPr lvl="1">
              <a:buFont typeface="+mj-lt"/>
              <a:buAutoNum type="arabicPeriod"/>
            </a:pPr>
            <a:r>
              <a:rPr kumimoji="1" lang="ja-JP" altLang="en-US" sz="1600" dirty="0"/>
              <a:t>しかしそのような</a:t>
            </a:r>
            <a:r>
              <a:rPr kumimoji="1" lang="ja-JP" altLang="en-US" sz="1600" dirty="0">
                <a:solidFill>
                  <a:schemeClr val="accent5"/>
                </a:solidFill>
              </a:rPr>
              <a:t>全体のシミュレーション</a:t>
            </a:r>
            <a:r>
              <a:rPr kumimoji="1" lang="ja-JP" altLang="en-US" sz="1600" dirty="0"/>
              <a:t>は非常に</a:t>
            </a:r>
            <a:r>
              <a:rPr kumimoji="1" lang="ja-JP" altLang="en-US" sz="1600" dirty="0">
                <a:solidFill>
                  <a:schemeClr val="accent5"/>
                </a:solidFill>
              </a:rPr>
              <a:t>低速</a:t>
            </a:r>
            <a:endParaRPr kumimoji="1" lang="en-US" altLang="ja-JP" sz="1600" dirty="0">
              <a:solidFill>
                <a:schemeClr val="accent5"/>
              </a:solidFill>
            </a:endParaRPr>
          </a:p>
          <a:p>
            <a:pPr lvl="1">
              <a:buFont typeface="+mj-lt"/>
              <a:buAutoNum type="arabicPeriod"/>
            </a:pPr>
            <a:r>
              <a:rPr kumimoji="1" lang="ja-JP" altLang="en-US" sz="1600" dirty="0">
                <a:solidFill>
                  <a:schemeClr val="accent5"/>
                </a:solidFill>
              </a:rPr>
              <a:t>命令キャッシュミス数</a:t>
            </a:r>
            <a:r>
              <a:rPr kumimoji="1" lang="ja-JP" altLang="en-US" sz="1600" dirty="0"/>
              <a:t>に代わる新たな指針を提案</a:t>
            </a:r>
            <a:endParaRPr kumimoji="1" lang="en-US" altLang="ja-JP" sz="1600" dirty="0"/>
          </a:p>
          <a:p>
            <a:pPr lvl="2"/>
            <a:r>
              <a:rPr kumimoji="1" lang="ja-JP" altLang="en-US" sz="1600" dirty="0"/>
              <a:t>手法：新たな指針と，その指針を使った</a:t>
            </a:r>
            <a:r>
              <a:rPr kumimoji="1" lang="ja-JP" altLang="en-US" sz="1600" dirty="0">
                <a:solidFill>
                  <a:schemeClr val="accent5"/>
                </a:solidFill>
              </a:rPr>
              <a:t>高速</a:t>
            </a:r>
            <a:r>
              <a:rPr kumimoji="1" lang="ja-JP" altLang="en-US" sz="1600" dirty="0"/>
              <a:t>な性能見積もり</a:t>
            </a:r>
            <a:endParaRPr kumimoji="1" lang="en-US" altLang="ja-JP" sz="1600" dirty="0"/>
          </a:p>
          <a:p>
            <a:pPr lvl="1">
              <a:buFont typeface="+mj-lt"/>
              <a:buAutoNum type="arabicPeriod"/>
            </a:pPr>
            <a:r>
              <a:rPr kumimoji="1" lang="ja-JP" altLang="en-US" sz="1600" dirty="0"/>
              <a:t>評価の結果</a:t>
            </a:r>
            <a:endParaRPr kumimoji="1" lang="en-US" altLang="ja-JP" sz="1600" dirty="0"/>
          </a:p>
          <a:p>
            <a:pPr lvl="2"/>
            <a:r>
              <a:rPr kumimoji="1" lang="ja-JP" altLang="en-US" sz="1600" dirty="0"/>
              <a:t>効果：</a:t>
            </a:r>
            <a:r>
              <a:rPr kumimoji="1" lang="ja-JP" altLang="en-US" sz="1600" dirty="0">
                <a:solidFill>
                  <a:schemeClr val="accent5"/>
                </a:solidFill>
              </a:rPr>
              <a:t>２桁短い時間</a:t>
            </a:r>
            <a:r>
              <a:rPr kumimoji="1" lang="ja-JP" altLang="en-US" sz="1600" dirty="0"/>
              <a:t>でシミュレーションとほぼ同じ精度の性能見積もりを実現</a:t>
            </a:r>
          </a:p>
        </p:txBody>
      </p:sp>
      <p:cxnSp>
        <p:nvCxnSpPr>
          <p:cNvPr id="6" name="直線矢印コネクタ 5">
            <a:extLst>
              <a:ext uri="{FF2B5EF4-FFF2-40B4-BE49-F238E27FC236}">
                <a16:creationId xmlns:a16="http://schemas.microsoft.com/office/drawing/2014/main" id="{3515B8A7-8F90-E4B1-7D71-909D1AABE2A2}"/>
              </a:ext>
            </a:extLst>
          </p:cNvPr>
          <p:cNvCxnSpPr/>
          <p:nvPr/>
        </p:nvCxnSpPr>
        <p:spPr bwMode="auto">
          <a:xfrm>
            <a:off x="2141973" y="1358977"/>
            <a:ext cx="630007"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 name="直線矢印コネクタ 6">
            <a:extLst>
              <a:ext uri="{FF2B5EF4-FFF2-40B4-BE49-F238E27FC236}">
                <a16:creationId xmlns:a16="http://schemas.microsoft.com/office/drawing/2014/main" id="{32D54221-7A9C-9286-74B8-D48A170B4E1F}"/>
              </a:ext>
            </a:extLst>
          </p:cNvPr>
          <p:cNvCxnSpPr>
            <a:cxnSpLocks/>
          </p:cNvCxnSpPr>
          <p:nvPr/>
        </p:nvCxnSpPr>
        <p:spPr bwMode="auto">
          <a:xfrm flipH="1">
            <a:off x="2591978" y="1988984"/>
            <a:ext cx="1530017" cy="720008"/>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0" name="直線矢印コネクタ 9">
            <a:extLst>
              <a:ext uri="{FF2B5EF4-FFF2-40B4-BE49-F238E27FC236}">
                <a16:creationId xmlns:a16="http://schemas.microsoft.com/office/drawing/2014/main" id="{3E9EAA78-B949-2543-B27C-D1424A1914FE}"/>
              </a:ext>
            </a:extLst>
          </p:cNvPr>
          <p:cNvCxnSpPr>
            <a:cxnSpLocks/>
          </p:cNvCxnSpPr>
          <p:nvPr/>
        </p:nvCxnSpPr>
        <p:spPr bwMode="auto">
          <a:xfrm flipH="1">
            <a:off x="4752002" y="2978995"/>
            <a:ext cx="720008" cy="18000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2" name="直線矢印コネクタ 11">
            <a:extLst>
              <a:ext uri="{FF2B5EF4-FFF2-40B4-BE49-F238E27FC236}">
                <a16:creationId xmlns:a16="http://schemas.microsoft.com/office/drawing/2014/main" id="{13D8AE1E-D7E2-4DC3-FBAB-9403227E1B66}"/>
              </a:ext>
            </a:extLst>
          </p:cNvPr>
          <p:cNvCxnSpPr>
            <a:cxnSpLocks/>
          </p:cNvCxnSpPr>
          <p:nvPr/>
        </p:nvCxnSpPr>
        <p:spPr bwMode="auto">
          <a:xfrm>
            <a:off x="1961971" y="1358977"/>
            <a:ext cx="0" cy="20700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7" name="直線矢印コネクタ 16">
            <a:extLst>
              <a:ext uri="{FF2B5EF4-FFF2-40B4-BE49-F238E27FC236}">
                <a16:creationId xmlns:a16="http://schemas.microsoft.com/office/drawing/2014/main" id="{4CF16174-C13D-A07F-D9A4-40AE14300382}"/>
              </a:ext>
            </a:extLst>
          </p:cNvPr>
          <p:cNvCxnSpPr>
            <a:cxnSpLocks/>
          </p:cNvCxnSpPr>
          <p:nvPr/>
        </p:nvCxnSpPr>
        <p:spPr bwMode="auto">
          <a:xfrm flipH="1">
            <a:off x="5202007" y="3338999"/>
            <a:ext cx="450005" cy="4500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9" name="直線矢印コネクタ 18">
            <a:extLst>
              <a:ext uri="{FF2B5EF4-FFF2-40B4-BE49-F238E27FC236}">
                <a16:creationId xmlns:a16="http://schemas.microsoft.com/office/drawing/2014/main" id="{E8FFA329-F5E3-35A1-ECB5-A7699322188D}"/>
              </a:ext>
            </a:extLst>
          </p:cNvPr>
          <p:cNvCxnSpPr>
            <a:cxnSpLocks/>
          </p:cNvCxnSpPr>
          <p:nvPr/>
        </p:nvCxnSpPr>
        <p:spPr bwMode="auto">
          <a:xfrm flipH="1">
            <a:off x="2861981" y="4059007"/>
            <a:ext cx="198002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9" name="テキスト プレースホルダー 2">
            <a:extLst>
              <a:ext uri="{FF2B5EF4-FFF2-40B4-BE49-F238E27FC236}">
                <a16:creationId xmlns:a16="http://schemas.microsoft.com/office/drawing/2014/main" id="{12E13241-6602-8506-A618-FBFE05A8A9AF}"/>
              </a:ext>
            </a:extLst>
          </p:cNvPr>
          <p:cNvSpPr txBox="1">
            <a:spLocks/>
          </p:cNvSpPr>
          <p:nvPr/>
        </p:nvSpPr>
        <p:spPr bwMode="auto">
          <a:xfrm>
            <a:off x="251952" y="5679025"/>
            <a:ext cx="8730097" cy="4496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lvl="1"/>
            <a:r>
              <a:rPr lang="ja-JP" altLang="en-US" sz="1600" kern="0" dirty="0"/>
              <a:t>前の項目に出てきた概念</a:t>
            </a:r>
            <a:r>
              <a:rPr lang="en-US" altLang="ja-JP" sz="1600" kern="0" dirty="0"/>
              <a:t>/</a:t>
            </a:r>
            <a:r>
              <a:rPr lang="ja-JP" altLang="en-US" sz="1600" kern="0" dirty="0"/>
              <a:t>単語を次の項目の前の方で出すと上手く繋がる</a:t>
            </a:r>
            <a:endParaRPr lang="en-US" altLang="ja-JP" sz="1600" kern="0" dirty="0"/>
          </a:p>
          <a:p>
            <a:pPr lvl="1"/>
            <a:r>
              <a:rPr lang="ja-JP" altLang="en-US" sz="1600" kern="0" dirty="0"/>
              <a:t>同じ単語</a:t>
            </a:r>
            <a:r>
              <a:rPr lang="en-US" altLang="ja-JP" sz="1600" kern="0" dirty="0"/>
              <a:t>/</a:t>
            </a:r>
            <a:r>
              <a:rPr lang="ja-JP" altLang="en-US" sz="1600" kern="0" dirty="0"/>
              <a:t>概念を結んだ矢印が基本的には左下をむく</a:t>
            </a:r>
            <a:endParaRPr lang="en-US" altLang="ja-JP" sz="1600" kern="0" dirty="0"/>
          </a:p>
          <a:p>
            <a:pPr lvl="2"/>
            <a:r>
              <a:rPr lang="ja-JP" altLang="en-US" sz="1600" kern="0" dirty="0"/>
              <a:t>右下を向く場合，文を最後まで読まないと関係がわからない</a:t>
            </a:r>
          </a:p>
        </p:txBody>
      </p:sp>
    </p:spTree>
    <p:extLst>
      <p:ext uri="{BB962C8B-B14F-4D97-AF65-F5344CB8AC3E}">
        <p14:creationId xmlns:p14="http://schemas.microsoft.com/office/powerpoint/2010/main" val="1149261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2111D-A76D-D70B-E484-262322DBD67B}"/>
              </a:ext>
            </a:extLst>
          </p:cNvPr>
          <p:cNvSpPr>
            <a:spLocks noGrp="1"/>
          </p:cNvSpPr>
          <p:nvPr>
            <p:ph type="title"/>
          </p:nvPr>
        </p:nvSpPr>
        <p:spPr/>
        <p:txBody>
          <a:bodyPr/>
          <a:lstStyle/>
          <a:p>
            <a:r>
              <a:rPr kumimoji="1" lang="ja-JP" altLang="en-US" dirty="0"/>
              <a:t>イントロプロットのまとめ</a:t>
            </a:r>
            <a:endParaRPr kumimoji="1" lang="en-US" dirty="0"/>
          </a:p>
        </p:txBody>
      </p:sp>
      <p:sp>
        <p:nvSpPr>
          <p:cNvPr id="3" name="テキスト プレースホルダー 2">
            <a:extLst>
              <a:ext uri="{FF2B5EF4-FFF2-40B4-BE49-F238E27FC236}">
                <a16:creationId xmlns:a16="http://schemas.microsoft.com/office/drawing/2014/main" id="{EE888E9A-8C9E-D76E-0D11-E737F5EC2C3A}"/>
              </a:ext>
            </a:extLst>
          </p:cNvPr>
          <p:cNvSpPr>
            <a:spLocks noGrp="1"/>
          </p:cNvSpPr>
          <p:nvPr>
            <p:ph type="body" sz="quarter" idx="10"/>
          </p:nvPr>
        </p:nvSpPr>
        <p:spPr/>
        <p:txBody>
          <a:bodyPr/>
          <a:lstStyle/>
          <a:p>
            <a:r>
              <a:rPr lang="ja-JP" altLang="en-US" dirty="0"/>
              <a:t>６点程度の項目からなるプロットを作る</a:t>
            </a:r>
            <a:endParaRPr lang="en-US" altLang="ja-JP" dirty="0"/>
          </a:p>
          <a:p>
            <a:pPr lvl="1"/>
            <a:r>
              <a:rPr lang="ja-JP" altLang="en-US" dirty="0"/>
              <a:t>各パラグラフで何を話すかをまとめる</a:t>
            </a:r>
            <a:endParaRPr lang="en-US" altLang="ja-JP" dirty="0"/>
          </a:p>
          <a:p>
            <a:pPr lvl="1"/>
            <a:r>
              <a:rPr lang="ja-JP" altLang="en-US" dirty="0"/>
              <a:t>６点の項目だけを繋げて読んでも意味が通るようにする</a:t>
            </a:r>
            <a:endParaRPr lang="en-US" altLang="ja-JP" dirty="0"/>
          </a:p>
          <a:p>
            <a:r>
              <a:rPr lang="ja-JP" altLang="en-US" dirty="0"/>
              <a:t>イントロプロットは基本的には３点プロットから派生させて作る</a:t>
            </a:r>
            <a:endParaRPr lang="en-US" altLang="ja-JP" dirty="0"/>
          </a:p>
          <a:p>
            <a:pPr lvl="1"/>
            <a:r>
              <a:rPr kumimoji="1" lang="ja-JP" altLang="en-US" dirty="0"/>
              <a:t>単に詳細化すれば良い訳ではないので注意</a:t>
            </a:r>
            <a:endParaRPr kumimoji="1" lang="en-US" altLang="ja-JP" dirty="0"/>
          </a:p>
          <a:p>
            <a:pPr lvl="1"/>
            <a:r>
              <a:rPr kumimoji="1" lang="ja-JP" altLang="en-US" dirty="0"/>
              <a:t>３点プロットとの違い</a:t>
            </a:r>
            <a:endParaRPr kumimoji="1" lang="en-US" altLang="ja-JP" dirty="0"/>
          </a:p>
          <a:p>
            <a:pPr lvl="2"/>
            <a:r>
              <a:rPr kumimoji="1" lang="ja-JP" altLang="en-US" dirty="0"/>
              <a:t>配分の自由度</a:t>
            </a:r>
            <a:endParaRPr kumimoji="1" lang="en-US" altLang="ja-JP" dirty="0"/>
          </a:p>
          <a:p>
            <a:pPr lvl="2"/>
            <a:r>
              <a:rPr kumimoji="1" lang="ja-JP" altLang="en-US" dirty="0"/>
              <a:t>役割の意識</a:t>
            </a:r>
            <a:endParaRPr kumimoji="1" lang="en-US" altLang="ja-JP" dirty="0"/>
          </a:p>
          <a:p>
            <a:pPr lvl="2"/>
            <a:r>
              <a:rPr kumimoji="1" lang="ja-JP" altLang="en-US" dirty="0"/>
              <a:t>接続の確認</a:t>
            </a:r>
            <a:endParaRPr kumimoji="1" lang="en-US" dirty="0"/>
          </a:p>
        </p:txBody>
      </p:sp>
    </p:spTree>
    <p:extLst>
      <p:ext uri="{BB962C8B-B14F-4D97-AF65-F5344CB8AC3E}">
        <p14:creationId xmlns:p14="http://schemas.microsoft.com/office/powerpoint/2010/main" val="1797934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論文やスライド全体のプロット（章立て）</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sz="2400" dirty="0"/>
              <a:t>全体プロットはイントロプロットの単純な詳細版ではない１</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r>
              <a:rPr kumimoji="1" lang="ja-JP" altLang="en-US" sz="1800" dirty="0"/>
              <a:t>「</a:t>
            </a:r>
            <a:r>
              <a:rPr kumimoji="1" lang="ja-JP" altLang="en-US" sz="1800" dirty="0">
                <a:solidFill>
                  <a:schemeClr val="accent5"/>
                </a:solidFill>
              </a:rPr>
              <a:t>イントロプロットを単純に詳細化したもの </a:t>
            </a:r>
            <a:r>
              <a:rPr kumimoji="1" lang="en-US" altLang="ja-JP" sz="1800" dirty="0">
                <a:solidFill>
                  <a:schemeClr val="accent5"/>
                </a:solidFill>
              </a:rPr>
              <a:t>!= </a:t>
            </a:r>
            <a:r>
              <a:rPr kumimoji="1" lang="ja-JP" altLang="en-US" sz="1800" dirty="0">
                <a:solidFill>
                  <a:schemeClr val="accent5"/>
                </a:solidFill>
              </a:rPr>
              <a:t>全体プロット」</a:t>
            </a:r>
            <a:endParaRPr kumimoji="1" lang="en-US" altLang="ja-JP" sz="1800" dirty="0">
              <a:solidFill>
                <a:schemeClr val="accent5"/>
              </a:solidFill>
            </a:endParaRPr>
          </a:p>
          <a:p>
            <a:pPr lvl="1"/>
            <a:r>
              <a:rPr kumimoji="1" lang="ja-JP" altLang="en-US" sz="1800" dirty="0"/>
              <a:t>全体プロットは「基本的には」イントロプロットをより詳細化して作る</a:t>
            </a:r>
            <a:endParaRPr kumimoji="1" lang="en-US" altLang="ja-JP" sz="1800" dirty="0"/>
          </a:p>
          <a:p>
            <a:pPr lvl="1"/>
            <a:r>
              <a:rPr kumimoji="1" lang="ja-JP" altLang="en-US" sz="1800" dirty="0"/>
              <a:t>しかし，</a:t>
            </a:r>
            <a:r>
              <a:rPr lang="ja-JP" altLang="en-US" sz="1800" dirty="0"/>
              <a:t>イントロ特有の役割により，イントロプロットと全体プロットは構造が異なる部分がある</a:t>
            </a:r>
            <a:endParaRPr lang="en-US" altLang="ja-JP" sz="1800" dirty="0"/>
          </a:p>
          <a:p>
            <a:r>
              <a:rPr kumimoji="1" lang="ja-JP" altLang="en-US" sz="1800" dirty="0"/>
              <a:t>「</a:t>
            </a:r>
            <a:r>
              <a:rPr kumimoji="1" lang="en-US" altLang="ja-JP" sz="1800" dirty="0"/>
              <a:t>1. </a:t>
            </a:r>
            <a:r>
              <a:rPr kumimoji="1" lang="ja-JP" altLang="en-US" sz="1800" dirty="0"/>
              <a:t>の話題の導入」</a:t>
            </a:r>
            <a:r>
              <a:rPr lang="ja-JP" altLang="en-US" sz="1800" dirty="0"/>
              <a:t>に由来する違い</a:t>
            </a:r>
            <a:endParaRPr lang="en-US" altLang="ja-JP" sz="1800" dirty="0"/>
          </a:p>
          <a:p>
            <a:pPr lvl="1"/>
            <a:r>
              <a:rPr kumimoji="1" lang="ja-JP" altLang="en-US" sz="1800" dirty="0"/>
              <a:t>イントロ内で課題や提案が扱う話題への導入が済んだ後は，それ以上詳細に話す必要がない場合がある</a:t>
            </a:r>
            <a:endParaRPr lang="en-US" altLang="ja-JP" sz="1800" dirty="0"/>
          </a:p>
          <a:p>
            <a:r>
              <a:rPr kumimoji="1" lang="ja-JP" altLang="en-US" sz="1800" dirty="0"/>
              <a:t> 「</a:t>
            </a:r>
            <a:r>
              <a:rPr lang="en-US" altLang="ja-JP" sz="1800" dirty="0"/>
              <a:t>3. </a:t>
            </a:r>
            <a:r>
              <a:rPr lang="ja-JP" altLang="en-US" sz="1800" dirty="0"/>
              <a:t>興味をひく」に由来する違い</a:t>
            </a:r>
            <a:endParaRPr lang="en-US" altLang="ja-JP" sz="1800" dirty="0"/>
          </a:p>
          <a:p>
            <a:pPr lvl="1"/>
            <a:r>
              <a:rPr kumimoji="1" lang="ja-JP" altLang="en-US" sz="1800" dirty="0"/>
              <a:t>イントロでは問題の深刻さや提案のすごさをより強調して重きを置く</a:t>
            </a:r>
            <a:endParaRPr kumimoji="1" lang="en-US" altLang="ja-JP" sz="1800" dirty="0"/>
          </a:p>
          <a:p>
            <a:pPr lvl="1"/>
            <a:r>
              <a:rPr lang="ja-JP" altLang="en-US" sz="1800" dirty="0"/>
              <a:t>これは全体プロットにはあまり現れない</a:t>
            </a:r>
            <a:endParaRPr kumimoji="1" lang="en-US" altLang="ja-JP" sz="1800" dirty="0"/>
          </a:p>
        </p:txBody>
      </p:sp>
    </p:spTree>
    <p:extLst>
      <p:ext uri="{BB962C8B-B14F-4D97-AF65-F5344CB8AC3E}">
        <p14:creationId xmlns:p14="http://schemas.microsoft.com/office/powerpoint/2010/main" val="317545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sz="2400" dirty="0"/>
              <a:t>全体プロットはイントロプロットの単純な詳細版ではない２</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969006"/>
            <a:ext cx="8280092" cy="2519721"/>
          </a:xfrm>
        </p:spPr>
        <p:txBody>
          <a:bodyPr/>
          <a:lstStyle/>
          <a:p>
            <a:r>
              <a:rPr kumimoji="1" lang="ja-JP" altLang="en-US" sz="1600" dirty="0"/>
              <a:t>全体プロット（章立て）は１つ上のイントロの論理構造とは</a:t>
            </a:r>
            <a:br>
              <a:rPr kumimoji="1" lang="en-US" altLang="ja-JP" sz="1600" dirty="0"/>
            </a:br>
            <a:r>
              <a:rPr kumimoji="1" lang="ja-JP" altLang="en-US" sz="1600" dirty="0"/>
              <a:t>１：１に対応しないことも多い：</a:t>
            </a:r>
            <a:endParaRPr kumimoji="1" lang="en-US" altLang="ja-JP" sz="1600" dirty="0"/>
          </a:p>
          <a:p>
            <a:pPr lvl="1"/>
            <a:r>
              <a:rPr kumimoji="1" lang="ja-JP" altLang="en-US" sz="1600" dirty="0"/>
              <a:t>イントロ（１章）は論文全体の概要になる</a:t>
            </a:r>
            <a:endParaRPr kumimoji="1" lang="en-US" altLang="ja-JP" sz="1600" dirty="0"/>
          </a:p>
          <a:p>
            <a:pPr lvl="1"/>
            <a:r>
              <a:rPr kumimoji="1" lang="ja-JP" altLang="en-US" sz="1600" dirty="0"/>
              <a:t>背景の話題は，それ以降は話されない事も多い</a:t>
            </a:r>
            <a:endParaRPr kumimoji="1" lang="en-US" altLang="ja-JP" sz="1600" dirty="0"/>
          </a:p>
          <a:p>
            <a:pPr lvl="1"/>
            <a:r>
              <a:rPr kumimoji="1" lang="ja-JP" altLang="en-US" sz="1600" dirty="0"/>
              <a:t>イントロでは取り上げなかったが説明の必要がある話題が入ることもある</a:t>
            </a:r>
            <a:endParaRPr kumimoji="1" lang="en-US" altLang="ja-JP" sz="1600" dirty="0"/>
          </a:p>
          <a:p>
            <a:r>
              <a:rPr kumimoji="1" lang="ja-JP" altLang="en-US" sz="1600" dirty="0">
                <a:solidFill>
                  <a:schemeClr val="accent5"/>
                </a:solidFill>
              </a:rPr>
              <a:t>３点プロットは，大きな話題を並べる際の順序の目安ぐらいに考える</a:t>
            </a:r>
            <a:endParaRPr kumimoji="1" lang="en-US" altLang="ja-JP" sz="1600" dirty="0">
              <a:solidFill>
                <a:schemeClr val="accent5"/>
              </a:solidFill>
            </a:endParaRPr>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151962"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646962" y="2348988"/>
            <a:ext cx="79013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42900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全体</a:t>
            </a:r>
            <a:endParaRPr kumimoji="1" lang="en-US" altLang="ja-JP" sz="1600" b="1" dirty="0">
              <a:solidFill>
                <a:schemeClr val="tx1">
                  <a:lumMod val="75000"/>
                  <a:lumOff val="25000"/>
                </a:schemeClr>
              </a:solidFill>
              <a:latin typeface="+mn-ea"/>
            </a:endParaRPr>
          </a:p>
          <a:p>
            <a:pPr algn="ctr"/>
            <a:r>
              <a:rPr kumimoji="1" lang="ja-JP" altLang="en-US" sz="1600" b="1" dirty="0">
                <a:solidFill>
                  <a:schemeClr val="tx1">
                    <a:lumMod val="75000"/>
                    <a:lumOff val="25000"/>
                  </a:schemeClr>
                </a:solidFill>
                <a:latin typeface="+mn-ea"/>
              </a:rPr>
              <a:t>プロット</a:t>
            </a: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2.2</a:t>
            </a:r>
            <a:endParaRPr kumimoji="1" lang="ja-JP" altLang="en-US" b="1"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tx1">
                    <a:lumMod val="75000"/>
                    <a:lumOff val="25000"/>
                  </a:schemeClr>
                </a:solidFill>
                <a:latin typeface="+mn-ea"/>
              </a:rPr>
              <a:t>2.1</a:t>
            </a:r>
            <a:endParaRPr kumimoji="1" lang="ja-JP" altLang="en-US" b="1" dirty="0">
              <a:solidFill>
                <a:schemeClr val="tx1">
                  <a:lumMod val="75000"/>
                  <a:lumOff val="25000"/>
                </a:schemeClr>
              </a:solidFill>
              <a:latin typeface="+mn-ea"/>
            </a:endParaRPr>
          </a:p>
        </p:txBody>
      </p:sp>
      <p:cxnSp>
        <p:nvCxnSpPr>
          <p:cNvPr id="36" name="直線矢印コネクタ 35">
            <a:extLst>
              <a:ext uri="{FF2B5EF4-FFF2-40B4-BE49-F238E27FC236}">
                <a16:creationId xmlns:a16="http://schemas.microsoft.com/office/drawing/2014/main" id="{C08EE7E6-D616-E9ED-0CCF-0D4C0EB64798}"/>
              </a:ext>
            </a:extLst>
          </p:cNvPr>
          <p:cNvCxnSpPr>
            <a:cxnSpLocks/>
            <a:stCxn id="14" idx="2"/>
            <a:endCxn id="22" idx="0"/>
          </p:cNvCxnSpPr>
          <p:nvPr/>
        </p:nvCxnSpPr>
        <p:spPr bwMode="auto">
          <a:xfrm>
            <a:off x="313721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stCxn id="14" idx="2"/>
            <a:endCxn id="23" idx="0"/>
          </p:cNvCxnSpPr>
          <p:nvPr/>
        </p:nvCxnSpPr>
        <p:spPr bwMode="auto">
          <a:xfrm flipH="1">
            <a:off x="281698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3.1</a:t>
            </a:r>
            <a:endParaRPr kumimoji="1" lang="ja-JP" altLang="en-US" b="1"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3.2</a:t>
            </a:r>
            <a:endParaRPr kumimoji="1" lang="ja-JP" altLang="en-US" b="1"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429000"/>
            <a:ext cx="45000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４</a:t>
            </a: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3.3</a:t>
            </a:r>
            <a:endParaRPr kumimoji="1" lang="ja-JP" altLang="en-US" b="1"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a:endCxn id="66" idx="0"/>
          </p:cNvCxnSpPr>
          <p:nvPr/>
        </p:nvCxnSpPr>
        <p:spPr bwMode="auto">
          <a:xfrm>
            <a:off x="3137214" y="3068996"/>
            <a:ext cx="75977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stCxn id="10" idx="2"/>
            <a:endCxn id="46" idx="0"/>
          </p:cNvCxnSpPr>
          <p:nvPr/>
        </p:nvCxnSpPr>
        <p:spPr bwMode="auto">
          <a:xfrm flipH="1">
            <a:off x="443699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stCxn id="11" idx="2"/>
            <a:endCxn id="49" idx="0"/>
          </p:cNvCxnSpPr>
          <p:nvPr/>
        </p:nvCxnSpPr>
        <p:spPr bwMode="auto">
          <a:xfrm flipH="1">
            <a:off x="551701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stCxn id="10" idx="2"/>
            <a:endCxn id="47" idx="0"/>
          </p:cNvCxnSpPr>
          <p:nvPr/>
        </p:nvCxnSpPr>
        <p:spPr bwMode="auto">
          <a:xfrm>
            <a:off x="448722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5.1</a:t>
            </a:r>
            <a:endParaRPr kumimoji="1" lang="ja-JP" altLang="en-US" b="1"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5.2</a:t>
            </a:r>
            <a:endParaRPr kumimoji="1" lang="ja-JP" altLang="en-US" b="1"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5.3</a:t>
            </a:r>
            <a:endParaRPr kumimoji="1" lang="ja-JP" altLang="en-US" b="1"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a:endCxn id="55" idx="0"/>
          </p:cNvCxnSpPr>
          <p:nvPr/>
        </p:nvCxnSpPr>
        <p:spPr bwMode="auto">
          <a:xfrm flipH="1">
            <a:off x="6597023" y="3068996"/>
            <a:ext cx="59023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stCxn id="12" idx="2"/>
            <a:endCxn id="56" idx="0"/>
          </p:cNvCxnSpPr>
          <p:nvPr/>
        </p:nvCxnSpPr>
        <p:spPr bwMode="auto">
          <a:xfrm flipH="1">
            <a:off x="713702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a:endCxn id="58" idx="0"/>
          </p:cNvCxnSpPr>
          <p:nvPr/>
        </p:nvCxnSpPr>
        <p:spPr bwMode="auto">
          <a:xfrm>
            <a:off x="853727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stCxn id="13" idx="2"/>
            <a:endCxn id="59" idx="0"/>
          </p:cNvCxnSpPr>
          <p:nvPr/>
        </p:nvCxnSpPr>
        <p:spPr bwMode="auto">
          <a:xfrm flipH="1">
            <a:off x="821704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stCxn id="12" idx="2"/>
            <a:endCxn id="57" idx="0"/>
          </p:cNvCxnSpPr>
          <p:nvPr/>
        </p:nvCxnSpPr>
        <p:spPr bwMode="auto">
          <a:xfrm>
            <a:off x="718725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2.3</a:t>
            </a:r>
            <a:endParaRPr kumimoji="1" lang="ja-JP" altLang="en-US" b="1" dirty="0">
              <a:solidFill>
                <a:schemeClr val="tx1">
                  <a:lumMod val="75000"/>
                  <a:lumOff val="25000"/>
                </a:schemeClr>
              </a:solidFill>
              <a:latin typeface="+mn-ea"/>
            </a:endParaRPr>
          </a:p>
        </p:txBody>
      </p:sp>
      <p:grpSp>
        <p:nvGrpSpPr>
          <p:cNvPr id="67" name="グループ化 66">
            <a:extLst>
              <a:ext uri="{FF2B5EF4-FFF2-40B4-BE49-F238E27FC236}">
                <a16:creationId xmlns:a16="http://schemas.microsoft.com/office/drawing/2014/main" id="{32533BBC-F83C-1D9F-2E4C-F631A78A7269}"/>
              </a:ext>
            </a:extLst>
          </p:cNvPr>
          <p:cNvGrpSpPr/>
          <p:nvPr/>
        </p:nvGrpSpPr>
        <p:grpSpPr>
          <a:xfrm>
            <a:off x="1151962" y="3338999"/>
            <a:ext cx="1170013" cy="540006"/>
            <a:chOff x="791958" y="4149008"/>
            <a:chExt cx="1170013" cy="540006"/>
          </a:xfrm>
        </p:grpSpPr>
        <p:sp>
          <p:nvSpPr>
            <p:cNvPr id="15" name="四角形: 角を丸くする 14">
              <a:extLst>
                <a:ext uri="{FF2B5EF4-FFF2-40B4-BE49-F238E27FC236}">
                  <a16:creationId xmlns:a16="http://schemas.microsoft.com/office/drawing/2014/main" id="{A34582D5-A3C1-6257-8365-C4CA3478BF5F}"/>
                </a:ext>
              </a:extLst>
            </p:cNvPr>
            <p:cNvSpPr/>
            <p:nvPr/>
          </p:nvSpPr>
          <p:spPr bwMode="auto">
            <a:xfrm>
              <a:off x="791958" y="4149008"/>
              <a:ext cx="1170013" cy="540006"/>
            </a:xfrm>
            <a:prstGeom prst="roundRect">
              <a:avLst/>
            </a:prstGeom>
            <a:noFill/>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1</a:t>
              </a:r>
              <a:endParaRPr kumimoji="1" lang="ja-JP" altLang="en-US" b="1"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55EF5810-A5C1-5624-E212-90C4C73C311A}"/>
                </a:ext>
              </a:extLst>
            </p:cNvPr>
            <p:cNvSpPr/>
            <p:nvPr/>
          </p:nvSpPr>
          <p:spPr bwMode="auto">
            <a:xfrm>
              <a:off x="881959"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1" name="四角形: 角を丸くする 40">
              <a:extLst>
                <a:ext uri="{FF2B5EF4-FFF2-40B4-BE49-F238E27FC236}">
                  <a16:creationId xmlns:a16="http://schemas.microsoft.com/office/drawing/2014/main" id="{C8893390-5EB4-DA57-9528-04771BC92150}"/>
                </a:ext>
              </a:extLst>
            </p:cNvPr>
            <p:cNvSpPr/>
            <p:nvPr/>
          </p:nvSpPr>
          <p:spPr bwMode="auto">
            <a:xfrm>
              <a:off x="1241963"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3" name="四角形: 角を丸くする 42">
              <a:extLst>
                <a:ext uri="{FF2B5EF4-FFF2-40B4-BE49-F238E27FC236}">
                  <a16:creationId xmlns:a16="http://schemas.microsoft.com/office/drawing/2014/main" id="{2478C8A2-2EF7-C3AE-629C-19213EEC1F54}"/>
                </a:ext>
              </a:extLst>
            </p:cNvPr>
            <p:cNvSpPr/>
            <p:nvPr/>
          </p:nvSpPr>
          <p:spPr bwMode="auto">
            <a:xfrm>
              <a:off x="1421965"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D64EE258-137B-3697-F0F9-22A225E24C51}"/>
                </a:ext>
              </a:extLst>
            </p:cNvPr>
            <p:cNvSpPr/>
            <p:nvPr/>
          </p:nvSpPr>
          <p:spPr bwMode="auto">
            <a:xfrm>
              <a:off x="1601967"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5" name="四角形: 角を丸くする 44">
              <a:extLst>
                <a:ext uri="{FF2B5EF4-FFF2-40B4-BE49-F238E27FC236}">
                  <a16:creationId xmlns:a16="http://schemas.microsoft.com/office/drawing/2014/main" id="{5D2F4B21-E805-32A3-3A08-93C1DF2C088B}"/>
                </a:ext>
              </a:extLst>
            </p:cNvPr>
            <p:cNvSpPr/>
            <p:nvPr/>
          </p:nvSpPr>
          <p:spPr bwMode="auto">
            <a:xfrm>
              <a:off x="1781969"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65" name="四角形: 角を丸くする 64">
              <a:extLst>
                <a:ext uri="{FF2B5EF4-FFF2-40B4-BE49-F238E27FC236}">
                  <a16:creationId xmlns:a16="http://schemas.microsoft.com/office/drawing/2014/main" id="{A91C1CFE-EEEA-33E2-50DA-8C687FF5AF70}"/>
                </a:ext>
              </a:extLst>
            </p:cNvPr>
            <p:cNvSpPr/>
            <p:nvPr/>
          </p:nvSpPr>
          <p:spPr bwMode="auto">
            <a:xfrm>
              <a:off x="1061961"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grpSp>
      <p:cxnSp>
        <p:nvCxnSpPr>
          <p:cNvPr id="19" name="コネクタ: 曲線 18">
            <a:extLst>
              <a:ext uri="{FF2B5EF4-FFF2-40B4-BE49-F238E27FC236}">
                <a16:creationId xmlns:a16="http://schemas.microsoft.com/office/drawing/2014/main" id="{BCDF9AD4-DE63-D205-63DC-C71E40E03102}"/>
              </a:ext>
            </a:extLst>
          </p:cNvPr>
          <p:cNvCxnSpPr>
            <a:cxnSpLocks/>
          </p:cNvCxnSpPr>
          <p:nvPr/>
        </p:nvCxnSpPr>
        <p:spPr bwMode="auto">
          <a:xfrm rot="10800000" flipH="1">
            <a:off x="1061960" y="3608862"/>
            <a:ext cx="90001" cy="1260000"/>
          </a:xfrm>
          <a:prstGeom prst="curvedConnector3">
            <a:avLst>
              <a:gd name="adj1" fmla="val -253997"/>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コネクタ: 曲線 24">
            <a:extLst>
              <a:ext uri="{FF2B5EF4-FFF2-40B4-BE49-F238E27FC236}">
                <a16:creationId xmlns:a16="http://schemas.microsoft.com/office/drawing/2014/main" id="{9EECC5AE-5387-DA91-1B8E-F979B0841E4B}"/>
              </a:ext>
            </a:extLst>
          </p:cNvPr>
          <p:cNvCxnSpPr>
            <a:cxnSpLocks/>
          </p:cNvCxnSpPr>
          <p:nvPr/>
        </p:nvCxnSpPr>
        <p:spPr bwMode="auto">
          <a:xfrm rot="10800000" flipH="1">
            <a:off x="1061961" y="2870993"/>
            <a:ext cx="104584" cy="2376000"/>
          </a:xfrm>
          <a:prstGeom prst="curvedConnector3">
            <a:avLst>
              <a:gd name="adj1" fmla="val -640535"/>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曲線 30">
            <a:extLst>
              <a:ext uri="{FF2B5EF4-FFF2-40B4-BE49-F238E27FC236}">
                <a16:creationId xmlns:a16="http://schemas.microsoft.com/office/drawing/2014/main" id="{BB1A7142-F70E-FB53-4890-9C568C71B86B}"/>
              </a:ext>
            </a:extLst>
          </p:cNvPr>
          <p:cNvCxnSpPr>
            <a:cxnSpLocks/>
          </p:cNvCxnSpPr>
          <p:nvPr/>
        </p:nvCxnSpPr>
        <p:spPr bwMode="auto">
          <a:xfrm rot="16200000" flipV="1">
            <a:off x="6057017" y="3789005"/>
            <a:ext cx="1620000" cy="1620000"/>
          </a:xfrm>
          <a:prstGeom prst="curved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sz="1600" dirty="0"/>
              <a:t>論文用：以下を</a:t>
            </a:r>
            <a:r>
              <a:rPr kumimoji="1" lang="ja-JP" altLang="en-US" sz="1600" dirty="0"/>
              <a:t>箇条書きにまとめる</a:t>
            </a:r>
            <a:endParaRPr lang="en-US" altLang="ja-JP" sz="1600" dirty="0"/>
          </a:p>
          <a:p>
            <a:pPr lvl="1"/>
            <a:r>
              <a:rPr kumimoji="1" lang="ja-JP" altLang="en-US" sz="1600" dirty="0"/>
              <a:t>論文の </a:t>
            </a:r>
            <a:r>
              <a:rPr kumimoji="1" lang="en-US" altLang="ja-JP" sz="1600" dirty="0"/>
              <a:t>subsubsection </a:t>
            </a:r>
            <a:r>
              <a:rPr kumimoji="1" lang="ja-JP" altLang="en-US" sz="1600" dirty="0"/>
              <a:t>までの節タイトル</a:t>
            </a:r>
            <a:endParaRPr kumimoji="1" lang="en-US" altLang="ja-JP" sz="1600" dirty="0"/>
          </a:p>
          <a:p>
            <a:pPr lvl="1"/>
            <a:r>
              <a:rPr kumimoji="1" lang="ja-JP" altLang="en-US" sz="1600" dirty="0"/>
              <a:t>そこで何のために何を話すかも簡単にまとめる</a:t>
            </a:r>
            <a:endParaRPr kumimoji="1" lang="en-US" altLang="ja-JP" sz="1600" dirty="0"/>
          </a:p>
          <a:p>
            <a:pPr lvl="2"/>
            <a:r>
              <a:rPr kumimoji="1" lang="ja-JP" altLang="en-US" sz="1600" dirty="0"/>
              <a:t>節同士の依存関係を明らかにする</a:t>
            </a:r>
            <a:endParaRPr kumimoji="1" lang="en-US" altLang="ja-JP" sz="1600" dirty="0"/>
          </a:p>
          <a:p>
            <a:pPr lvl="2"/>
            <a:r>
              <a:rPr kumimoji="1" lang="ja-JP" altLang="en-US" sz="1600" dirty="0"/>
              <a:t>「～節で述べる～の説明の前提知識として，ここでは～を説明」など</a:t>
            </a:r>
            <a:endParaRPr kumimoji="1" lang="en-US" altLang="ja-JP" sz="1600" dirty="0"/>
          </a:p>
          <a:p>
            <a:r>
              <a:rPr lang="ja-JP" altLang="en-US" sz="1600" dirty="0"/>
              <a:t>スライド用：以下を</a:t>
            </a:r>
            <a:r>
              <a:rPr kumimoji="1" lang="ja-JP" altLang="en-US" sz="1600" dirty="0"/>
              <a:t>箇条書きにまとめる</a:t>
            </a:r>
            <a:endParaRPr lang="en-US" altLang="ja-JP" sz="1600" dirty="0"/>
          </a:p>
          <a:p>
            <a:pPr lvl="1"/>
            <a:r>
              <a:rPr kumimoji="1" lang="ja-JP" altLang="en-US" sz="1600" dirty="0"/>
              <a:t>スライドの各ページのタイトル</a:t>
            </a:r>
            <a:endParaRPr kumimoji="1" lang="en-US" altLang="ja-JP" sz="1600" dirty="0"/>
          </a:p>
          <a:p>
            <a:pPr lvl="1"/>
            <a:r>
              <a:rPr kumimoji="1" lang="ja-JP" altLang="en-US" sz="1600" dirty="0"/>
              <a:t>そこで何のために何を話すかも簡単にまとめる</a:t>
            </a:r>
            <a:endParaRPr lang="ja-JP" altLang="en-US" sz="1600"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66</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CA125-D217-7578-FA74-B438495933AF}"/>
              </a:ext>
            </a:extLst>
          </p:cNvPr>
          <p:cNvSpPr>
            <a:spLocks noGrp="1"/>
          </p:cNvSpPr>
          <p:nvPr>
            <p:ph type="title"/>
          </p:nvPr>
        </p:nvSpPr>
        <p:spPr/>
        <p:txBody>
          <a:bodyPr/>
          <a:lstStyle/>
          <a:p>
            <a:r>
              <a:rPr kumimoji="1" lang="ja-JP" altLang="en-US" dirty="0"/>
              <a:t>イントロの書き出しについて</a:t>
            </a:r>
            <a:endParaRPr kumimoji="1" lang="en-US" dirty="0"/>
          </a:p>
        </p:txBody>
      </p:sp>
      <p:sp>
        <p:nvSpPr>
          <p:cNvPr id="3" name="テキスト プレースホルダー 2">
            <a:extLst>
              <a:ext uri="{FF2B5EF4-FFF2-40B4-BE49-F238E27FC236}">
                <a16:creationId xmlns:a16="http://schemas.microsoft.com/office/drawing/2014/main" id="{8BF5012E-4CB0-1A29-A218-E0955835C6E5}"/>
              </a:ext>
            </a:extLst>
          </p:cNvPr>
          <p:cNvSpPr>
            <a:spLocks noGrp="1"/>
          </p:cNvSpPr>
          <p:nvPr>
            <p:ph type="body" sz="quarter" idx="10"/>
          </p:nvPr>
        </p:nvSpPr>
        <p:spPr/>
        <p:txBody>
          <a:bodyPr/>
          <a:lstStyle/>
          <a:p>
            <a:r>
              <a:rPr kumimoji="1" lang="ja-JP" altLang="en-US" dirty="0"/>
              <a:t>アブストやイントロの先頭はトップダウンに書くことが難しい</a:t>
            </a:r>
            <a:endParaRPr kumimoji="1" lang="en-US" altLang="ja-JP" dirty="0"/>
          </a:p>
          <a:p>
            <a:pPr lvl="1"/>
            <a:r>
              <a:rPr kumimoji="1" lang="ja-JP" altLang="en-US" dirty="0"/>
              <a:t>非常に一般的なことから話題を絞っていく順序で書くことになる</a:t>
            </a:r>
            <a:endParaRPr kumimoji="1" lang="en-US" altLang="ja-JP" dirty="0"/>
          </a:p>
          <a:p>
            <a:r>
              <a:rPr kumimoji="1" lang="ja-JP" altLang="en-US" dirty="0"/>
              <a:t>ここはある種の例外だと思う</a:t>
            </a:r>
            <a:endParaRPr kumimoji="1" lang="en-US" dirty="0"/>
          </a:p>
        </p:txBody>
      </p:sp>
    </p:spTree>
    <p:extLst>
      <p:ext uri="{BB962C8B-B14F-4D97-AF65-F5344CB8AC3E}">
        <p14:creationId xmlns:p14="http://schemas.microsoft.com/office/powerpoint/2010/main" val="103738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sz="1800" dirty="0"/>
              <a:t>ツリーの上下は基本的に説明の詳細度に対応している</a:t>
            </a:r>
            <a:endParaRPr kumimoji="1" lang="en-US" altLang="ja-JP" sz="1800" dirty="0"/>
          </a:p>
          <a:p>
            <a:pPr lvl="1"/>
            <a:r>
              <a:rPr kumimoji="1" lang="ja-JP" altLang="en-US" sz="1800" dirty="0"/>
              <a:t>上の階層は下の階層の要約になっている</a:t>
            </a:r>
            <a:endParaRPr kumimoji="1" lang="en-US" altLang="ja-JP" sz="1800" dirty="0"/>
          </a:p>
          <a:p>
            <a:pPr lvl="1"/>
            <a:r>
              <a:rPr kumimoji="1" lang="ja-JP" altLang="en-US" sz="1800" dirty="0"/>
              <a:t>下の階層は上の階層をより詳しく述べている</a:t>
            </a:r>
            <a:endParaRPr kumimoji="1" lang="en-US" altLang="ja-JP" sz="1800" dirty="0"/>
          </a:p>
          <a:p>
            <a:r>
              <a:rPr kumimoji="1" lang="ja-JP" altLang="en-US" sz="1800" dirty="0"/>
              <a:t>３点プロットから初めて，</a:t>
            </a:r>
            <a:endParaRPr kumimoji="1" lang="en-US" altLang="ja-JP" sz="1800" dirty="0"/>
          </a:p>
          <a:p>
            <a:pPr lvl="1"/>
            <a:r>
              <a:rPr kumimoji="1" lang="ja-JP" altLang="en-US" sz="1800" dirty="0"/>
              <a:t>上に登る（</a:t>
            </a:r>
            <a:r>
              <a:rPr kumimoji="1" lang="en-US" altLang="ja-JP" sz="1800" dirty="0"/>
              <a:t>=</a:t>
            </a:r>
            <a:r>
              <a:rPr kumimoji="1" lang="ja-JP" altLang="en-US" sz="1800" dirty="0"/>
              <a:t>概要にまとめる）ことや，</a:t>
            </a:r>
            <a:endParaRPr kumimoji="1" lang="en-US" altLang="ja-JP" sz="1800" dirty="0"/>
          </a:p>
          <a:p>
            <a:pPr lvl="1"/>
            <a:r>
              <a:rPr lang="ja-JP" altLang="en-US" sz="1800" dirty="0"/>
              <a:t>下に降りる（</a:t>
            </a:r>
            <a:r>
              <a:rPr kumimoji="1" lang="en-US" altLang="ja-JP" sz="1800" dirty="0"/>
              <a:t>=</a:t>
            </a:r>
            <a:r>
              <a:rPr lang="ja-JP" altLang="en-US" sz="1800" dirty="0"/>
              <a:t>詳細を肉付けする）していく とよい</a:t>
            </a:r>
            <a:endParaRPr lang="en-US" altLang="ja-JP" sz="1800" dirty="0"/>
          </a:p>
          <a:p>
            <a:r>
              <a:rPr lang="ja-JP" altLang="en-US" sz="1800" dirty="0"/>
              <a:t>これらの親子関係が厳密には成立しない場合もあるので注意</a:t>
            </a:r>
            <a:br>
              <a:rPr lang="en-US" altLang="ja-JP" sz="1800" dirty="0"/>
            </a:br>
            <a:r>
              <a:rPr lang="ja-JP" altLang="en-US" sz="1800" dirty="0"/>
              <a:t>（全体プロットの節などで説明）</a:t>
            </a:r>
            <a:endParaRPr lang="en-US" altLang="ja-JP" sz="1800"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088974"/>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80898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80898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80898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448978"/>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448978"/>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448978"/>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16898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16898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80898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52899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08897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75513</TotalTime>
  <Words>6111</Words>
  <Application>Microsoft Office PowerPoint</Application>
  <PresentationFormat>画面に合わせる (4:3)</PresentationFormat>
  <Paragraphs>719</Paragraphs>
  <Slides>72</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72</vt:i4>
      </vt:variant>
    </vt:vector>
  </HeadingPairs>
  <TitlesOfParts>
    <vt:vector size="80" baseType="lpstr">
      <vt:lpstr>HG丸ｺﾞｼｯｸM-PRO</vt:lpstr>
      <vt:lpstr>MeiryoKe_PGothic</vt:lpstr>
      <vt:lpstr>メイリオ</vt:lpstr>
      <vt:lpstr>Arial</vt:lpstr>
      <vt:lpstr>Calibri</vt:lpstr>
      <vt:lpstr>Segoe UI</vt:lpstr>
      <vt:lpstr>Wingdings</vt:lpstr>
      <vt:lpstr>cerulean</vt:lpstr>
      <vt:lpstr>プロットの作り方 v16</vt:lpstr>
      <vt:lpstr>３点プロットのチェック・リスト</vt:lpstr>
      <vt:lpstr>はじめに</vt:lpstr>
      <vt:lpstr>はじめに</vt:lpstr>
      <vt:lpstr>なぜプロットを作るのか？</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背景について</vt:lpstr>
      <vt:lpstr>背景の話題の絞り方</vt:lpstr>
      <vt:lpstr>背景を絞る例（小泉くんの DATE の背景）</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箇条書きの作り方</vt:lpstr>
      <vt:lpstr>３点プロットの目次</vt:lpstr>
      <vt:lpstr>文を短くする</vt:lpstr>
      <vt:lpstr>箇条書きの親子関係の作り方</vt:lpstr>
      <vt:lpstr>属性による親子関係の確認</vt:lpstr>
      <vt:lpstr>共通の属性をくくる</vt:lpstr>
      <vt:lpstr>共通の話題をくくる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イントロプロットと３点プロットの違い</vt:lpstr>
      <vt:lpstr>イントロプロット時の配分</vt:lpstr>
      <vt:lpstr>イントロの３つの役割 （と，そこから見た３点プロットとの関係）</vt:lpstr>
      <vt:lpstr>確認する内容の違い</vt:lpstr>
      <vt:lpstr>項目の接続</vt:lpstr>
      <vt:lpstr>例：出川くんの ICCD</vt:lpstr>
      <vt:lpstr>イントロプロットのまとめ</vt:lpstr>
      <vt:lpstr>全体プロット</vt:lpstr>
      <vt:lpstr>全体プロット</vt:lpstr>
      <vt:lpstr>全体プロットはイントロプロットの単純な詳細版ではない１</vt:lpstr>
      <vt:lpstr>全体プロットはイントロプロットの単純な詳細版ではない２</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イントロの書き出しについて</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17688</cp:revision>
  <cp:lastPrinted>2014-12-10T13:40:48Z</cp:lastPrinted>
  <dcterms:created xsi:type="dcterms:W3CDTF">2014-11-17T10:53:59Z</dcterms:created>
  <dcterms:modified xsi:type="dcterms:W3CDTF">2023-02-02T09:02:46Z</dcterms:modified>
</cp:coreProperties>
</file>