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40"/>
  </p:notesMasterIdLst>
  <p:sldIdLst>
    <p:sldId id="256" r:id="rId2"/>
    <p:sldId id="469" r:id="rId3"/>
    <p:sldId id="456" r:id="rId4"/>
    <p:sldId id="286" r:id="rId5"/>
    <p:sldId id="279" r:id="rId6"/>
    <p:sldId id="471" r:id="rId7"/>
    <p:sldId id="474" r:id="rId8"/>
    <p:sldId id="472" r:id="rId9"/>
    <p:sldId id="473" r:id="rId10"/>
    <p:sldId id="470" r:id="rId11"/>
    <p:sldId id="259" r:id="rId12"/>
    <p:sldId id="260" r:id="rId13"/>
    <p:sldId id="287" r:id="rId14"/>
    <p:sldId id="289" r:id="rId15"/>
    <p:sldId id="288" r:id="rId16"/>
    <p:sldId id="258" r:id="rId17"/>
    <p:sldId id="273" r:id="rId18"/>
    <p:sldId id="257" r:id="rId19"/>
    <p:sldId id="267" r:id="rId20"/>
    <p:sldId id="268" r:id="rId21"/>
    <p:sldId id="468" r:id="rId22"/>
    <p:sldId id="269" r:id="rId23"/>
    <p:sldId id="270" r:id="rId24"/>
    <p:sldId id="271" r:id="rId25"/>
    <p:sldId id="284" r:id="rId26"/>
    <p:sldId id="275" r:id="rId27"/>
    <p:sldId id="264" r:id="rId28"/>
    <p:sldId id="263" r:id="rId29"/>
    <p:sldId id="265" r:id="rId30"/>
    <p:sldId id="266" r:id="rId31"/>
    <p:sldId id="280" r:id="rId32"/>
    <p:sldId id="278" r:id="rId33"/>
    <p:sldId id="276" r:id="rId34"/>
    <p:sldId id="281" r:id="rId35"/>
    <p:sldId id="277" r:id="rId36"/>
    <p:sldId id="282" r:id="rId37"/>
    <p:sldId id="283" r:id="rId38"/>
    <p:sldId id="285" r:id="rId3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99"/>
    <a:srgbClr val="009999"/>
    <a:srgbClr val="FFFFFF"/>
    <a:srgbClr val="31869D"/>
    <a:srgbClr val="4444E8"/>
    <a:srgbClr val="4E4EF6"/>
    <a:srgbClr val="5555FF"/>
    <a:srgbClr val="4141FF"/>
    <a:srgbClr val="6666FF"/>
    <a:srgbClr val="2525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0" autoAdjust="0"/>
    <p:restoredTop sz="91397" autoAdjust="0"/>
  </p:normalViewPr>
  <p:slideViewPr>
    <p:cSldViewPr>
      <p:cViewPr varScale="1">
        <p:scale>
          <a:sx n="157" d="100"/>
          <a:sy n="157" d="100"/>
        </p:scale>
        <p:origin x="1268"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2024/6/19</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93557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8591109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62" r:id="rId7"/>
    <p:sldLayoutId id="2147483667" r:id="rId8"/>
    <p:sldLayoutId id="2147483668" r:id="rId9"/>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www.slideshare.net/yutamorishige50/ss-41321443"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01957" y="1988984"/>
            <a:ext cx="8100090" cy="630007"/>
          </a:xfrm>
        </p:spPr>
        <p:txBody>
          <a:bodyPr/>
          <a:lstStyle/>
          <a:p>
            <a:r>
              <a:rPr kumimoji="1" lang="ja-JP" altLang="en-US" sz="2800" dirty="0"/>
              <a:t>プレゼン資料の作り方 </a:t>
            </a:r>
            <a:r>
              <a:rPr kumimoji="1" lang="en-US" altLang="ja-JP" sz="2800" dirty="0"/>
              <a:t>v3</a:t>
            </a:r>
            <a:endParaRPr kumimoji="1" lang="ja-JP" altLang="en-US" sz="2800" dirty="0"/>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gn="ctr">
              <a:lnSpc>
                <a:spcPct val="100000"/>
              </a:lnSpc>
            </a:pPr>
            <a:r>
              <a:rPr lang="ja-JP" altLang="en-US" kern="0" dirty="0"/>
              <a:t>塩谷 亮太 </a:t>
            </a:r>
            <a:endParaRPr lang="en-US" altLang="ja-JP" kern="0" dirty="0"/>
          </a:p>
          <a:p>
            <a:pPr algn="ct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4120913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まず，グリッドを「この通りに正確に」設定する</a:t>
            </a:r>
          </a:p>
        </p:txBody>
      </p:sp>
      <p:pic>
        <p:nvPicPr>
          <p:cNvPr id="4" name="図 3"/>
          <p:cNvPicPr>
            <a:picLocks noChangeAspect="1"/>
          </p:cNvPicPr>
          <p:nvPr/>
        </p:nvPicPr>
        <p:blipFill>
          <a:blip r:embed="rId2"/>
          <a:stretch>
            <a:fillRect/>
          </a:stretch>
        </p:blipFill>
        <p:spPr>
          <a:xfrm>
            <a:off x="1511966" y="908972"/>
            <a:ext cx="2648320" cy="2562583"/>
          </a:xfrm>
          <a:prstGeom prst="rect">
            <a:avLst/>
          </a:prstGeom>
        </p:spPr>
      </p:pic>
      <p:sp>
        <p:nvSpPr>
          <p:cNvPr id="6" name="円/楕円 5"/>
          <p:cNvSpPr/>
          <p:nvPr/>
        </p:nvSpPr>
        <p:spPr bwMode="auto">
          <a:xfrm>
            <a:off x="2411976" y="2078985"/>
            <a:ext cx="1170013" cy="360004"/>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9" name="グループ化 8"/>
          <p:cNvGrpSpPr/>
          <p:nvPr/>
        </p:nvGrpSpPr>
        <p:grpSpPr>
          <a:xfrm>
            <a:off x="5112006" y="1088974"/>
            <a:ext cx="2400985" cy="2250025"/>
            <a:chOff x="4842003" y="1988984"/>
            <a:chExt cx="2400985" cy="2250025"/>
          </a:xfrm>
        </p:grpSpPr>
        <p:pic>
          <p:nvPicPr>
            <p:cNvPr id="5" name="図 4"/>
            <p:cNvPicPr>
              <a:picLocks noChangeAspect="1"/>
            </p:cNvPicPr>
            <p:nvPr/>
          </p:nvPicPr>
          <p:blipFill>
            <a:blip r:embed="rId3"/>
            <a:stretch>
              <a:fillRect/>
            </a:stretch>
          </p:blipFill>
          <p:spPr>
            <a:xfrm>
              <a:off x="4842003" y="1988984"/>
              <a:ext cx="2400985" cy="2250025"/>
            </a:xfrm>
            <a:prstGeom prst="rect">
              <a:avLst/>
            </a:prstGeom>
          </p:spPr>
        </p:pic>
        <p:sp>
          <p:nvSpPr>
            <p:cNvPr id="7" name="円/楕円 6"/>
            <p:cNvSpPr/>
            <p:nvPr/>
          </p:nvSpPr>
          <p:spPr bwMode="auto">
            <a:xfrm>
              <a:off x="5382009" y="2828021"/>
              <a:ext cx="810009" cy="270003"/>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円/楕円 7"/>
            <p:cNvSpPr/>
            <p:nvPr/>
          </p:nvSpPr>
          <p:spPr bwMode="auto">
            <a:xfrm>
              <a:off x="5022005" y="2348988"/>
              <a:ext cx="1710019" cy="450005"/>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円/楕円 9"/>
            <p:cNvSpPr/>
            <p:nvPr/>
          </p:nvSpPr>
          <p:spPr bwMode="auto">
            <a:xfrm>
              <a:off x="5014748" y="3054482"/>
              <a:ext cx="810009" cy="180002"/>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
        <p:nvSpPr>
          <p:cNvPr id="11" name="円/楕円 7">
            <a:extLst>
              <a:ext uri="{FF2B5EF4-FFF2-40B4-BE49-F238E27FC236}">
                <a16:creationId xmlns:a16="http://schemas.microsoft.com/office/drawing/2014/main" id="{4F7E014E-B1C0-02DB-D07C-5E0CEB89C5C9}"/>
              </a:ext>
            </a:extLst>
          </p:cNvPr>
          <p:cNvSpPr/>
          <p:nvPr/>
        </p:nvSpPr>
        <p:spPr bwMode="auto">
          <a:xfrm>
            <a:off x="5202007" y="2438989"/>
            <a:ext cx="2070023" cy="450005"/>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3" name="テキスト プレースホルダー 2"/>
          <p:cNvSpPr>
            <a:spLocks noGrp="1"/>
          </p:cNvSpPr>
          <p:nvPr>
            <p:ph type="body" sz="quarter" idx="10"/>
          </p:nvPr>
        </p:nvSpPr>
        <p:spPr>
          <a:xfrm>
            <a:off x="431954" y="3609002"/>
            <a:ext cx="8280092" cy="1259707"/>
          </a:xfrm>
        </p:spPr>
        <p:txBody>
          <a:bodyPr anchor="t"/>
          <a:lstStyle/>
          <a:p>
            <a:r>
              <a:rPr kumimoji="1" lang="ja-JP" altLang="en-US" sz="1600" dirty="0"/>
              <a:t>設定方法：</a:t>
            </a:r>
            <a:endParaRPr kumimoji="1" lang="en-US" altLang="ja-JP" sz="1600" dirty="0"/>
          </a:p>
          <a:p>
            <a:pPr marL="817200" lvl="1" indent="-457200">
              <a:buFont typeface="+mj-lt"/>
              <a:buAutoNum type="arabicPeriod"/>
            </a:pPr>
            <a:r>
              <a:rPr kumimoji="1" lang="ja-JP" altLang="en-US" sz="1600" dirty="0"/>
              <a:t>パワポ上で右クリック → 「グリッド</a:t>
            </a:r>
            <a:r>
              <a:rPr kumimoji="1" lang="ja-JP" altLang="en-US" sz="1600" dirty="0" err="1"/>
              <a:t>ど</a:t>
            </a:r>
            <a:r>
              <a:rPr kumimoji="1" lang="ja-JP" altLang="en-US" sz="1600" dirty="0"/>
              <a:t>ガイド」</a:t>
            </a:r>
            <a:endParaRPr kumimoji="1" lang="en-US" altLang="ja-JP" sz="1600" dirty="0"/>
          </a:p>
          <a:p>
            <a:pPr marL="817200" lvl="1" indent="-457200">
              <a:buFont typeface="+mj-lt"/>
              <a:buAutoNum type="arabicPeriod"/>
            </a:pPr>
            <a:r>
              <a:rPr kumimoji="1" lang="ja-JP" altLang="en-US" sz="1600" dirty="0"/>
              <a:t>「描画オブジェクトをグリッド線に合わせる」を </a:t>
            </a:r>
            <a:r>
              <a:rPr kumimoji="1" lang="en-US" altLang="ja-JP" sz="1600" dirty="0"/>
              <a:t>ON</a:t>
            </a:r>
          </a:p>
          <a:p>
            <a:pPr marL="817200" lvl="1" indent="-457200">
              <a:buFont typeface="+mj-lt"/>
              <a:buAutoNum type="arabicPeriod"/>
            </a:pPr>
            <a:r>
              <a:rPr kumimoji="1" lang="ja-JP" altLang="en-US" sz="1600" dirty="0"/>
              <a:t>「間隔」を </a:t>
            </a:r>
            <a:r>
              <a:rPr kumimoji="1" lang="en-US" altLang="ja-JP" sz="1600" dirty="0"/>
              <a:t>4 </a:t>
            </a:r>
            <a:r>
              <a:rPr kumimoji="1" lang="ja-JP" altLang="en-US" sz="1600" dirty="0"/>
              <a:t>グリッドに</a:t>
            </a:r>
            <a:endParaRPr kumimoji="1" lang="en-US" altLang="ja-JP" sz="1600" dirty="0"/>
          </a:p>
          <a:p>
            <a:pPr lvl="2"/>
            <a:r>
              <a:rPr kumimoji="1" lang="ja-JP" altLang="en-US" sz="1600" dirty="0"/>
              <a:t>初期設定の５だと，２で割れないので中央に置けない</a:t>
            </a:r>
            <a:endParaRPr kumimoji="1" lang="en-US" altLang="ja-JP" sz="1600" dirty="0"/>
          </a:p>
          <a:p>
            <a:pPr lvl="2"/>
            <a:r>
              <a:rPr kumimoji="1" lang="ja-JP" altLang="en-US" sz="1600" dirty="0"/>
              <a:t>通常時は４グリッド，微調整時は８グリッドで</a:t>
            </a:r>
            <a:br>
              <a:rPr kumimoji="1" lang="en-US" altLang="ja-JP" sz="1600" dirty="0"/>
            </a:br>
            <a:r>
              <a:rPr kumimoji="1" lang="ja-JP" altLang="en-US" sz="1600" dirty="0"/>
              <a:t>解像度を変えながら編集するとよい</a:t>
            </a:r>
            <a:endParaRPr kumimoji="1" lang="en-US" altLang="ja-JP" sz="1600" dirty="0"/>
          </a:p>
          <a:p>
            <a:pPr marL="817200" lvl="1" indent="-457200">
              <a:buFont typeface="+mj-lt"/>
              <a:buAutoNum type="arabicPeriod"/>
            </a:pPr>
            <a:r>
              <a:rPr kumimoji="1" lang="ja-JP" altLang="en-US" sz="1600" dirty="0"/>
              <a:t>「グリッドを表示」を </a:t>
            </a:r>
            <a:r>
              <a:rPr kumimoji="1" lang="en-US" altLang="ja-JP" sz="1600" dirty="0"/>
              <a:t>ON</a:t>
            </a:r>
          </a:p>
          <a:p>
            <a:pPr marL="817200" lvl="1" indent="-457200">
              <a:buFont typeface="+mj-lt"/>
              <a:buAutoNum type="arabicPeriod"/>
            </a:pPr>
            <a:r>
              <a:rPr kumimoji="1" lang="ja-JP" altLang="en-US" sz="1600" dirty="0"/>
              <a:t>「図形の整列時にスマートガイドを表示する」は </a:t>
            </a:r>
            <a:r>
              <a:rPr kumimoji="1" lang="en-US" altLang="ja-JP" sz="1600" dirty="0"/>
              <a:t>OFF</a:t>
            </a:r>
          </a:p>
          <a:p>
            <a:pPr lvl="2"/>
            <a:endParaRPr kumimoji="1" lang="ja-JP" altLang="en-US" sz="1600" dirty="0"/>
          </a:p>
        </p:txBody>
      </p:sp>
    </p:spTree>
    <p:extLst>
      <p:ext uri="{BB962C8B-B14F-4D97-AF65-F5344CB8AC3E}">
        <p14:creationId xmlns:p14="http://schemas.microsoft.com/office/powerpoint/2010/main" val="6156861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図 12">
            <a:extLst>
              <a:ext uri="{FF2B5EF4-FFF2-40B4-BE49-F238E27FC236}">
                <a16:creationId xmlns:a16="http://schemas.microsoft.com/office/drawing/2014/main" id="{82B19FF0-A3C4-0088-DAAE-BB649DC7E46D}"/>
              </a:ext>
            </a:extLst>
          </p:cNvPr>
          <p:cNvPicPr>
            <a:picLocks noChangeAspect="1"/>
          </p:cNvPicPr>
          <p:nvPr/>
        </p:nvPicPr>
        <p:blipFill>
          <a:blip r:embed="rId2"/>
          <a:stretch>
            <a:fillRect/>
          </a:stretch>
        </p:blipFill>
        <p:spPr>
          <a:xfrm>
            <a:off x="4211996" y="1448978"/>
            <a:ext cx="3206937" cy="2320751"/>
          </a:xfrm>
          <a:prstGeom prst="rect">
            <a:avLst/>
          </a:prstGeom>
        </p:spPr>
      </p:pic>
      <p:sp>
        <p:nvSpPr>
          <p:cNvPr id="2" name="タイトル 1"/>
          <p:cNvSpPr>
            <a:spLocks noGrp="1"/>
          </p:cNvSpPr>
          <p:nvPr>
            <p:ph type="title"/>
          </p:nvPr>
        </p:nvSpPr>
        <p:spPr/>
        <p:txBody>
          <a:bodyPr/>
          <a:lstStyle/>
          <a:p>
            <a:r>
              <a:rPr kumimoji="1" lang="ja-JP" altLang="en-US" dirty="0"/>
              <a:t>スマートガイドを切るのも重要</a:t>
            </a:r>
          </a:p>
        </p:txBody>
      </p:sp>
      <p:sp>
        <p:nvSpPr>
          <p:cNvPr id="3" name="テキスト プレースホルダー 2"/>
          <p:cNvSpPr>
            <a:spLocks noGrp="1"/>
          </p:cNvSpPr>
          <p:nvPr>
            <p:ph type="body" sz="quarter" idx="10"/>
          </p:nvPr>
        </p:nvSpPr>
        <p:spPr>
          <a:xfrm>
            <a:off x="431954" y="4509319"/>
            <a:ext cx="8280092" cy="1259707"/>
          </a:xfrm>
        </p:spPr>
        <p:txBody>
          <a:bodyPr anchor="t"/>
          <a:lstStyle/>
          <a:p>
            <a:r>
              <a:rPr kumimoji="1" lang="ja-JP" altLang="en-US" dirty="0"/>
              <a:t>設定方法：</a:t>
            </a:r>
            <a:endParaRPr kumimoji="1" lang="en-US" altLang="ja-JP" dirty="0"/>
          </a:p>
          <a:p>
            <a:pPr lvl="1"/>
            <a:r>
              <a:rPr kumimoji="1" lang="ja-JP" altLang="en-US" dirty="0"/>
              <a:t>上記のそれぞれのチェックがついていないことを確認</a:t>
            </a:r>
            <a:endParaRPr kumimoji="1" lang="en-US" altLang="ja-JP" dirty="0"/>
          </a:p>
          <a:p>
            <a:pPr lvl="1"/>
            <a:r>
              <a:rPr kumimoji="1" lang="ja-JP" altLang="en-US" dirty="0"/>
              <a:t>スマートガイドが有効だと，結局変なところに吸い付いて</a:t>
            </a:r>
            <a:br>
              <a:rPr kumimoji="1" lang="en-US" altLang="ja-JP" dirty="0"/>
            </a:br>
            <a:r>
              <a:rPr kumimoji="1" lang="ja-JP" altLang="en-US" dirty="0"/>
              <a:t>グリッドが意味をなさない</a:t>
            </a:r>
            <a:endParaRPr kumimoji="1" lang="en-US" altLang="ja-JP" dirty="0"/>
          </a:p>
          <a:p>
            <a:pPr lvl="2"/>
            <a:endParaRPr kumimoji="1" lang="ja-JP" altLang="en-US" dirty="0"/>
          </a:p>
        </p:txBody>
      </p:sp>
      <p:sp>
        <p:nvSpPr>
          <p:cNvPr id="6" name="円/楕円 5"/>
          <p:cNvSpPr/>
          <p:nvPr/>
        </p:nvSpPr>
        <p:spPr bwMode="auto">
          <a:xfrm>
            <a:off x="5832015" y="3158997"/>
            <a:ext cx="1080012" cy="270003"/>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15" name="グループ化 14">
            <a:extLst>
              <a:ext uri="{FF2B5EF4-FFF2-40B4-BE49-F238E27FC236}">
                <a16:creationId xmlns:a16="http://schemas.microsoft.com/office/drawing/2014/main" id="{1BCC2BAB-A0C1-DEBC-E64D-53512700B186}"/>
              </a:ext>
            </a:extLst>
          </p:cNvPr>
          <p:cNvGrpSpPr/>
          <p:nvPr/>
        </p:nvGrpSpPr>
        <p:grpSpPr>
          <a:xfrm>
            <a:off x="1511966" y="1448978"/>
            <a:ext cx="2400985" cy="2250025"/>
            <a:chOff x="4842003" y="1988984"/>
            <a:chExt cx="2400985" cy="2250025"/>
          </a:xfrm>
        </p:grpSpPr>
        <p:pic>
          <p:nvPicPr>
            <p:cNvPr id="16" name="図 15">
              <a:extLst>
                <a:ext uri="{FF2B5EF4-FFF2-40B4-BE49-F238E27FC236}">
                  <a16:creationId xmlns:a16="http://schemas.microsoft.com/office/drawing/2014/main" id="{6658618B-D8A6-128A-DB3A-B4E6E018D19C}"/>
                </a:ext>
              </a:extLst>
            </p:cNvPr>
            <p:cNvPicPr>
              <a:picLocks noChangeAspect="1"/>
            </p:cNvPicPr>
            <p:nvPr/>
          </p:nvPicPr>
          <p:blipFill>
            <a:blip r:embed="rId3"/>
            <a:stretch>
              <a:fillRect/>
            </a:stretch>
          </p:blipFill>
          <p:spPr>
            <a:xfrm>
              <a:off x="4842003" y="1988984"/>
              <a:ext cx="2400985" cy="2250025"/>
            </a:xfrm>
            <a:prstGeom prst="rect">
              <a:avLst/>
            </a:prstGeom>
          </p:spPr>
        </p:pic>
        <p:sp>
          <p:nvSpPr>
            <p:cNvPr id="19" name="円/楕円 9">
              <a:extLst>
                <a:ext uri="{FF2B5EF4-FFF2-40B4-BE49-F238E27FC236}">
                  <a16:creationId xmlns:a16="http://schemas.microsoft.com/office/drawing/2014/main" id="{61728357-6D52-994B-36D6-0677FEFBAC8B}"/>
                </a:ext>
              </a:extLst>
            </p:cNvPr>
            <p:cNvSpPr/>
            <p:nvPr/>
          </p:nvSpPr>
          <p:spPr bwMode="auto">
            <a:xfrm>
              <a:off x="4932004" y="3519001"/>
              <a:ext cx="1890021" cy="270003"/>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Tree>
    <p:extLst>
      <p:ext uri="{BB962C8B-B14F-4D97-AF65-F5344CB8AC3E}">
        <p14:creationId xmlns:p14="http://schemas.microsoft.com/office/powerpoint/2010/main" val="41440629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p:cNvPicPr>
            <a:picLocks noChangeAspect="1"/>
          </p:cNvPicPr>
          <p:nvPr/>
        </p:nvPicPr>
        <p:blipFill>
          <a:blip r:embed="rId2"/>
          <a:stretch>
            <a:fillRect/>
          </a:stretch>
        </p:blipFill>
        <p:spPr>
          <a:xfrm>
            <a:off x="2411976" y="908972"/>
            <a:ext cx="3867690" cy="3439005"/>
          </a:xfrm>
          <a:prstGeom prst="rect">
            <a:avLst/>
          </a:prstGeom>
        </p:spPr>
      </p:pic>
      <p:sp>
        <p:nvSpPr>
          <p:cNvPr id="2" name="タイトル 1"/>
          <p:cNvSpPr>
            <a:spLocks noGrp="1"/>
          </p:cNvSpPr>
          <p:nvPr>
            <p:ph type="title"/>
          </p:nvPr>
        </p:nvSpPr>
        <p:spPr/>
        <p:txBody>
          <a:bodyPr/>
          <a:lstStyle/>
          <a:p>
            <a:r>
              <a:rPr kumimoji="1" lang="ja-JP" altLang="en-US" dirty="0"/>
              <a:t>グリッドを使った配置</a:t>
            </a:r>
          </a:p>
        </p:txBody>
      </p:sp>
      <p:sp>
        <p:nvSpPr>
          <p:cNvPr id="3" name="テキスト プレースホルダー 2"/>
          <p:cNvSpPr>
            <a:spLocks noGrp="1"/>
          </p:cNvSpPr>
          <p:nvPr>
            <p:ph type="body" sz="quarter" idx="10"/>
          </p:nvPr>
        </p:nvSpPr>
        <p:spPr>
          <a:xfrm>
            <a:off x="251952" y="4959017"/>
            <a:ext cx="8730097" cy="1439709"/>
          </a:xfrm>
        </p:spPr>
        <p:txBody>
          <a:bodyPr/>
          <a:lstStyle/>
          <a:p>
            <a:r>
              <a:rPr kumimoji="1" lang="ja-JP" altLang="en-US" dirty="0"/>
              <a:t>オブジェクトを配置する際は，表示されているグリッドに合わせる</a:t>
            </a:r>
            <a:endParaRPr kumimoji="1" lang="en-US" altLang="ja-JP" dirty="0"/>
          </a:p>
          <a:p>
            <a:pPr lvl="1"/>
            <a:r>
              <a:rPr kumimoji="1" lang="ja-JP" altLang="en-US" dirty="0"/>
              <a:t>サイズや位置を揃えるがすごく楽</a:t>
            </a:r>
            <a:endParaRPr kumimoji="1" lang="en-US" altLang="ja-JP" dirty="0"/>
          </a:p>
          <a:p>
            <a:r>
              <a:rPr kumimoji="1" lang="ja-JP" altLang="en-US" dirty="0"/>
              <a:t>どうやってもグリッドからずれる場合がある</a:t>
            </a:r>
            <a:endParaRPr kumimoji="1" lang="en-US" altLang="ja-JP" dirty="0"/>
          </a:p>
          <a:p>
            <a:pPr lvl="1"/>
            <a:r>
              <a:rPr kumimoji="1" lang="ja-JP" altLang="en-US" dirty="0"/>
              <a:t>最新のパワポで新規作成したファイルを</a:t>
            </a:r>
            <a:r>
              <a:rPr kumimoji="1" lang="en-US" altLang="ja-JP" dirty="0"/>
              <a:t>16:9 </a:t>
            </a:r>
            <a:r>
              <a:rPr kumimoji="1" lang="ja-JP" altLang="en-US" dirty="0"/>
              <a:t>→ </a:t>
            </a:r>
            <a:r>
              <a:rPr kumimoji="1" lang="en-US" altLang="ja-JP" dirty="0"/>
              <a:t>4:3 </a:t>
            </a:r>
            <a:r>
              <a:rPr kumimoji="1" lang="ja-JP" altLang="en-US" dirty="0"/>
              <a:t>にすると起きる</a:t>
            </a:r>
            <a:endParaRPr kumimoji="1" lang="en-US" altLang="ja-JP" dirty="0"/>
          </a:p>
          <a:p>
            <a:pPr lvl="1"/>
            <a:r>
              <a:rPr kumimoji="1" lang="ja-JP" altLang="en-US" dirty="0"/>
              <a:t>古いパワポでファイルを作って持ってくる </a:t>
            </a:r>
            <a:r>
              <a:rPr kumimoji="1" lang="en-US" altLang="ja-JP" dirty="0"/>
              <a:t>or 16:9 </a:t>
            </a:r>
            <a:r>
              <a:rPr kumimoji="1" lang="ja-JP" altLang="en-US" dirty="0" err="1"/>
              <a:t>のまま</a:t>
            </a:r>
            <a:r>
              <a:rPr kumimoji="1" lang="ja-JP" altLang="en-US" dirty="0"/>
              <a:t>いく</a:t>
            </a:r>
            <a:endParaRPr kumimoji="1" lang="en-US" altLang="ja-JP" dirty="0"/>
          </a:p>
          <a:p>
            <a:pPr lvl="1"/>
            <a:endParaRPr kumimoji="1" lang="ja-JP" altLang="en-US" dirty="0"/>
          </a:p>
        </p:txBody>
      </p:sp>
    </p:spTree>
    <p:extLst>
      <p:ext uri="{BB962C8B-B14F-4D97-AF65-F5344CB8AC3E}">
        <p14:creationId xmlns:p14="http://schemas.microsoft.com/office/powerpoint/2010/main" val="17428681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段落について</a:t>
            </a:r>
          </a:p>
        </p:txBody>
      </p:sp>
      <p:sp>
        <p:nvSpPr>
          <p:cNvPr id="3" name="テキスト プレースホルダー 2"/>
          <p:cNvSpPr>
            <a:spLocks noGrp="1"/>
          </p:cNvSpPr>
          <p:nvPr>
            <p:ph type="body" sz="quarter" idx="10"/>
          </p:nvPr>
        </p:nvSpPr>
        <p:spPr/>
        <p:txBody>
          <a:bodyPr/>
          <a:lstStyle/>
          <a:p>
            <a:r>
              <a:rPr kumimoji="1" lang="ja-JP" altLang="en-US" dirty="0"/>
              <a:t>インデントのトップレベル間は間隔をあけるとわかりやすい</a:t>
            </a:r>
            <a:endParaRPr kumimoji="1" lang="en-US" altLang="ja-JP" dirty="0"/>
          </a:p>
          <a:p>
            <a:pPr lvl="1"/>
            <a:r>
              <a:rPr kumimoji="1" lang="ja-JP" altLang="en-US" dirty="0"/>
              <a:t>このスライドでは，トップレベルとその下のレベルでは行間の</a:t>
            </a:r>
            <a:br>
              <a:rPr kumimoji="1" lang="en-US" altLang="ja-JP" dirty="0"/>
            </a:br>
            <a:r>
              <a:rPr kumimoji="1" lang="ja-JP" altLang="en-US" dirty="0"/>
              <a:t>大きさが変えてある</a:t>
            </a:r>
            <a:endParaRPr kumimoji="1" lang="en-US" altLang="ja-JP" dirty="0"/>
          </a:p>
          <a:p>
            <a:r>
              <a:rPr kumimoji="1" lang="ja-JP" altLang="en-US" dirty="0"/>
              <a:t>ここの上は自動的に少し広く隙間がある</a:t>
            </a:r>
            <a:endParaRPr kumimoji="1" lang="en-US" altLang="ja-JP" dirty="0"/>
          </a:p>
          <a:p>
            <a:pPr lvl="1"/>
            <a:r>
              <a:rPr kumimoji="1" lang="ja-JP" altLang="en-US" dirty="0"/>
              <a:t>ここはせまい</a:t>
            </a:r>
            <a:endParaRPr kumimoji="1" lang="en-US" altLang="ja-JP" dirty="0"/>
          </a:p>
          <a:p>
            <a:pPr lvl="1"/>
            <a:r>
              <a:rPr kumimoji="1" lang="ja-JP" altLang="en-US" dirty="0"/>
              <a:t>ここもせまい</a:t>
            </a:r>
            <a:endParaRPr kumimoji="1" lang="en-US" altLang="ja-JP" dirty="0"/>
          </a:p>
          <a:p>
            <a:r>
              <a:rPr kumimoji="1" lang="ja-JP" altLang="en-US" dirty="0"/>
              <a:t>上記のようにスライドマスタから設定したほうが，</a:t>
            </a:r>
            <a:br>
              <a:rPr kumimoji="1" lang="en-US" altLang="ja-JP" dirty="0"/>
            </a:br>
            <a:r>
              <a:rPr kumimoji="1" lang="ja-JP" altLang="en-US" dirty="0"/>
              <a:t>手動で空行いれるより楽</a:t>
            </a:r>
          </a:p>
        </p:txBody>
      </p:sp>
      <p:cxnSp>
        <p:nvCxnSpPr>
          <p:cNvPr id="5" name="直線矢印コネクタ 4"/>
          <p:cNvCxnSpPr/>
          <p:nvPr/>
        </p:nvCxnSpPr>
        <p:spPr bwMode="auto">
          <a:xfrm>
            <a:off x="2231974" y="2935453"/>
            <a:ext cx="0" cy="450005"/>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7" name="直線矢印コネクタ 6"/>
          <p:cNvCxnSpPr/>
          <p:nvPr/>
        </p:nvCxnSpPr>
        <p:spPr bwMode="auto">
          <a:xfrm>
            <a:off x="2231974" y="3601745"/>
            <a:ext cx="0" cy="270003"/>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10" name="直線矢印コネクタ 9"/>
          <p:cNvCxnSpPr/>
          <p:nvPr/>
        </p:nvCxnSpPr>
        <p:spPr bwMode="auto">
          <a:xfrm>
            <a:off x="2231974" y="4044493"/>
            <a:ext cx="0" cy="270003"/>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9788173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数式について（１）</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1088974"/>
                <a:ext cx="8280092" cy="4410049"/>
              </a:xfrm>
            </p:spPr>
            <p:txBody>
              <a:bodyPr/>
              <a:lstStyle/>
              <a:p>
                <a:r>
                  <a:rPr kumimoji="1" lang="ja-JP" altLang="en-US" dirty="0"/>
                  <a:t>日本語キーボードでは，部分選択して </a:t>
                </a:r>
                <a:r>
                  <a:rPr kumimoji="1" lang="en-US" altLang="ja-JP" dirty="0"/>
                  <a:t>alt + ; </a:t>
                </a:r>
                <a:r>
                  <a:rPr kumimoji="1" lang="ja-JP" altLang="en-US" dirty="0"/>
                  <a:t>で数式にできる</a:t>
                </a:r>
                <a:endParaRPr kumimoji="1" lang="en-US" altLang="ja-JP" dirty="0"/>
              </a:p>
              <a:p>
                <a:r>
                  <a:rPr kumimoji="1" lang="ja-JP" altLang="en-US" dirty="0"/>
                  <a:t>たとえば，</a:t>
                </a:r>
                <a:endParaRPr kumimoji="1" lang="en-US" altLang="ja-JP" dirty="0"/>
              </a:p>
              <a:p>
                <a:pPr marL="817200" lvl="1" indent="-457200">
                  <a:buFont typeface="+mj-lt"/>
                  <a:buAutoNum type="arabicPeriod"/>
                </a:pPr>
                <a:r>
                  <a:rPr lang="en-US" altLang="ja-JP" dirty="0"/>
                  <a:t>a^2 </a:t>
                </a:r>
                <a:r>
                  <a:rPr lang="ja-JP" altLang="en-US" dirty="0"/>
                  <a:t>と書いて，</a:t>
                </a:r>
                <a:endParaRPr lang="en-US" altLang="ja-JP" dirty="0"/>
              </a:p>
              <a:p>
                <a:pPr lvl="2"/>
                <a:r>
                  <a:rPr lang="en-US" altLang="ja-JP" dirty="0"/>
                  <a:t>a^2</a:t>
                </a:r>
              </a:p>
              <a:p>
                <a:pPr marL="817200" lvl="1" indent="-457200">
                  <a:buFont typeface="+mj-lt"/>
                  <a:buAutoNum type="arabicPeriod"/>
                </a:pPr>
                <a:r>
                  <a:rPr kumimoji="1" lang="ja-JP" altLang="en-US" dirty="0"/>
                  <a:t>この部分を選択した状態で </a:t>
                </a:r>
                <a:r>
                  <a:rPr kumimoji="1" lang="en-US" altLang="ja-JP" dirty="0"/>
                  <a:t>alt + ;</a:t>
                </a:r>
              </a:p>
              <a:p>
                <a:pPr lvl="2"/>
                <a14:m>
                  <m:oMath xmlns:m="http://schemas.openxmlformats.org/officeDocument/2006/math">
                    <m:r>
                      <a:rPr lang="en-US" altLang="ja-JP" i="1" dirty="0" smtClean="0">
                        <a:latin typeface="Cambria Math" panose="02040503050406030204" pitchFamily="18" charset="0"/>
                      </a:rPr>
                      <m:t>𝑎</m:t>
                    </m:r>
                    <m:r>
                      <a:rPr lang="en-US" altLang="ja-JP" i="1" dirty="0" smtClean="0">
                        <a:latin typeface="Cambria Math" panose="02040503050406030204" pitchFamily="18" charset="0"/>
                      </a:rPr>
                      <m:t>^2</m:t>
                    </m:r>
                  </m:oMath>
                </a14:m>
                <a:endParaRPr kumimoji="1" lang="en-US" altLang="ja-JP" dirty="0"/>
              </a:p>
              <a:p>
                <a:pPr marL="817200" lvl="1" indent="-457200">
                  <a:buFont typeface="+mj-lt"/>
                  <a:buAutoNum type="arabicPeriod"/>
                </a:pPr>
                <a:r>
                  <a:rPr kumimoji="1" lang="ja-JP" altLang="en-US" dirty="0"/>
                  <a:t>さらにこの部分の最後にカーソルを合わせてスペースを押す</a:t>
                </a:r>
                <a:endParaRPr kumimoji="1" lang="en-US" altLang="ja-JP" dirty="0"/>
              </a:p>
              <a:p>
                <a:pPr lvl="2"/>
                <a14:m>
                  <m:oMath xmlns:m="http://schemas.openxmlformats.org/officeDocument/2006/math">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𝑎</m:t>
                        </m:r>
                      </m:e>
                      <m:sup>
                        <m:r>
                          <a:rPr lang="en-US" altLang="ja-JP" i="1" dirty="0">
                            <a:latin typeface="Cambria Math" panose="02040503050406030204" pitchFamily="18" charset="0"/>
                          </a:rPr>
                          <m:t>2</m:t>
                        </m:r>
                      </m:sup>
                    </m:sSup>
                  </m:oMath>
                </a14:m>
                <a:endParaRPr kumimoji="1"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1088974"/>
                <a:ext cx="8280092" cy="4410049"/>
              </a:xfrm>
              <a:blipFill rotWithShape="0">
                <a:blip r:embed="rId2"/>
                <a:stretch>
                  <a:fillRect l="-6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66087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数式について（２）</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3068996"/>
                <a:ext cx="8280092" cy="3510039"/>
              </a:xfrm>
            </p:spPr>
            <p:txBody>
              <a:bodyPr/>
              <a:lstStyle/>
              <a:p>
                <a:r>
                  <a:rPr kumimoji="1" lang="ja-JP" altLang="en-US" dirty="0"/>
                  <a:t>上にあるリボンの数式ツールのタブでマウスオーバすると，</a:t>
                </a:r>
                <a:br>
                  <a:rPr kumimoji="1" lang="en-US" altLang="ja-JP" dirty="0"/>
                </a:br>
                <a:r>
                  <a:rPr kumimoji="1" lang="ja-JP" altLang="en-US" dirty="0"/>
                  <a:t>数式の書式がわかる</a:t>
                </a:r>
                <a:endParaRPr kumimoji="1" lang="en-US" altLang="ja-JP" dirty="0"/>
              </a:p>
              <a:p>
                <a:pPr lvl="1"/>
                <a:r>
                  <a:rPr lang="en-US" altLang="ja-JP" dirty="0"/>
                  <a:t>\</a:t>
                </a:r>
                <a:r>
                  <a:rPr lang="en-US" altLang="ja-JP" dirty="0" err="1"/>
                  <a:t>infty</a:t>
                </a:r>
                <a:r>
                  <a:rPr lang="en-US" altLang="ja-JP" dirty="0"/>
                  <a:t> </a:t>
                </a:r>
                <a:r>
                  <a:rPr lang="ja-JP" altLang="en-US" dirty="0"/>
                  <a:t>を </a:t>
                </a:r>
                <a:r>
                  <a:rPr lang="en-US" altLang="ja-JP" dirty="0"/>
                  <a:t>alt+; </a:t>
                </a:r>
                <a:r>
                  <a:rPr lang="ja-JP" altLang="en-US" dirty="0"/>
                  <a:t>して，スペースで変換すると</a:t>
                </a:r>
                <a14:m>
                  <m:oMath xmlns:m="http://schemas.openxmlformats.org/officeDocument/2006/math">
                    <m:r>
                      <a:rPr lang="en-US" altLang="ja-JP" i="1" dirty="0" smtClean="0">
                        <a:latin typeface="Cambria Math" panose="02040503050406030204" pitchFamily="18" charset="0"/>
                      </a:rPr>
                      <m:t>∞</m:t>
                    </m:r>
                  </m:oMath>
                </a14:m>
                <a:r>
                  <a:rPr kumimoji="1" lang="en-US" altLang="ja-JP" dirty="0"/>
                  <a:t> </a:t>
                </a:r>
                <a:r>
                  <a:rPr kumimoji="1" lang="ja-JP" altLang="en-US" dirty="0"/>
                  <a:t>になる</a:t>
                </a:r>
                <a:endParaRPr kumimoji="1" lang="en-US" altLang="ja-JP" dirty="0"/>
              </a:p>
              <a:p>
                <a:r>
                  <a:rPr kumimoji="1" lang="ja-JP" altLang="en-US" dirty="0"/>
                  <a:t>なれると </a:t>
                </a:r>
                <a:r>
                  <a:rPr lang="en-US" altLang="ja-JP" dirty="0" err="1"/>
                  <a:t>tex</a:t>
                </a:r>
                <a:r>
                  <a:rPr lang="en-US" altLang="ja-JP" dirty="0"/>
                  <a:t> </a:t>
                </a:r>
                <a:r>
                  <a:rPr lang="ja-JP" altLang="en-US" dirty="0"/>
                  <a:t>より楽な気がする</a:t>
                </a:r>
                <a:endParaRPr kumimoji="1"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3068996"/>
                <a:ext cx="8280092" cy="3510039"/>
              </a:xfrm>
              <a:blipFill rotWithShape="0">
                <a:blip r:embed="rId2"/>
                <a:stretch>
                  <a:fillRect l="-662"/>
                </a:stretch>
              </a:blipFill>
            </p:spPr>
            <p:txBody>
              <a:bodyPr/>
              <a:lstStyle/>
              <a:p>
                <a:r>
                  <a:rPr lang="ja-JP" altLang="en-US">
                    <a:noFill/>
                  </a:rPr>
                  <a:t> </a:t>
                </a:r>
              </a:p>
            </p:txBody>
          </p:sp>
        </mc:Fallback>
      </mc:AlternateContent>
      <p:pic>
        <p:nvPicPr>
          <p:cNvPr id="5" name="図 4"/>
          <p:cNvPicPr>
            <a:picLocks noChangeAspect="1"/>
          </p:cNvPicPr>
          <p:nvPr/>
        </p:nvPicPr>
        <p:blipFill>
          <a:blip r:embed="rId3"/>
          <a:stretch>
            <a:fillRect/>
          </a:stretch>
        </p:blipFill>
        <p:spPr>
          <a:xfrm>
            <a:off x="1151962" y="1268976"/>
            <a:ext cx="6982799" cy="1733792"/>
          </a:xfrm>
          <a:prstGeom prst="rect">
            <a:avLst/>
          </a:prstGeom>
        </p:spPr>
      </p:pic>
      <p:sp>
        <p:nvSpPr>
          <p:cNvPr id="6" name="円/楕円 5"/>
          <p:cNvSpPr/>
          <p:nvPr/>
        </p:nvSpPr>
        <p:spPr bwMode="auto">
          <a:xfrm>
            <a:off x="7092028" y="1178975"/>
            <a:ext cx="1080012" cy="630007"/>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円/楕円 6"/>
          <p:cNvSpPr/>
          <p:nvPr/>
        </p:nvSpPr>
        <p:spPr bwMode="auto">
          <a:xfrm>
            <a:off x="1421965" y="2438989"/>
            <a:ext cx="1080012" cy="630007"/>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円/楕円 7"/>
          <p:cNvSpPr/>
          <p:nvPr/>
        </p:nvSpPr>
        <p:spPr bwMode="auto">
          <a:xfrm>
            <a:off x="1241963" y="1628980"/>
            <a:ext cx="720008" cy="630007"/>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21668756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デザイン的な話</a:t>
            </a:r>
          </a:p>
        </p:txBody>
      </p:sp>
      <p:sp>
        <p:nvSpPr>
          <p:cNvPr id="3" name="テキスト プレースホルダー 2"/>
          <p:cNvSpPr>
            <a:spLocks noGrp="1"/>
          </p:cNvSpPr>
          <p:nvPr>
            <p:ph type="body" sz="quarter" idx="10"/>
          </p:nvPr>
        </p:nvSpPr>
        <p:spPr/>
        <p:txBody>
          <a:bodyPr/>
          <a:lstStyle/>
          <a:p>
            <a:r>
              <a:rPr kumimoji="1" lang="ja-JP" altLang="en-US" dirty="0"/>
              <a:t>基本的な部分は以下に従うと良い</a:t>
            </a:r>
            <a:endParaRPr kumimoji="1" lang="en-US" altLang="ja-JP" dirty="0"/>
          </a:p>
          <a:p>
            <a:pPr lvl="1"/>
            <a:r>
              <a:rPr lang="en-US" altLang="ja-JP" dirty="0">
                <a:hlinkClick r:id="rId2"/>
              </a:rPr>
              <a:t>https://www.slideshare.net/yutamorishige50/ss-41321443</a:t>
            </a:r>
            <a:endParaRPr lang="en-US" altLang="ja-JP" dirty="0"/>
          </a:p>
          <a:p>
            <a:pPr lvl="2"/>
            <a:endParaRPr kumimoji="1" lang="en-US" altLang="ja-JP" dirty="0"/>
          </a:p>
          <a:p>
            <a:r>
              <a:rPr kumimoji="1" lang="ja-JP" altLang="en-US" dirty="0"/>
              <a:t>フォント，色，強調方法，配置</a:t>
            </a:r>
            <a:r>
              <a:rPr lang="ja-JP" altLang="en-US" dirty="0"/>
              <a:t>方法，間隔</a:t>
            </a:r>
            <a:r>
              <a:rPr kumimoji="1" lang="ja-JP" altLang="en-US" dirty="0"/>
              <a:t> など</a:t>
            </a:r>
          </a:p>
        </p:txBody>
      </p:sp>
    </p:spTree>
    <p:extLst>
      <p:ext uri="{BB962C8B-B14F-4D97-AF65-F5344CB8AC3E}">
        <p14:creationId xmlns:p14="http://schemas.microsoft.com/office/powerpoint/2010/main" val="82060828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見た目などの形式的な話</a:t>
            </a:r>
          </a:p>
          <a:p>
            <a:pPr marL="457200" indent="-457200">
              <a:buFont typeface="+mj-lt"/>
              <a:buAutoNum type="arabicPeriod"/>
            </a:pPr>
            <a:r>
              <a:rPr kumimoji="1" lang="ja-JP" altLang="en-US" b="1" dirty="0"/>
              <a:t>話の順序</a:t>
            </a:r>
            <a:endParaRPr kumimoji="1" lang="en-US" altLang="ja-JP" b="1" dirty="0"/>
          </a:p>
          <a:p>
            <a:pPr marL="457200" indent="-457200">
              <a:buFont typeface="+mj-lt"/>
              <a:buAutoNum type="arabicPeriod"/>
            </a:pPr>
            <a:r>
              <a:rPr kumimoji="1" lang="ja-JP" altLang="en-US" dirty="0"/>
              <a:t>イントロ</a:t>
            </a:r>
            <a:endParaRPr kumimoji="1" lang="en-US" altLang="ja-JP" dirty="0"/>
          </a:p>
          <a:p>
            <a:pPr marL="457200" indent="-457200">
              <a:buFont typeface="+mj-lt"/>
              <a:buAutoNum type="arabicPeriod"/>
            </a:pPr>
            <a:r>
              <a:rPr kumimoji="1" lang="ja-JP" altLang="en-US" dirty="0"/>
              <a:t>スライドの作り方</a:t>
            </a:r>
            <a:endParaRPr kumimoji="1" lang="en-US" altLang="ja-JP" dirty="0"/>
          </a:p>
        </p:txBody>
      </p:sp>
    </p:spTree>
    <p:extLst>
      <p:ext uri="{BB962C8B-B14F-4D97-AF65-F5344CB8AC3E}">
        <p14:creationId xmlns:p14="http://schemas.microsoft.com/office/powerpoint/2010/main" val="2085119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話</a:t>
            </a:r>
            <a:r>
              <a:rPr kumimoji="1" lang="ja-JP" altLang="en-US" dirty="0"/>
              <a:t>の順序の原則</a:t>
            </a:r>
          </a:p>
        </p:txBody>
      </p:sp>
      <p:sp>
        <p:nvSpPr>
          <p:cNvPr id="3" name="テキスト プレースホルダー 2"/>
          <p:cNvSpPr>
            <a:spLocks noGrp="1"/>
          </p:cNvSpPr>
          <p:nvPr>
            <p:ph type="body" sz="quarter" idx="10"/>
          </p:nvPr>
        </p:nvSpPr>
        <p:spPr/>
        <p:txBody>
          <a:bodyPr/>
          <a:lstStyle/>
          <a:p>
            <a:r>
              <a:rPr kumimoji="1" lang="ja-JP" altLang="en-US" dirty="0"/>
              <a:t>話の順序は常にトップダウンに</a:t>
            </a:r>
            <a:endParaRPr kumimoji="1" lang="en-US" altLang="ja-JP" dirty="0"/>
          </a:p>
          <a:p>
            <a:pPr lvl="1"/>
            <a:r>
              <a:rPr kumimoji="1" lang="ja-JP" altLang="en-US" dirty="0"/>
              <a:t>抽象的 → 具体的</a:t>
            </a:r>
            <a:endParaRPr kumimoji="1" lang="en-US" altLang="ja-JP" dirty="0"/>
          </a:p>
          <a:p>
            <a:pPr lvl="1"/>
            <a:r>
              <a:rPr lang="ja-JP" altLang="en-US" dirty="0"/>
              <a:t>結論 → 理由</a:t>
            </a:r>
            <a:endParaRPr kumimoji="1" lang="en-US" altLang="ja-JP" dirty="0"/>
          </a:p>
          <a:p>
            <a:r>
              <a:rPr kumimoji="1" lang="ja-JP" altLang="en-US" dirty="0"/>
              <a:t>何も考えないと，逆にしがち</a:t>
            </a:r>
            <a:endParaRPr kumimoji="1" lang="en-US" altLang="ja-JP" dirty="0"/>
          </a:p>
          <a:p>
            <a:pPr lvl="1"/>
            <a:r>
              <a:rPr kumimoji="1" lang="ja-JP" altLang="en-US" dirty="0"/>
              <a:t>「理由を逐次話してから，最後に初めて言いたい事が出てくる」になりがち</a:t>
            </a:r>
            <a:endParaRPr kumimoji="1" lang="en-US" altLang="ja-JP" dirty="0"/>
          </a:p>
          <a:p>
            <a:r>
              <a:rPr kumimoji="1" lang="ja-JP" altLang="en-US" dirty="0"/>
              <a:t>まず，以下のようなことを話したあと，話題を掘り下げていく</a:t>
            </a:r>
            <a:endParaRPr kumimoji="1" lang="en-US" altLang="ja-JP" dirty="0"/>
          </a:p>
          <a:p>
            <a:pPr lvl="1"/>
            <a:r>
              <a:rPr kumimoji="1" lang="ja-JP" altLang="en-US" dirty="0"/>
              <a:t>「全体としてどう言うことなのか」</a:t>
            </a:r>
            <a:endParaRPr kumimoji="1" lang="en-US" altLang="ja-JP" dirty="0"/>
          </a:p>
          <a:p>
            <a:pPr lvl="1"/>
            <a:r>
              <a:rPr kumimoji="1" lang="ja-JP" altLang="en-US" dirty="0"/>
              <a:t>「どのような話題があるのか」</a:t>
            </a:r>
            <a:endParaRPr kumimoji="1" lang="en-US" altLang="ja-JP" dirty="0"/>
          </a:p>
          <a:p>
            <a:pPr lvl="1"/>
            <a:r>
              <a:rPr kumimoji="1" lang="ja-JP" altLang="en-US" dirty="0"/>
              <a:t>「大ざっぱにはどう言う考えなのか」</a:t>
            </a:r>
            <a:br>
              <a:rPr kumimoji="1" lang="en-US" altLang="ja-JP" dirty="0"/>
            </a:br>
            <a:endParaRPr kumimoji="1" lang="en-US" altLang="ja-JP" dirty="0"/>
          </a:p>
        </p:txBody>
      </p:sp>
    </p:spTree>
    <p:extLst>
      <p:ext uri="{BB962C8B-B14F-4D97-AF65-F5344CB8AC3E}">
        <p14:creationId xmlns:p14="http://schemas.microsoft.com/office/powerpoint/2010/main" val="292543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話の順序は常にトップダウンに</a:t>
            </a:r>
            <a:endParaRPr lang="en-US" altLang="ja-JP" dirty="0"/>
          </a:p>
        </p:txBody>
      </p:sp>
      <p:sp>
        <p:nvSpPr>
          <p:cNvPr id="3" name="テキスト プレースホルダー 2"/>
          <p:cNvSpPr>
            <a:spLocks noGrp="1"/>
          </p:cNvSpPr>
          <p:nvPr>
            <p:ph type="body" sz="quarter" idx="10"/>
          </p:nvPr>
        </p:nvSpPr>
        <p:spPr/>
        <p:txBody>
          <a:bodyPr/>
          <a:lstStyle/>
          <a:p>
            <a:r>
              <a:rPr kumimoji="1" lang="ja-JP" altLang="en-US" sz="1800" dirty="0"/>
              <a:t>なぜこの順番か？</a:t>
            </a:r>
            <a:endParaRPr kumimoji="1" lang="en-US" altLang="ja-JP" sz="1800" dirty="0"/>
          </a:p>
          <a:p>
            <a:pPr lvl="1"/>
            <a:r>
              <a:rPr kumimoji="1" lang="ja-JP" altLang="en-US" sz="1800" dirty="0"/>
              <a:t>塩谷の知る限りでは，明確な理由まで書かかれているものはない・・・</a:t>
            </a:r>
            <a:endParaRPr kumimoji="1" lang="en-US" altLang="ja-JP" sz="1800" dirty="0"/>
          </a:p>
          <a:p>
            <a:pPr lvl="1"/>
            <a:r>
              <a:rPr kumimoji="1" lang="ja-JP" altLang="en-US" sz="1800" dirty="0"/>
              <a:t>たぶん，人間はその方が わかりやすいからだと思う</a:t>
            </a:r>
            <a:endParaRPr kumimoji="1" lang="en-US" altLang="ja-JP" sz="1800" dirty="0"/>
          </a:p>
          <a:p>
            <a:r>
              <a:rPr kumimoji="1" lang="ja-JP" altLang="en-US" sz="1800" dirty="0"/>
              <a:t>話がどこに向かうのかわからずに，</a:t>
            </a:r>
            <a:br>
              <a:rPr kumimoji="1" lang="en-US" altLang="ja-JP" sz="1800" dirty="0"/>
            </a:br>
            <a:r>
              <a:rPr kumimoji="1" lang="ja-JP" altLang="en-US" sz="1800" dirty="0"/>
              <a:t>後から後から新しい話題がでてくる発表は聞いていてツラい</a:t>
            </a:r>
            <a:endParaRPr kumimoji="1" lang="en-US" altLang="ja-JP" sz="1800" dirty="0"/>
          </a:p>
          <a:p>
            <a:pPr lvl="1"/>
            <a:r>
              <a:rPr kumimoji="1" lang="ja-JP" altLang="en-US" sz="1800" dirty="0"/>
              <a:t>それぞれの話題を憶えておかないといけない</a:t>
            </a:r>
          </a:p>
          <a:p>
            <a:pPr lvl="1"/>
            <a:r>
              <a:rPr kumimoji="1" lang="ja-JP" altLang="en-US" sz="1800" dirty="0"/>
              <a:t>関連性がわからない話を延々聞くのは苦痛</a:t>
            </a:r>
            <a:endParaRPr kumimoji="1" lang="en-US" altLang="ja-JP" sz="1800" dirty="0"/>
          </a:p>
          <a:p>
            <a:r>
              <a:rPr lang="ja-JP" altLang="en-US" sz="1800" dirty="0"/>
              <a:t>話の行き着く先がわかった上で，個々の詳細を聞く方が楽</a:t>
            </a:r>
            <a:endParaRPr lang="en-US" altLang="ja-JP" sz="1800" dirty="0"/>
          </a:p>
          <a:p>
            <a:pPr lvl="1"/>
            <a:r>
              <a:rPr kumimoji="1" lang="ja-JP" altLang="en-US" sz="1800" dirty="0"/>
              <a:t>同時に考えることの数や，憶えておく必要があることの数が少なくて済むから</a:t>
            </a:r>
            <a:endParaRPr kumimoji="1" lang="en-US" altLang="ja-JP" sz="1800" dirty="0"/>
          </a:p>
          <a:p>
            <a:pPr lvl="1"/>
            <a:r>
              <a:rPr kumimoji="1" lang="ja-JP" altLang="en-US" sz="1800" dirty="0"/>
              <a:t>脳内のスタックに積む情報の量が少なくて済む</a:t>
            </a:r>
          </a:p>
        </p:txBody>
      </p:sp>
    </p:spTree>
    <p:extLst>
      <p:ext uri="{BB962C8B-B14F-4D97-AF65-F5344CB8AC3E}">
        <p14:creationId xmlns:p14="http://schemas.microsoft.com/office/powerpoint/2010/main" val="1369267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FA600-475B-052E-A22C-BFAB05D0AC85}"/>
              </a:ext>
            </a:extLst>
          </p:cNvPr>
          <p:cNvSpPr>
            <a:spLocks noGrp="1"/>
          </p:cNvSpPr>
          <p:nvPr>
            <p:ph type="title"/>
          </p:nvPr>
        </p:nvSpPr>
        <p:spPr/>
        <p:txBody>
          <a:bodyPr/>
          <a:lstStyle/>
          <a:p>
            <a:r>
              <a:rPr kumimoji="1" lang="ja-JP" altLang="en-US" dirty="0"/>
              <a:t>チェック・リスト（１）</a:t>
            </a:r>
            <a:endParaRPr kumimoji="1" lang="ja-JP" altLang="en-US" sz="1600" dirty="0"/>
          </a:p>
        </p:txBody>
      </p:sp>
      <p:sp>
        <p:nvSpPr>
          <p:cNvPr id="3" name="テキスト プレースホルダー 2">
            <a:extLst>
              <a:ext uri="{FF2B5EF4-FFF2-40B4-BE49-F238E27FC236}">
                <a16:creationId xmlns:a16="http://schemas.microsoft.com/office/drawing/2014/main" id="{28A94EC8-8A4B-9F54-B1F6-6E422E113E32}"/>
              </a:ext>
            </a:extLst>
          </p:cNvPr>
          <p:cNvSpPr>
            <a:spLocks noGrp="1"/>
          </p:cNvSpPr>
          <p:nvPr>
            <p:ph type="body" sz="quarter" idx="10"/>
          </p:nvPr>
        </p:nvSpPr>
        <p:spPr>
          <a:xfrm>
            <a:off x="251952" y="1088974"/>
            <a:ext cx="8730097" cy="5219751"/>
          </a:xfrm>
        </p:spPr>
        <p:txBody>
          <a:bodyPr/>
          <a:lstStyle/>
          <a:p>
            <a:pPr marL="0" indent="0">
              <a:buNone/>
            </a:pPr>
            <a:r>
              <a:rPr kumimoji="1" lang="ja-JP" altLang="en-US" sz="1600" dirty="0"/>
              <a:t>プレゼン資料を作ったら，以下が満たされているかを確認する：</a:t>
            </a:r>
            <a:endParaRPr kumimoji="1" lang="en-US" altLang="ja-JP" sz="1600" dirty="0"/>
          </a:p>
          <a:p>
            <a:r>
              <a:rPr kumimoji="1" lang="ja-JP" altLang="en-US" sz="1600" dirty="0"/>
              <a:t>形式に関するチェック：</a:t>
            </a:r>
            <a:endParaRPr kumimoji="1" lang="en-US" altLang="ja-JP" sz="1600" dirty="0"/>
          </a:p>
          <a:p>
            <a:pPr lvl="1">
              <a:buFont typeface="+mj-lt"/>
              <a:buAutoNum type="arabicPeriod"/>
            </a:pPr>
            <a:r>
              <a:rPr kumimoji="1" lang="ja-JP" altLang="en-US" sz="1600" dirty="0">
                <a:solidFill>
                  <a:schemeClr val="accent5"/>
                </a:solidFill>
              </a:rPr>
              <a:t>パワーポイントのグリッド機能が有効化され「</a:t>
            </a:r>
            <a:r>
              <a:rPr kumimoji="1" lang="en-US" altLang="ja-JP" sz="1600" dirty="0">
                <a:solidFill>
                  <a:schemeClr val="accent5"/>
                </a:solidFill>
              </a:rPr>
              <a:t>4</a:t>
            </a:r>
            <a:r>
              <a:rPr kumimoji="1" lang="ja-JP" altLang="en-US" sz="1600" dirty="0">
                <a:solidFill>
                  <a:schemeClr val="accent5"/>
                </a:solidFill>
              </a:rPr>
              <a:t>グリッド</a:t>
            </a:r>
            <a:r>
              <a:rPr kumimoji="1" lang="en-US" altLang="ja-JP" sz="1600" dirty="0">
                <a:solidFill>
                  <a:schemeClr val="accent5"/>
                </a:solidFill>
              </a:rPr>
              <a:t>/cm</a:t>
            </a:r>
            <a:r>
              <a:rPr kumimoji="1" lang="ja-JP" altLang="en-US" sz="1600" dirty="0">
                <a:solidFill>
                  <a:schemeClr val="accent5"/>
                </a:solidFill>
              </a:rPr>
              <a:t>」に設定されている</a:t>
            </a:r>
            <a:endParaRPr kumimoji="1" lang="en-US" altLang="ja-JP" sz="1600" dirty="0">
              <a:solidFill>
                <a:schemeClr val="accent5"/>
              </a:solidFill>
            </a:endParaRPr>
          </a:p>
          <a:p>
            <a:pPr lvl="1">
              <a:buFont typeface="+mj-lt"/>
              <a:buAutoNum type="arabicPeriod"/>
            </a:pPr>
            <a:r>
              <a:rPr kumimoji="1" lang="ja-JP" altLang="en-US" sz="1600" dirty="0"/>
              <a:t>全てのオブジェクトがきちんとグリッド線に合わされている</a:t>
            </a:r>
            <a:endParaRPr kumimoji="1" lang="en-US" altLang="ja-JP" sz="1600" dirty="0"/>
          </a:p>
        </p:txBody>
      </p:sp>
    </p:spTree>
    <p:extLst>
      <p:ext uri="{BB962C8B-B14F-4D97-AF65-F5344CB8AC3E}">
        <p14:creationId xmlns:p14="http://schemas.microsoft.com/office/powerpoint/2010/main" val="20021597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説明の順序</a:t>
            </a:r>
          </a:p>
        </p:txBody>
      </p:sp>
      <p:sp>
        <p:nvSpPr>
          <p:cNvPr id="3" name="テキスト プレースホルダー 2"/>
          <p:cNvSpPr>
            <a:spLocks noGrp="1"/>
          </p:cNvSpPr>
          <p:nvPr>
            <p:ph type="body" sz="quarter" idx="10"/>
          </p:nvPr>
        </p:nvSpPr>
        <p:spPr/>
        <p:txBody>
          <a:bodyPr/>
          <a:lstStyle/>
          <a:p>
            <a:r>
              <a:rPr lang="ja-JP" altLang="en-US" dirty="0"/>
              <a:t>ミクロにもマクロにもこの順序（抽象→詳細）は保つ</a:t>
            </a:r>
            <a:endParaRPr lang="en-US" altLang="ja-JP" dirty="0"/>
          </a:p>
          <a:p>
            <a:pPr lvl="1"/>
            <a:r>
              <a:rPr lang="ja-JP" altLang="en-US" dirty="0"/>
              <a:t>ミクロ：個々のページ内</a:t>
            </a:r>
            <a:endParaRPr lang="en-US" altLang="ja-JP" dirty="0"/>
          </a:p>
          <a:p>
            <a:pPr lvl="1"/>
            <a:r>
              <a:rPr lang="ja-JP" altLang="en-US" dirty="0"/>
              <a:t>マクロ：スライド全体</a:t>
            </a:r>
          </a:p>
          <a:p>
            <a:r>
              <a:rPr lang="ja-JP" altLang="en-US" dirty="0"/>
              <a:t>結果として，話の全体は再帰的な論理的なツリー構造をつくる</a:t>
            </a:r>
            <a:endParaRPr lang="en-US" altLang="ja-JP" dirty="0"/>
          </a:p>
          <a:p>
            <a:pPr lvl="1"/>
            <a:r>
              <a:rPr lang="ja-JP" altLang="en-US" dirty="0"/>
              <a:t>ツリー構造：</a:t>
            </a:r>
            <a:endParaRPr lang="en-US" altLang="ja-JP" dirty="0"/>
          </a:p>
          <a:p>
            <a:pPr lvl="2"/>
            <a:r>
              <a:rPr lang="ja-JP" altLang="en-US" dirty="0"/>
              <a:t>１つ上の話は，ぶらさがっている内容の要約になる</a:t>
            </a:r>
            <a:endParaRPr lang="en-US" altLang="ja-JP" dirty="0"/>
          </a:p>
          <a:p>
            <a:pPr lvl="2"/>
            <a:r>
              <a:rPr lang="ja-JP" altLang="en-US" dirty="0"/>
              <a:t>１つ下にぶら下がってる話は，上位の話の補足や詳細になる</a:t>
            </a:r>
            <a:endParaRPr lang="en-US" altLang="ja-JP" dirty="0"/>
          </a:p>
          <a:p>
            <a:pPr lvl="1"/>
            <a:r>
              <a:rPr lang="ja-JP" altLang="en-US" dirty="0"/>
              <a:t>ツリーのルートは，プレゼンのタイトルになる</a:t>
            </a:r>
            <a:endParaRPr lang="en-US" altLang="ja-JP" dirty="0"/>
          </a:p>
        </p:txBody>
      </p:sp>
    </p:spTree>
    <p:extLst>
      <p:ext uri="{BB962C8B-B14F-4D97-AF65-F5344CB8AC3E}">
        <p14:creationId xmlns:p14="http://schemas.microsoft.com/office/powerpoint/2010/main" val="1518645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A42B14-CF0C-96E2-5CF7-6662DFA3735D}"/>
              </a:ext>
            </a:extLst>
          </p:cNvPr>
          <p:cNvSpPr>
            <a:spLocks noGrp="1"/>
          </p:cNvSpPr>
          <p:nvPr>
            <p:ph type="title"/>
          </p:nvPr>
        </p:nvSpPr>
        <p:spPr/>
        <p:txBody>
          <a:bodyPr/>
          <a:lstStyle/>
          <a:p>
            <a:r>
              <a:rPr lang="ja-JP" altLang="en-US" dirty="0"/>
              <a:t>ツリー構造</a:t>
            </a:r>
            <a:endParaRPr kumimoji="1" lang="ja-JP" altLang="en-US" dirty="0"/>
          </a:p>
        </p:txBody>
      </p:sp>
      <p:sp>
        <p:nvSpPr>
          <p:cNvPr id="3" name="テキスト プレースホルダー 2">
            <a:extLst>
              <a:ext uri="{FF2B5EF4-FFF2-40B4-BE49-F238E27FC236}">
                <a16:creationId xmlns:a16="http://schemas.microsoft.com/office/drawing/2014/main" id="{AAB0013E-6128-536A-AD5E-A87E6DA3282A}"/>
              </a:ext>
            </a:extLst>
          </p:cNvPr>
          <p:cNvSpPr>
            <a:spLocks noGrp="1"/>
          </p:cNvSpPr>
          <p:nvPr>
            <p:ph type="body" sz="quarter" idx="10"/>
          </p:nvPr>
        </p:nvSpPr>
        <p:spPr>
          <a:xfrm>
            <a:off x="611956" y="3879005"/>
            <a:ext cx="8280092" cy="2609722"/>
          </a:xfrm>
        </p:spPr>
        <p:txBody>
          <a:bodyPr/>
          <a:lstStyle/>
          <a:p>
            <a:r>
              <a:rPr kumimoji="1" lang="ja-JP" altLang="en-US" dirty="0"/>
              <a:t>ツリーの上下は説明の詳細度に対応している</a:t>
            </a:r>
            <a:endParaRPr kumimoji="1" lang="en-US" altLang="ja-JP" dirty="0"/>
          </a:p>
          <a:p>
            <a:pPr lvl="1"/>
            <a:r>
              <a:rPr kumimoji="1" lang="ja-JP" altLang="en-US" dirty="0"/>
              <a:t>上の階層は下の階層の要約になっている</a:t>
            </a:r>
            <a:endParaRPr kumimoji="1" lang="en-US" altLang="ja-JP" dirty="0"/>
          </a:p>
          <a:p>
            <a:pPr lvl="1"/>
            <a:r>
              <a:rPr kumimoji="1" lang="ja-JP" altLang="en-US" dirty="0"/>
              <a:t>下の階層は上の階層をより詳しく述べている</a:t>
            </a:r>
            <a:endParaRPr kumimoji="1" lang="en-US" altLang="ja-JP" dirty="0"/>
          </a:p>
        </p:txBody>
      </p:sp>
      <p:sp>
        <p:nvSpPr>
          <p:cNvPr id="5" name="四角形: 角を丸くする 4">
            <a:extLst>
              <a:ext uri="{FF2B5EF4-FFF2-40B4-BE49-F238E27FC236}">
                <a16:creationId xmlns:a16="http://schemas.microsoft.com/office/drawing/2014/main" id="{A50DA5F5-C778-6B70-50A5-BDCCDC565AE9}"/>
              </a:ext>
            </a:extLst>
          </p:cNvPr>
          <p:cNvSpPr/>
          <p:nvPr/>
        </p:nvSpPr>
        <p:spPr bwMode="auto">
          <a:xfrm>
            <a:off x="3851992" y="1628980"/>
            <a:ext cx="1440015" cy="360004"/>
          </a:xfrm>
          <a:prstGeom prst="roundRect">
            <a:avLst/>
          </a:prstGeom>
          <a:ln>
            <a:headEnd/>
            <a:tailEnd type="triangle" w="sm" len="med"/>
          </a:ln>
        </p:spPr>
        <p:style>
          <a:lnRef idx="1">
            <a:schemeClr val="accent4"/>
          </a:lnRef>
          <a:fillRef idx="2">
            <a:schemeClr val="accent4"/>
          </a:fillRef>
          <a:effectRef idx="1">
            <a:schemeClr val="accent4"/>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タイトル</a:t>
            </a:r>
          </a:p>
        </p:txBody>
      </p:sp>
      <p:sp>
        <p:nvSpPr>
          <p:cNvPr id="6" name="四角形: 角を丸くする 5">
            <a:extLst>
              <a:ext uri="{FF2B5EF4-FFF2-40B4-BE49-F238E27FC236}">
                <a16:creationId xmlns:a16="http://schemas.microsoft.com/office/drawing/2014/main" id="{4B23A1F7-367F-D520-DF12-10FC2F8ED74D}"/>
              </a:ext>
            </a:extLst>
          </p:cNvPr>
          <p:cNvSpPr/>
          <p:nvPr/>
        </p:nvSpPr>
        <p:spPr bwMode="auto">
          <a:xfrm>
            <a:off x="1459497" y="2367470"/>
            <a:ext cx="720008"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イントロ</a:t>
            </a:r>
          </a:p>
        </p:txBody>
      </p:sp>
      <p:sp>
        <p:nvSpPr>
          <p:cNvPr id="7" name="四角形: 角を丸くする 6">
            <a:extLst>
              <a:ext uri="{FF2B5EF4-FFF2-40B4-BE49-F238E27FC236}">
                <a16:creationId xmlns:a16="http://schemas.microsoft.com/office/drawing/2014/main" id="{75D3B56E-8B37-B816-5612-7F4D069A3C26}"/>
              </a:ext>
            </a:extLst>
          </p:cNvPr>
          <p:cNvSpPr/>
          <p:nvPr/>
        </p:nvSpPr>
        <p:spPr bwMode="auto">
          <a:xfrm>
            <a:off x="3261750" y="2348988"/>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問題</a:t>
            </a:r>
          </a:p>
        </p:txBody>
      </p:sp>
      <p:sp>
        <p:nvSpPr>
          <p:cNvPr id="8" name="四角形: 角を丸くする 7">
            <a:extLst>
              <a:ext uri="{FF2B5EF4-FFF2-40B4-BE49-F238E27FC236}">
                <a16:creationId xmlns:a16="http://schemas.microsoft.com/office/drawing/2014/main" id="{211FAF2E-5D34-04A8-6100-EB31A657A56C}"/>
              </a:ext>
            </a:extLst>
          </p:cNvPr>
          <p:cNvSpPr/>
          <p:nvPr/>
        </p:nvSpPr>
        <p:spPr bwMode="auto">
          <a:xfrm>
            <a:off x="5061770" y="2348988"/>
            <a:ext cx="720008"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既存手法</a:t>
            </a:r>
          </a:p>
        </p:txBody>
      </p:sp>
      <p:sp>
        <p:nvSpPr>
          <p:cNvPr id="9" name="四角形: 角を丸くする 8">
            <a:extLst>
              <a:ext uri="{FF2B5EF4-FFF2-40B4-BE49-F238E27FC236}">
                <a16:creationId xmlns:a16="http://schemas.microsoft.com/office/drawing/2014/main" id="{93407E4E-1C86-C163-2B1B-8D685A8E57E9}"/>
              </a:ext>
            </a:extLst>
          </p:cNvPr>
          <p:cNvSpPr/>
          <p:nvPr/>
        </p:nvSpPr>
        <p:spPr bwMode="auto">
          <a:xfrm>
            <a:off x="1011725" y="3061041"/>
            <a:ext cx="720008"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四角形: 角を丸くする 9">
            <a:extLst>
              <a:ext uri="{FF2B5EF4-FFF2-40B4-BE49-F238E27FC236}">
                <a16:creationId xmlns:a16="http://schemas.microsoft.com/office/drawing/2014/main" id="{82D88C54-BC59-B5FC-EE72-AD115A0D30AA}"/>
              </a:ext>
            </a:extLst>
          </p:cNvPr>
          <p:cNvSpPr/>
          <p:nvPr/>
        </p:nvSpPr>
        <p:spPr bwMode="auto">
          <a:xfrm>
            <a:off x="2811745" y="3068996"/>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1" name="四角形: 角を丸くする 10">
            <a:extLst>
              <a:ext uri="{FF2B5EF4-FFF2-40B4-BE49-F238E27FC236}">
                <a16:creationId xmlns:a16="http://schemas.microsoft.com/office/drawing/2014/main" id="{F8B10BA8-6DA6-5BA2-5E86-8434AD3DD359}"/>
              </a:ext>
            </a:extLst>
          </p:cNvPr>
          <p:cNvSpPr/>
          <p:nvPr/>
        </p:nvSpPr>
        <p:spPr bwMode="auto">
          <a:xfrm>
            <a:off x="3711755" y="3068996"/>
            <a:ext cx="720008" cy="360004"/>
          </a:xfrm>
          <a:prstGeom prst="roundRect">
            <a:avLst/>
          </a:prstGeom>
          <a:ln>
            <a:headEnd/>
            <a:tailEnd type="triangle" w="sm" len="med"/>
          </a:ln>
        </p:spPr>
        <p:style>
          <a:lnRef idx="1">
            <a:schemeClr val="accent5"/>
          </a:lnRef>
          <a:fillRef idx="2">
            <a:schemeClr val="accent5"/>
          </a:fillRef>
          <a:effectRef idx="1">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2" name="四角形: 角を丸くする 11">
            <a:extLst>
              <a:ext uri="{FF2B5EF4-FFF2-40B4-BE49-F238E27FC236}">
                <a16:creationId xmlns:a16="http://schemas.microsoft.com/office/drawing/2014/main" id="{C1267ECA-BCDF-6FCA-548E-B3E5AADFB8A7}"/>
              </a:ext>
            </a:extLst>
          </p:cNvPr>
          <p:cNvSpPr/>
          <p:nvPr/>
        </p:nvSpPr>
        <p:spPr bwMode="auto">
          <a:xfrm>
            <a:off x="4611765" y="3068996"/>
            <a:ext cx="720008"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050" dirty="0">
                <a:solidFill>
                  <a:schemeClr val="tx1">
                    <a:lumMod val="75000"/>
                    <a:lumOff val="25000"/>
                  </a:schemeClr>
                </a:solidFill>
                <a:latin typeface="+mn-ea"/>
              </a:rPr>
              <a:t>既存手法の</a:t>
            </a:r>
            <a:endParaRPr kumimoji="1" lang="en-US" altLang="ja-JP" sz="1050" dirty="0">
              <a:solidFill>
                <a:schemeClr val="tx1">
                  <a:lumMod val="75000"/>
                  <a:lumOff val="25000"/>
                </a:schemeClr>
              </a:solidFill>
              <a:latin typeface="+mn-ea"/>
            </a:endParaRPr>
          </a:p>
          <a:p>
            <a:pPr algn="ctr"/>
            <a:r>
              <a:rPr kumimoji="1" lang="ja-JP" altLang="en-US" sz="1050" dirty="0">
                <a:solidFill>
                  <a:schemeClr val="tx1">
                    <a:lumMod val="75000"/>
                    <a:lumOff val="25000"/>
                  </a:schemeClr>
                </a:solidFill>
                <a:latin typeface="+mn-ea"/>
              </a:rPr>
              <a:t>問題</a:t>
            </a:r>
          </a:p>
        </p:txBody>
      </p:sp>
      <p:sp>
        <p:nvSpPr>
          <p:cNvPr id="13" name="四角形: 角を丸くする 12">
            <a:extLst>
              <a:ext uri="{FF2B5EF4-FFF2-40B4-BE49-F238E27FC236}">
                <a16:creationId xmlns:a16="http://schemas.microsoft.com/office/drawing/2014/main" id="{5E8EA23F-38D9-7A84-7214-0A900EB79ACC}"/>
              </a:ext>
            </a:extLst>
          </p:cNvPr>
          <p:cNvSpPr/>
          <p:nvPr/>
        </p:nvSpPr>
        <p:spPr bwMode="auto">
          <a:xfrm>
            <a:off x="5511775" y="3068996"/>
            <a:ext cx="720008" cy="360004"/>
          </a:xfrm>
          <a:prstGeom prst="roundRect">
            <a:avLst/>
          </a:prstGeom>
          <a:ln>
            <a:headEnd/>
            <a:tailEnd type="triangle" w="sm" len="med"/>
          </a:ln>
        </p:spPr>
        <p:style>
          <a:lnRef idx="1">
            <a:schemeClr val="accent3"/>
          </a:lnRef>
          <a:fillRef idx="2">
            <a:schemeClr val="accent3"/>
          </a:fillRef>
          <a:effectRef idx="1">
            <a:schemeClr val="accent3"/>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4" name="四角形: 角を丸くする 13">
            <a:extLst>
              <a:ext uri="{FF2B5EF4-FFF2-40B4-BE49-F238E27FC236}">
                <a16:creationId xmlns:a16="http://schemas.microsoft.com/office/drawing/2014/main" id="{205B21BA-1915-A50D-7424-F842FAA5D522}"/>
              </a:ext>
            </a:extLst>
          </p:cNvPr>
          <p:cNvSpPr/>
          <p:nvPr/>
        </p:nvSpPr>
        <p:spPr bwMode="auto">
          <a:xfrm>
            <a:off x="1911735" y="3056995"/>
            <a:ext cx="720008" cy="360004"/>
          </a:xfrm>
          <a:prstGeom prst="roundRect">
            <a:avLst/>
          </a:prstGeom>
          <a:ln>
            <a:headEnd/>
            <a:tailEnd type="triangle" w="sm" len="med"/>
          </a:ln>
        </p:spPr>
        <p:style>
          <a:lnRef idx="1">
            <a:schemeClr val="accent2"/>
          </a:lnRef>
          <a:fillRef idx="2">
            <a:schemeClr val="accent2"/>
          </a:fillRef>
          <a:effectRef idx="1">
            <a:schemeClr val="accent2"/>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cxnSp>
        <p:nvCxnSpPr>
          <p:cNvPr id="17" name="直線矢印コネクタ 16">
            <a:extLst>
              <a:ext uri="{FF2B5EF4-FFF2-40B4-BE49-F238E27FC236}">
                <a16:creationId xmlns:a16="http://schemas.microsoft.com/office/drawing/2014/main" id="{2FC7AF24-5A95-7CAD-8ECE-8DE7773BB1D8}"/>
              </a:ext>
            </a:extLst>
          </p:cNvPr>
          <p:cNvCxnSpPr>
            <a:cxnSpLocks/>
            <a:stCxn id="5" idx="2"/>
            <a:endCxn id="7" idx="0"/>
          </p:cNvCxnSpPr>
          <p:nvPr/>
        </p:nvCxnSpPr>
        <p:spPr bwMode="auto">
          <a:xfrm flipH="1">
            <a:off x="3621754" y="1988984"/>
            <a:ext cx="950246"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8" name="直線矢印コネクタ 17">
            <a:extLst>
              <a:ext uri="{FF2B5EF4-FFF2-40B4-BE49-F238E27FC236}">
                <a16:creationId xmlns:a16="http://schemas.microsoft.com/office/drawing/2014/main" id="{6FD5B76A-C8CE-35ED-ECDC-66F278CC4DC7}"/>
              </a:ext>
            </a:extLst>
          </p:cNvPr>
          <p:cNvCxnSpPr>
            <a:cxnSpLocks/>
            <a:stCxn id="5" idx="2"/>
            <a:endCxn id="6" idx="0"/>
          </p:cNvCxnSpPr>
          <p:nvPr/>
        </p:nvCxnSpPr>
        <p:spPr bwMode="auto">
          <a:xfrm flipH="1">
            <a:off x="1819501" y="1988984"/>
            <a:ext cx="2752499" cy="378486"/>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1" name="直線矢印コネクタ 20">
            <a:extLst>
              <a:ext uri="{FF2B5EF4-FFF2-40B4-BE49-F238E27FC236}">
                <a16:creationId xmlns:a16="http://schemas.microsoft.com/office/drawing/2014/main" id="{0425EBCC-6E96-297F-1981-7064E477A567}"/>
              </a:ext>
            </a:extLst>
          </p:cNvPr>
          <p:cNvCxnSpPr>
            <a:cxnSpLocks/>
            <a:stCxn id="5" idx="2"/>
            <a:endCxn id="8" idx="0"/>
          </p:cNvCxnSpPr>
          <p:nvPr/>
        </p:nvCxnSpPr>
        <p:spPr bwMode="auto">
          <a:xfrm>
            <a:off x="4572000" y="1988984"/>
            <a:ext cx="849774"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4" name="直線矢印コネクタ 23">
            <a:extLst>
              <a:ext uri="{FF2B5EF4-FFF2-40B4-BE49-F238E27FC236}">
                <a16:creationId xmlns:a16="http://schemas.microsoft.com/office/drawing/2014/main" id="{E7CC3F3A-DB7F-4591-190A-56AD3B24EE0B}"/>
              </a:ext>
            </a:extLst>
          </p:cNvPr>
          <p:cNvCxnSpPr>
            <a:cxnSpLocks/>
            <a:stCxn id="6" idx="2"/>
            <a:endCxn id="9" idx="0"/>
          </p:cNvCxnSpPr>
          <p:nvPr/>
        </p:nvCxnSpPr>
        <p:spPr bwMode="auto">
          <a:xfrm flipH="1">
            <a:off x="1371729" y="2727474"/>
            <a:ext cx="447772" cy="333567"/>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6" name="直線矢印コネクタ 25">
            <a:extLst>
              <a:ext uri="{FF2B5EF4-FFF2-40B4-BE49-F238E27FC236}">
                <a16:creationId xmlns:a16="http://schemas.microsoft.com/office/drawing/2014/main" id="{F42B04D7-592A-6183-C36F-02F533BF5CF5}"/>
              </a:ext>
            </a:extLst>
          </p:cNvPr>
          <p:cNvCxnSpPr>
            <a:cxnSpLocks/>
            <a:stCxn id="6" idx="2"/>
            <a:endCxn id="14" idx="0"/>
          </p:cNvCxnSpPr>
          <p:nvPr/>
        </p:nvCxnSpPr>
        <p:spPr bwMode="auto">
          <a:xfrm>
            <a:off x="1819501" y="2727474"/>
            <a:ext cx="452238" cy="329521"/>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29" name="直線矢印コネクタ 28">
            <a:extLst>
              <a:ext uri="{FF2B5EF4-FFF2-40B4-BE49-F238E27FC236}">
                <a16:creationId xmlns:a16="http://schemas.microsoft.com/office/drawing/2014/main" id="{63A42914-3B9C-2617-A1F3-C2918EC57146}"/>
              </a:ext>
            </a:extLst>
          </p:cNvPr>
          <p:cNvCxnSpPr>
            <a:cxnSpLocks/>
            <a:stCxn id="7" idx="2"/>
            <a:endCxn id="11" idx="0"/>
          </p:cNvCxnSpPr>
          <p:nvPr/>
        </p:nvCxnSpPr>
        <p:spPr bwMode="auto">
          <a:xfrm>
            <a:off x="3621754" y="2708992"/>
            <a:ext cx="45000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0" name="直線矢印コネクタ 29">
            <a:extLst>
              <a:ext uri="{FF2B5EF4-FFF2-40B4-BE49-F238E27FC236}">
                <a16:creationId xmlns:a16="http://schemas.microsoft.com/office/drawing/2014/main" id="{16887226-34ED-BE47-8D2F-88F00D308F5F}"/>
              </a:ext>
            </a:extLst>
          </p:cNvPr>
          <p:cNvCxnSpPr>
            <a:cxnSpLocks/>
            <a:stCxn id="7" idx="2"/>
            <a:endCxn id="10" idx="0"/>
          </p:cNvCxnSpPr>
          <p:nvPr/>
        </p:nvCxnSpPr>
        <p:spPr bwMode="auto">
          <a:xfrm flipH="1">
            <a:off x="3171749" y="2708992"/>
            <a:ext cx="45000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3" name="直線矢印コネクタ 32">
            <a:extLst>
              <a:ext uri="{FF2B5EF4-FFF2-40B4-BE49-F238E27FC236}">
                <a16:creationId xmlns:a16="http://schemas.microsoft.com/office/drawing/2014/main" id="{26EF2CBA-DD21-A3A6-D377-F872E60E28EE}"/>
              </a:ext>
            </a:extLst>
          </p:cNvPr>
          <p:cNvCxnSpPr>
            <a:cxnSpLocks/>
            <a:stCxn id="8" idx="2"/>
            <a:endCxn id="13" idx="0"/>
          </p:cNvCxnSpPr>
          <p:nvPr/>
        </p:nvCxnSpPr>
        <p:spPr bwMode="auto">
          <a:xfrm>
            <a:off x="5421774" y="2708992"/>
            <a:ext cx="45000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34" name="直線矢印コネクタ 33">
            <a:extLst>
              <a:ext uri="{FF2B5EF4-FFF2-40B4-BE49-F238E27FC236}">
                <a16:creationId xmlns:a16="http://schemas.microsoft.com/office/drawing/2014/main" id="{F11ECC10-B78B-633C-4329-B401A2A37DA9}"/>
              </a:ext>
            </a:extLst>
          </p:cNvPr>
          <p:cNvCxnSpPr>
            <a:cxnSpLocks/>
            <a:stCxn id="8" idx="2"/>
            <a:endCxn id="12" idx="0"/>
          </p:cNvCxnSpPr>
          <p:nvPr/>
        </p:nvCxnSpPr>
        <p:spPr bwMode="auto">
          <a:xfrm flipH="1">
            <a:off x="4971769" y="2708992"/>
            <a:ext cx="45000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5" name="直線矢印コネクタ 14">
            <a:extLst>
              <a:ext uri="{FF2B5EF4-FFF2-40B4-BE49-F238E27FC236}">
                <a16:creationId xmlns:a16="http://schemas.microsoft.com/office/drawing/2014/main" id="{8FB7F46A-4B7C-C648-B221-675D1F4CF3B5}"/>
              </a:ext>
            </a:extLst>
          </p:cNvPr>
          <p:cNvCxnSpPr>
            <a:cxnSpLocks/>
            <a:stCxn id="5" idx="2"/>
            <a:endCxn id="32" idx="0"/>
          </p:cNvCxnSpPr>
          <p:nvPr/>
        </p:nvCxnSpPr>
        <p:spPr bwMode="auto">
          <a:xfrm>
            <a:off x="4572000" y="1988984"/>
            <a:ext cx="2649794"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
        <p:nvSpPr>
          <p:cNvPr id="32" name="四角形: 角を丸くする 31">
            <a:extLst>
              <a:ext uri="{FF2B5EF4-FFF2-40B4-BE49-F238E27FC236}">
                <a16:creationId xmlns:a16="http://schemas.microsoft.com/office/drawing/2014/main" id="{63B0FA29-6378-A7A8-28AC-2D2641FA80CA}"/>
              </a:ext>
            </a:extLst>
          </p:cNvPr>
          <p:cNvSpPr/>
          <p:nvPr/>
        </p:nvSpPr>
        <p:spPr bwMode="auto">
          <a:xfrm>
            <a:off x="6861790" y="2348988"/>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sz="1400" dirty="0">
                <a:solidFill>
                  <a:schemeClr val="tx1">
                    <a:lumMod val="75000"/>
                    <a:lumOff val="25000"/>
                  </a:schemeClr>
                </a:solidFill>
                <a:latin typeface="+mn-ea"/>
              </a:rPr>
              <a:t>提案手法</a:t>
            </a:r>
          </a:p>
        </p:txBody>
      </p:sp>
      <p:sp>
        <p:nvSpPr>
          <p:cNvPr id="109" name="四角形: 角を丸くする 108">
            <a:extLst>
              <a:ext uri="{FF2B5EF4-FFF2-40B4-BE49-F238E27FC236}">
                <a16:creationId xmlns:a16="http://schemas.microsoft.com/office/drawing/2014/main" id="{6EDD7D41-C885-4737-04E4-B728BD6B8BB5}"/>
              </a:ext>
            </a:extLst>
          </p:cNvPr>
          <p:cNvSpPr/>
          <p:nvPr/>
        </p:nvSpPr>
        <p:spPr bwMode="auto">
          <a:xfrm>
            <a:off x="6411785" y="3068996"/>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構成</a:t>
            </a:r>
          </a:p>
        </p:txBody>
      </p:sp>
      <p:sp>
        <p:nvSpPr>
          <p:cNvPr id="110" name="四角形: 角を丸くする 109">
            <a:extLst>
              <a:ext uri="{FF2B5EF4-FFF2-40B4-BE49-F238E27FC236}">
                <a16:creationId xmlns:a16="http://schemas.microsoft.com/office/drawing/2014/main" id="{94200F99-AD06-2F61-E639-F52627C69CEE}"/>
              </a:ext>
            </a:extLst>
          </p:cNvPr>
          <p:cNvSpPr/>
          <p:nvPr/>
        </p:nvSpPr>
        <p:spPr bwMode="auto">
          <a:xfrm>
            <a:off x="7311795" y="3068996"/>
            <a:ext cx="720008" cy="360004"/>
          </a:xfrm>
          <a:prstGeom prst="roundRect">
            <a:avLst/>
          </a:prstGeom>
          <a:ln>
            <a:headEnd/>
            <a:tailEnd type="triangle" w="sm" len="med"/>
          </a:ln>
        </p:spPr>
        <p:style>
          <a:lnRef idx="1">
            <a:schemeClr val="accent6"/>
          </a:lnRef>
          <a:fillRef idx="2">
            <a:schemeClr val="accent6"/>
          </a:fillRef>
          <a:effectRef idx="1">
            <a:schemeClr val="accent6"/>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kumimoji="1" lang="ja-JP" altLang="en-US" dirty="0">
                <a:solidFill>
                  <a:schemeClr val="tx1">
                    <a:lumMod val="75000"/>
                    <a:lumOff val="25000"/>
                  </a:schemeClr>
                </a:solidFill>
                <a:latin typeface="+mn-ea"/>
              </a:rPr>
              <a:t>動作</a:t>
            </a:r>
          </a:p>
        </p:txBody>
      </p:sp>
      <p:cxnSp>
        <p:nvCxnSpPr>
          <p:cNvPr id="111" name="直線矢印コネクタ 110">
            <a:extLst>
              <a:ext uri="{FF2B5EF4-FFF2-40B4-BE49-F238E27FC236}">
                <a16:creationId xmlns:a16="http://schemas.microsoft.com/office/drawing/2014/main" id="{3B81EDBD-B9C1-762B-7AAE-27F0435FDDD1}"/>
              </a:ext>
            </a:extLst>
          </p:cNvPr>
          <p:cNvCxnSpPr>
            <a:cxnSpLocks/>
            <a:endCxn id="110" idx="0"/>
          </p:cNvCxnSpPr>
          <p:nvPr/>
        </p:nvCxnSpPr>
        <p:spPr bwMode="auto">
          <a:xfrm>
            <a:off x="7221794" y="2708992"/>
            <a:ext cx="45000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cxnSp>
        <p:nvCxnSpPr>
          <p:cNvPr id="112" name="直線矢印コネクタ 111">
            <a:extLst>
              <a:ext uri="{FF2B5EF4-FFF2-40B4-BE49-F238E27FC236}">
                <a16:creationId xmlns:a16="http://schemas.microsoft.com/office/drawing/2014/main" id="{433C1D98-BFAB-1A7C-32F9-AC1ACD6A029C}"/>
              </a:ext>
            </a:extLst>
          </p:cNvPr>
          <p:cNvCxnSpPr>
            <a:cxnSpLocks/>
            <a:endCxn id="109" idx="0"/>
          </p:cNvCxnSpPr>
          <p:nvPr/>
        </p:nvCxnSpPr>
        <p:spPr bwMode="auto">
          <a:xfrm flipH="1">
            <a:off x="6771789" y="2708992"/>
            <a:ext cx="450005" cy="360004"/>
          </a:xfrm>
          <a:prstGeom prst="straightConnector1">
            <a:avLst/>
          </a:prstGeom>
          <a:noFill/>
          <a:ln w="9525" cap="flat" cmpd="sng" algn="ctr">
            <a:solidFill>
              <a:schemeClr val="tx1">
                <a:lumMod val="75000"/>
                <a:lumOff val="25000"/>
              </a:schemeClr>
            </a:solidFill>
            <a:prstDash val="solid"/>
            <a:round/>
            <a:headEnd type="none" w="med" len="med"/>
            <a:tailEnd type="triangle"/>
          </a:ln>
          <a:effectLst/>
        </p:spPr>
      </p:cxnSp>
    </p:spTree>
    <p:extLst>
      <p:ext uri="{BB962C8B-B14F-4D97-AF65-F5344CB8AC3E}">
        <p14:creationId xmlns:p14="http://schemas.microsoft.com/office/powerpoint/2010/main" val="33141459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マクロなツリー構造</a:t>
            </a:r>
          </a:p>
        </p:txBody>
      </p:sp>
      <p:sp>
        <p:nvSpPr>
          <p:cNvPr id="3" name="テキスト プレースホルダー 2"/>
          <p:cNvSpPr>
            <a:spLocks noGrp="1"/>
          </p:cNvSpPr>
          <p:nvPr>
            <p:ph type="body" sz="quarter" idx="10"/>
          </p:nvPr>
        </p:nvSpPr>
        <p:spPr/>
        <p:txBody>
          <a:bodyPr/>
          <a:lstStyle/>
          <a:p>
            <a:r>
              <a:rPr kumimoji="1" lang="ja-JP" altLang="en-US" dirty="0"/>
              <a:t>典型的なスライド全体の構成：</a:t>
            </a:r>
            <a:endParaRPr kumimoji="1" lang="en-US" altLang="ja-JP" dirty="0"/>
          </a:p>
          <a:p>
            <a:pPr lvl="1"/>
            <a:r>
              <a:rPr kumimoji="1" lang="ja-JP" altLang="en-US" dirty="0"/>
              <a:t>イントロ</a:t>
            </a:r>
            <a:endParaRPr kumimoji="1" lang="en-US" altLang="ja-JP" dirty="0"/>
          </a:p>
          <a:p>
            <a:pPr lvl="1"/>
            <a:r>
              <a:rPr kumimoji="1" lang="ja-JP" altLang="en-US" dirty="0"/>
              <a:t>解決すべき問題</a:t>
            </a:r>
            <a:endParaRPr kumimoji="1" lang="en-US" altLang="ja-JP" dirty="0"/>
          </a:p>
          <a:p>
            <a:pPr lvl="1"/>
            <a:r>
              <a:rPr kumimoji="1" lang="ja-JP" altLang="en-US" dirty="0"/>
              <a:t>既存</a:t>
            </a:r>
            <a:r>
              <a:rPr lang="ja-JP" altLang="en-US" dirty="0"/>
              <a:t>手法</a:t>
            </a:r>
            <a:endParaRPr lang="en-US" altLang="ja-JP" dirty="0"/>
          </a:p>
          <a:p>
            <a:pPr lvl="2"/>
            <a:r>
              <a:rPr lang="ja-JP" altLang="en-US" dirty="0"/>
              <a:t>既存手法の問題点</a:t>
            </a:r>
            <a:endParaRPr lang="en-US" altLang="ja-JP" dirty="0"/>
          </a:p>
          <a:p>
            <a:pPr lvl="1"/>
            <a:r>
              <a:rPr kumimoji="1" lang="ja-JP" altLang="en-US" dirty="0"/>
              <a:t>提案手法</a:t>
            </a:r>
            <a:endParaRPr kumimoji="1" lang="en-US" altLang="ja-JP" dirty="0"/>
          </a:p>
          <a:p>
            <a:pPr lvl="2"/>
            <a:r>
              <a:rPr kumimoji="1" lang="ja-JP" altLang="en-US" dirty="0"/>
              <a:t>構成，動作，例</a:t>
            </a:r>
            <a:endParaRPr kumimoji="1" lang="en-US" altLang="ja-JP" dirty="0"/>
          </a:p>
          <a:p>
            <a:pPr lvl="2"/>
            <a:r>
              <a:rPr kumimoji="1" lang="ja-JP" altLang="en-US" dirty="0"/>
              <a:t>既存手法との比較</a:t>
            </a:r>
            <a:endParaRPr kumimoji="1" lang="en-US" altLang="ja-JP" dirty="0"/>
          </a:p>
          <a:p>
            <a:pPr lvl="1"/>
            <a:r>
              <a:rPr kumimoji="1" lang="ja-JP" altLang="en-US" dirty="0"/>
              <a:t>評価</a:t>
            </a:r>
            <a:endParaRPr kumimoji="1" lang="en-US" altLang="ja-JP" dirty="0"/>
          </a:p>
          <a:p>
            <a:pPr lvl="1"/>
            <a:r>
              <a:rPr kumimoji="1" lang="ja-JP" altLang="en-US" dirty="0"/>
              <a:t>まとめ</a:t>
            </a:r>
          </a:p>
        </p:txBody>
      </p:sp>
    </p:spTree>
    <p:extLst>
      <p:ext uri="{BB962C8B-B14F-4D97-AF65-F5344CB8AC3E}">
        <p14:creationId xmlns:p14="http://schemas.microsoft.com/office/powerpoint/2010/main" val="2044035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マクロなツリー構造</a:t>
            </a:r>
          </a:p>
        </p:txBody>
      </p:sp>
      <p:sp>
        <p:nvSpPr>
          <p:cNvPr id="3" name="テキスト プレースホルダー 2"/>
          <p:cNvSpPr>
            <a:spLocks noGrp="1"/>
          </p:cNvSpPr>
          <p:nvPr>
            <p:ph type="body" sz="quarter" idx="10"/>
          </p:nvPr>
        </p:nvSpPr>
        <p:spPr/>
        <p:txBody>
          <a:bodyPr/>
          <a:lstStyle/>
          <a:p>
            <a:r>
              <a:rPr kumimoji="1" lang="ja-JP" altLang="en-US" dirty="0"/>
              <a:t>各ノードの存在と，その配置の順番には理由がある</a:t>
            </a:r>
            <a:br>
              <a:rPr kumimoji="1" lang="en-US" altLang="ja-JP" dirty="0"/>
            </a:br>
            <a:endParaRPr kumimoji="1" lang="en-US" altLang="ja-JP" dirty="0"/>
          </a:p>
          <a:p>
            <a:pPr marL="817200" lvl="1" indent="-457200">
              <a:buFont typeface="+mj-lt"/>
              <a:buAutoNum type="arabicPeriod"/>
            </a:pPr>
            <a:r>
              <a:rPr kumimoji="1" lang="ja-JP" altLang="en-US" dirty="0"/>
              <a:t>論文やスライドのタイトルにある内容を実現するために，</a:t>
            </a:r>
            <a:br>
              <a:rPr kumimoji="1" lang="en-US" altLang="ja-JP" dirty="0"/>
            </a:br>
            <a:r>
              <a:rPr kumimoji="1" lang="ja-JP" altLang="en-US" dirty="0"/>
              <a:t>必要な要素のみをツリーには含める</a:t>
            </a:r>
            <a:endParaRPr kumimoji="1" lang="en-US" altLang="ja-JP" dirty="0"/>
          </a:p>
          <a:p>
            <a:pPr lvl="2"/>
            <a:r>
              <a:rPr kumimoji="1" lang="ja-JP" altLang="en-US" dirty="0"/>
              <a:t>「これを説明するためにこれが必要」と言えないノードは</a:t>
            </a:r>
            <a:br>
              <a:rPr kumimoji="1" lang="en-US" altLang="ja-JP" dirty="0"/>
            </a:br>
            <a:r>
              <a:rPr kumimoji="1" lang="ja-JP" altLang="en-US" dirty="0"/>
              <a:t>入れてはいけない</a:t>
            </a:r>
            <a:br>
              <a:rPr kumimoji="1" lang="en-US" altLang="ja-JP" dirty="0"/>
            </a:br>
            <a:endParaRPr kumimoji="1" lang="en-US" altLang="ja-JP" dirty="0"/>
          </a:p>
          <a:p>
            <a:pPr marL="817200" lvl="1" indent="-457200">
              <a:buFont typeface="+mj-lt"/>
              <a:buAutoNum type="arabicPeriod"/>
            </a:pPr>
            <a:r>
              <a:rPr kumimoji="1" lang="ja-JP" altLang="en-US" dirty="0"/>
              <a:t>話の依存関係を良く考える</a:t>
            </a:r>
            <a:endParaRPr kumimoji="1" lang="en-US" altLang="ja-JP" dirty="0"/>
          </a:p>
          <a:p>
            <a:pPr lvl="2"/>
            <a:r>
              <a:rPr kumimoji="1" lang="ja-JP" altLang="en-US" dirty="0"/>
              <a:t>「この話は，後にあの話をするためにこう必要」</a:t>
            </a:r>
            <a:endParaRPr kumimoji="1" lang="en-US" altLang="ja-JP" dirty="0"/>
          </a:p>
          <a:p>
            <a:pPr lvl="2"/>
            <a:r>
              <a:rPr kumimoji="1" lang="ja-JP" altLang="en-US" dirty="0"/>
              <a:t>必要性や依存関係が明確に言えない話はかかない</a:t>
            </a:r>
            <a:endParaRPr kumimoji="1" lang="en-US" altLang="ja-JP" dirty="0"/>
          </a:p>
        </p:txBody>
      </p:sp>
    </p:spTree>
    <p:extLst>
      <p:ext uri="{BB962C8B-B14F-4D97-AF65-F5344CB8AC3E}">
        <p14:creationId xmlns:p14="http://schemas.microsoft.com/office/powerpoint/2010/main" val="3427020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ミクロなツリー構造の作り方</a:t>
            </a:r>
          </a:p>
        </p:txBody>
      </p:sp>
      <p:sp>
        <p:nvSpPr>
          <p:cNvPr id="3" name="テキスト プレースホルダー 2"/>
          <p:cNvSpPr>
            <a:spLocks noGrp="1"/>
          </p:cNvSpPr>
          <p:nvPr>
            <p:ph type="body" sz="quarter" idx="10"/>
          </p:nvPr>
        </p:nvSpPr>
        <p:spPr/>
        <p:txBody>
          <a:bodyPr/>
          <a:lstStyle/>
          <a:p>
            <a:r>
              <a:rPr kumimoji="1" lang="ja-JP" altLang="en-US" dirty="0"/>
              <a:t>作り方：</a:t>
            </a:r>
            <a:endParaRPr kumimoji="1" lang="en-US" altLang="ja-JP" dirty="0"/>
          </a:p>
          <a:p>
            <a:pPr lvl="1"/>
            <a:r>
              <a:rPr kumimoji="1" lang="ja-JP" altLang="en-US" dirty="0"/>
              <a:t>各スライド内ではタイトルをルートにして，ツリー構造を作る</a:t>
            </a:r>
            <a:endParaRPr kumimoji="1" lang="en-US" altLang="ja-JP" dirty="0"/>
          </a:p>
          <a:p>
            <a:pPr lvl="1"/>
            <a:r>
              <a:rPr kumimoji="1" lang="ja-JP" altLang="en-US" dirty="0"/>
              <a:t>各項目は，そこにぶら下がってる内容をひとことでまとめたものになるように</a:t>
            </a:r>
            <a:endParaRPr kumimoji="1" lang="en-US" altLang="ja-JP" dirty="0"/>
          </a:p>
          <a:p>
            <a:pPr lvl="1"/>
            <a:r>
              <a:rPr kumimoji="1" lang="ja-JP" altLang="en-US" dirty="0"/>
              <a:t>ぶら下げるアイテムは３つぐらいまでに</a:t>
            </a:r>
            <a:endParaRPr kumimoji="1" lang="en-US" altLang="ja-JP" dirty="0"/>
          </a:p>
          <a:p>
            <a:pPr lvl="2"/>
            <a:r>
              <a:rPr kumimoji="1" lang="ja-JP" altLang="en-US" dirty="0"/>
              <a:t>それ以上は人間の脳がうけつけない</a:t>
            </a:r>
          </a:p>
        </p:txBody>
      </p:sp>
    </p:spTree>
    <p:extLst>
      <p:ext uri="{BB962C8B-B14F-4D97-AF65-F5344CB8AC3E}">
        <p14:creationId xmlns:p14="http://schemas.microsoft.com/office/powerpoint/2010/main" val="2836606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ミクロなツリー構造の作り方</a:t>
            </a:r>
          </a:p>
        </p:txBody>
      </p:sp>
      <p:sp>
        <p:nvSpPr>
          <p:cNvPr id="3" name="テキスト プレースホルダー 2"/>
          <p:cNvSpPr>
            <a:spLocks noGrp="1"/>
          </p:cNvSpPr>
          <p:nvPr>
            <p:ph type="body" sz="quarter" idx="10"/>
          </p:nvPr>
        </p:nvSpPr>
        <p:spPr>
          <a:xfrm>
            <a:off x="341953" y="1088974"/>
            <a:ext cx="8550095" cy="5219751"/>
          </a:xfrm>
        </p:spPr>
        <p:txBody>
          <a:bodyPr/>
          <a:lstStyle/>
          <a:p>
            <a:r>
              <a:rPr kumimoji="1" lang="ja-JP" altLang="en-US" dirty="0"/>
              <a:t>最初は，以下のように各項目の先頭に属性を書いていくと良い</a:t>
            </a:r>
            <a:endParaRPr kumimoji="1" lang="en-US" altLang="ja-JP" dirty="0"/>
          </a:p>
          <a:p>
            <a:pPr lvl="1"/>
            <a:r>
              <a:rPr kumimoji="1" lang="ja-JP" altLang="en-US" dirty="0"/>
              <a:t>プログラミング言語の「型」に近い</a:t>
            </a:r>
            <a:endParaRPr kumimoji="1" lang="en-US" altLang="ja-JP" dirty="0"/>
          </a:p>
          <a:p>
            <a:pPr lvl="1"/>
            <a:r>
              <a:rPr kumimoji="1" lang="ja-JP" altLang="en-US" dirty="0"/>
              <a:t>属性（型）の並びである程度は形式的におかしいことがわかる</a:t>
            </a:r>
            <a:endParaRPr kumimoji="1" lang="en-US" altLang="ja-JP" dirty="0"/>
          </a:p>
          <a:p>
            <a:pPr lvl="2"/>
            <a:r>
              <a:rPr kumimoji="1" lang="ja-JP" altLang="en-US" dirty="0"/>
              <a:t>おかしい例：「問題：」の下に「問題：」と「理由：」がいる</a:t>
            </a:r>
            <a:endParaRPr kumimoji="1" lang="en-US" altLang="ja-JP" dirty="0"/>
          </a:p>
          <a:p>
            <a:r>
              <a:rPr kumimoji="1" lang="ja-JP" altLang="en-US" dirty="0">
                <a:solidFill>
                  <a:schemeClr val="accent5"/>
                </a:solidFill>
              </a:rPr>
              <a:t>問題：</a:t>
            </a:r>
            <a:r>
              <a:rPr kumimoji="1" lang="ja-JP" altLang="en-US" dirty="0" err="1"/>
              <a:t>ほげほげが</a:t>
            </a:r>
            <a:r>
              <a:rPr kumimoji="1" lang="ja-JP" altLang="en-US" dirty="0"/>
              <a:t>できない</a:t>
            </a:r>
            <a:endParaRPr kumimoji="1" lang="en-US" altLang="ja-JP" dirty="0"/>
          </a:p>
          <a:p>
            <a:pPr lvl="1"/>
            <a:r>
              <a:rPr kumimoji="1" lang="ja-JP" altLang="en-US" dirty="0">
                <a:solidFill>
                  <a:schemeClr val="accent5"/>
                </a:solidFill>
              </a:rPr>
              <a:t>理由１：</a:t>
            </a:r>
            <a:r>
              <a:rPr kumimoji="1" lang="ja-JP" altLang="en-US" dirty="0" err="1"/>
              <a:t>ふがふ</a:t>
            </a:r>
            <a:r>
              <a:rPr kumimoji="1" lang="ja-JP" altLang="en-US" dirty="0"/>
              <a:t>が</a:t>
            </a:r>
            <a:endParaRPr kumimoji="1" lang="en-US" altLang="ja-JP" dirty="0"/>
          </a:p>
          <a:p>
            <a:pPr lvl="1"/>
            <a:r>
              <a:rPr kumimoji="1" lang="ja-JP" altLang="en-US" dirty="0">
                <a:solidFill>
                  <a:schemeClr val="accent5"/>
                </a:solidFill>
              </a:rPr>
              <a:t>理由２：</a:t>
            </a:r>
            <a:r>
              <a:rPr kumimoji="1" lang="ja-JP" altLang="en-US" dirty="0" err="1"/>
              <a:t>ほがほ</a:t>
            </a:r>
            <a:r>
              <a:rPr kumimoji="1" lang="ja-JP" altLang="en-US" dirty="0"/>
              <a:t>が</a:t>
            </a:r>
            <a:endParaRPr kumimoji="1" lang="en-US" altLang="ja-JP" dirty="0"/>
          </a:p>
          <a:p>
            <a:pPr lvl="1"/>
            <a:r>
              <a:rPr kumimoji="1" lang="en-US" altLang="ja-JP" dirty="0"/>
              <a:t>…</a:t>
            </a:r>
            <a:endParaRPr kumimoji="1" lang="ja-JP" altLang="en-US" dirty="0"/>
          </a:p>
        </p:txBody>
      </p:sp>
    </p:spTree>
    <p:extLst>
      <p:ext uri="{BB962C8B-B14F-4D97-AF65-F5344CB8AC3E}">
        <p14:creationId xmlns:p14="http://schemas.microsoft.com/office/powerpoint/2010/main" val="3388761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見た目などの形式的な話</a:t>
            </a:r>
          </a:p>
          <a:p>
            <a:pPr marL="457200" indent="-457200">
              <a:buFont typeface="+mj-lt"/>
              <a:buAutoNum type="arabicPeriod"/>
            </a:pPr>
            <a:r>
              <a:rPr kumimoji="1" lang="ja-JP" altLang="en-US" dirty="0"/>
              <a:t>話の順序</a:t>
            </a:r>
            <a:endParaRPr kumimoji="1" lang="en-US" altLang="ja-JP" dirty="0"/>
          </a:p>
          <a:p>
            <a:pPr marL="457200" indent="-457200">
              <a:buFont typeface="+mj-lt"/>
              <a:buAutoNum type="arabicPeriod"/>
            </a:pPr>
            <a:r>
              <a:rPr kumimoji="1" lang="ja-JP" altLang="en-US" b="1" dirty="0"/>
              <a:t>イントロ</a:t>
            </a:r>
            <a:endParaRPr kumimoji="1" lang="en-US" altLang="ja-JP" b="1" dirty="0"/>
          </a:p>
          <a:p>
            <a:pPr marL="817200" lvl="1" indent="-457200">
              <a:buFont typeface="+mj-lt"/>
              <a:buAutoNum type="arabicPeriod"/>
            </a:pPr>
            <a:r>
              <a:rPr kumimoji="1" lang="ja-JP" altLang="en-US" dirty="0"/>
              <a:t>目的</a:t>
            </a:r>
            <a:endParaRPr kumimoji="1" lang="en-US" altLang="ja-JP" dirty="0"/>
          </a:p>
          <a:p>
            <a:pPr marL="817200" lvl="1" indent="-457200">
              <a:buFont typeface="+mj-lt"/>
              <a:buAutoNum type="arabicPeriod"/>
            </a:pPr>
            <a:r>
              <a:rPr kumimoji="1" lang="ja-JP" altLang="en-US" dirty="0"/>
              <a:t>基本的な構成</a:t>
            </a:r>
            <a:endParaRPr kumimoji="1" lang="en-US" altLang="ja-JP" dirty="0"/>
          </a:p>
          <a:p>
            <a:pPr marL="817200" lvl="1" indent="-457200">
              <a:buFont typeface="+mj-lt"/>
              <a:buAutoNum type="arabicPeriod"/>
            </a:pPr>
            <a:r>
              <a:rPr kumimoji="1" lang="ja-JP" altLang="en-US" dirty="0"/>
              <a:t>聴衆の興味をひくために</a:t>
            </a:r>
            <a:endParaRPr kumimoji="1" lang="en-US" altLang="ja-JP" dirty="0"/>
          </a:p>
          <a:p>
            <a:pPr marL="457200" indent="-457200">
              <a:buFont typeface="+mj-lt"/>
              <a:buAutoNum type="arabicPeriod"/>
            </a:pPr>
            <a:r>
              <a:rPr kumimoji="1" lang="ja-JP" altLang="en-US" dirty="0"/>
              <a:t>スライドの作り方</a:t>
            </a:r>
          </a:p>
        </p:txBody>
      </p:sp>
    </p:spTree>
    <p:extLst>
      <p:ext uri="{BB962C8B-B14F-4D97-AF65-F5344CB8AC3E}">
        <p14:creationId xmlns:p14="http://schemas.microsoft.com/office/powerpoint/2010/main" val="16558101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イントロの目的</a:t>
            </a:r>
          </a:p>
        </p:txBody>
      </p:sp>
      <p:sp>
        <p:nvSpPr>
          <p:cNvPr id="3" name="テキスト プレースホルダー 2"/>
          <p:cNvSpPr>
            <a:spLocks noGrp="1"/>
          </p:cNvSpPr>
          <p:nvPr>
            <p:ph type="body" sz="quarter" idx="10"/>
          </p:nvPr>
        </p:nvSpPr>
        <p:spPr/>
        <p:txBody>
          <a:bodyPr/>
          <a:lstStyle/>
          <a:p>
            <a:r>
              <a:rPr kumimoji="1" lang="ja-JP" altLang="en-US" dirty="0"/>
              <a:t>目的：</a:t>
            </a:r>
            <a:endParaRPr kumimoji="1" lang="en-US" altLang="ja-JP" dirty="0"/>
          </a:p>
          <a:p>
            <a:pPr marL="817200" lvl="1" indent="-457200">
              <a:buFont typeface="+mj-lt"/>
              <a:buAutoNum type="arabicPeriod"/>
            </a:pPr>
            <a:r>
              <a:rPr lang="ja-JP" altLang="en-US" dirty="0"/>
              <a:t>本論に取りかかる前に必要な予備知識を与えること</a:t>
            </a:r>
            <a:endParaRPr lang="en-US" altLang="ja-JP" dirty="0"/>
          </a:p>
          <a:p>
            <a:pPr lvl="2"/>
            <a:r>
              <a:rPr lang="ja-JP" altLang="en-US" dirty="0"/>
              <a:t>大ざっぱにどう言う話なのか，と言う情報を与える</a:t>
            </a:r>
            <a:endParaRPr lang="en-US" altLang="ja-JP" dirty="0"/>
          </a:p>
          <a:p>
            <a:pPr lvl="2"/>
            <a:r>
              <a:rPr lang="ja-JP" altLang="en-US" dirty="0"/>
              <a:t>このためには典型的には次のページの構成となる</a:t>
            </a:r>
            <a:endParaRPr lang="en-US" altLang="ja-JP" dirty="0"/>
          </a:p>
          <a:p>
            <a:pPr marL="817200" lvl="1" indent="-457200">
              <a:buFont typeface="+mj-lt"/>
              <a:buAutoNum type="arabicPeriod"/>
            </a:pPr>
            <a:r>
              <a:rPr kumimoji="1" lang="ja-JP" altLang="en-US" dirty="0">
                <a:solidFill>
                  <a:schemeClr val="accent5"/>
                </a:solidFill>
              </a:rPr>
              <a:t>発表を</a:t>
            </a:r>
            <a:r>
              <a:rPr lang="ja-JP" altLang="en-US" dirty="0">
                <a:solidFill>
                  <a:schemeClr val="accent5"/>
                </a:solidFill>
              </a:rPr>
              <a:t>聴衆に</a:t>
            </a:r>
            <a:r>
              <a:rPr kumimoji="1" lang="ja-JP" altLang="en-US" dirty="0">
                <a:solidFill>
                  <a:schemeClr val="accent5"/>
                </a:solidFill>
              </a:rPr>
              <a:t>聞く気にさせること</a:t>
            </a:r>
            <a:endParaRPr kumimoji="1" lang="en-US" altLang="ja-JP" dirty="0">
              <a:solidFill>
                <a:schemeClr val="accent5"/>
              </a:solidFill>
            </a:endParaRPr>
          </a:p>
        </p:txBody>
      </p:sp>
    </p:spTree>
    <p:extLst>
      <p:ext uri="{BB962C8B-B14F-4D97-AF65-F5344CB8AC3E}">
        <p14:creationId xmlns:p14="http://schemas.microsoft.com/office/powerpoint/2010/main" val="1910541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イントロの典型的な構成</a:t>
            </a:r>
            <a:endParaRPr lang="en-US" altLang="ja-JP" dirty="0"/>
          </a:p>
        </p:txBody>
      </p:sp>
      <p:sp>
        <p:nvSpPr>
          <p:cNvPr id="3" name="テキスト プレースホルダー 2"/>
          <p:cNvSpPr>
            <a:spLocks noGrp="1"/>
          </p:cNvSpPr>
          <p:nvPr>
            <p:ph type="body" sz="quarter" idx="10"/>
          </p:nvPr>
        </p:nvSpPr>
        <p:spPr/>
        <p:txBody>
          <a:bodyPr/>
          <a:lstStyle/>
          <a:p>
            <a:r>
              <a:rPr lang="ja-JP" altLang="en-US" dirty="0"/>
              <a:t>イントロの構成例</a:t>
            </a:r>
            <a:endParaRPr lang="en-US" altLang="ja-JP" dirty="0"/>
          </a:p>
          <a:p>
            <a:pPr marL="817200" lvl="1" indent="-457200">
              <a:buFont typeface="+mj-lt"/>
              <a:buAutoNum type="arabicPeriod"/>
            </a:pPr>
            <a:r>
              <a:rPr lang="ja-JP" altLang="en-US" dirty="0"/>
              <a:t>何が問題で，どう重要なのか？</a:t>
            </a:r>
            <a:endParaRPr lang="en-US" altLang="ja-JP" dirty="0"/>
          </a:p>
          <a:p>
            <a:pPr lvl="2"/>
            <a:r>
              <a:rPr lang="ja-JP" altLang="en-US" dirty="0"/>
              <a:t>どのぐらい広範囲に及ぶ？どのぐらい深刻？</a:t>
            </a:r>
            <a:endParaRPr lang="en-US" altLang="ja-JP" dirty="0"/>
          </a:p>
          <a:p>
            <a:pPr marL="817200" lvl="1" indent="-457200">
              <a:buFont typeface="+mj-lt"/>
              <a:buAutoNum type="arabicPeriod"/>
            </a:pPr>
            <a:r>
              <a:rPr lang="ja-JP" altLang="en-US" dirty="0"/>
              <a:t>既存手法には何があるか？</a:t>
            </a:r>
            <a:endParaRPr lang="en-US" altLang="ja-JP" dirty="0"/>
          </a:p>
          <a:p>
            <a:pPr lvl="2"/>
            <a:r>
              <a:rPr lang="ja-JP" altLang="en-US" dirty="0"/>
              <a:t>なぜ</a:t>
            </a:r>
            <a:r>
              <a:rPr lang="en-US" altLang="ja-JP" dirty="0"/>
              <a:t>/</a:t>
            </a:r>
            <a:r>
              <a:rPr lang="ja-JP" altLang="en-US" dirty="0"/>
              <a:t>どのように，それはダメなのか？</a:t>
            </a:r>
          </a:p>
          <a:p>
            <a:pPr marL="817200" lvl="1" indent="-457200">
              <a:buFont typeface="+mj-lt"/>
              <a:buAutoNum type="arabicPeriod"/>
            </a:pPr>
            <a:r>
              <a:rPr lang="ja-JP" altLang="en-US" dirty="0"/>
              <a:t>どのように解決するのか？</a:t>
            </a:r>
            <a:endParaRPr lang="en-US" altLang="ja-JP" dirty="0"/>
          </a:p>
          <a:p>
            <a:pPr lvl="2"/>
            <a:r>
              <a:rPr lang="ja-JP" altLang="en-US" dirty="0"/>
              <a:t>既存手法それはどのように新しい？</a:t>
            </a:r>
            <a:endParaRPr lang="en-US" altLang="ja-JP" dirty="0"/>
          </a:p>
          <a:p>
            <a:pPr marL="817200" lvl="1" indent="-457200">
              <a:buFont typeface="+mj-lt"/>
              <a:buAutoNum type="arabicPeriod"/>
            </a:pPr>
            <a:r>
              <a:rPr lang="ja-JP" altLang="en-US" dirty="0"/>
              <a:t>なぜ提案手法は良いのか？</a:t>
            </a:r>
            <a:endParaRPr lang="en-US" altLang="ja-JP" dirty="0"/>
          </a:p>
          <a:p>
            <a:pPr marL="817200" lvl="1" indent="-457200">
              <a:buFont typeface="+mj-lt"/>
              <a:buAutoNum type="arabicPeriod"/>
            </a:pPr>
            <a:r>
              <a:rPr lang="ja-JP" altLang="en-US" dirty="0"/>
              <a:t>大雑把な効果（の予測</a:t>
            </a:r>
            <a:endParaRPr lang="en-US" altLang="ja-JP" dirty="0"/>
          </a:p>
          <a:p>
            <a:r>
              <a:rPr lang="ja-JP" altLang="en-US" dirty="0"/>
              <a:t>論文全体の構成とほぼ同じになる</a:t>
            </a:r>
          </a:p>
        </p:txBody>
      </p:sp>
    </p:spTree>
    <p:extLst>
      <p:ext uri="{BB962C8B-B14F-4D97-AF65-F5344CB8AC3E}">
        <p14:creationId xmlns:p14="http://schemas.microsoft.com/office/powerpoint/2010/main" val="1983704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発表を聴衆に聞く気にさせるために</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何が問題で，どう重要なのか？</a:t>
            </a:r>
            <a:endParaRPr lang="en-US" altLang="ja-JP" dirty="0"/>
          </a:p>
          <a:p>
            <a:pPr lvl="1"/>
            <a:r>
              <a:rPr lang="ja-JP" altLang="en-US" dirty="0"/>
              <a:t>いかにこの問題が深刻かを示し，興味をひく</a:t>
            </a:r>
            <a:endParaRPr lang="en-US" altLang="ja-JP" dirty="0"/>
          </a:p>
          <a:p>
            <a:pPr marL="457200" indent="-457200">
              <a:buFont typeface="+mj-lt"/>
              <a:buAutoNum type="arabicPeriod"/>
            </a:pPr>
            <a:r>
              <a:rPr lang="ja-JP" altLang="en-US" dirty="0"/>
              <a:t>既存手法には何があるか？どうだめなのか？</a:t>
            </a:r>
            <a:endParaRPr lang="en-US" altLang="ja-JP" dirty="0"/>
          </a:p>
          <a:p>
            <a:pPr lvl="1"/>
            <a:r>
              <a:rPr lang="ja-JP" altLang="en-US" dirty="0"/>
              <a:t>深刻な穴があることを示し，興味をひく</a:t>
            </a:r>
            <a:endParaRPr lang="en-US" altLang="ja-JP" dirty="0"/>
          </a:p>
          <a:p>
            <a:pPr marL="457200" indent="-457200">
              <a:buFont typeface="+mj-lt"/>
              <a:buAutoNum type="arabicPeriod"/>
            </a:pPr>
            <a:r>
              <a:rPr lang="ja-JP" altLang="en-US" dirty="0"/>
              <a:t>どのように解決するのか？</a:t>
            </a:r>
            <a:endParaRPr lang="en-US" altLang="ja-JP" dirty="0"/>
          </a:p>
          <a:p>
            <a:pPr lvl="1"/>
            <a:r>
              <a:rPr lang="ja-JP" altLang="en-US" dirty="0"/>
              <a:t>思いも付かなかったような方法であることを示し，興味を引く</a:t>
            </a:r>
          </a:p>
        </p:txBody>
      </p:sp>
    </p:spTree>
    <p:extLst>
      <p:ext uri="{BB962C8B-B14F-4D97-AF65-F5344CB8AC3E}">
        <p14:creationId xmlns:p14="http://schemas.microsoft.com/office/powerpoint/2010/main" val="3360338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2FA600-475B-052E-A22C-BFAB05D0AC85}"/>
              </a:ext>
            </a:extLst>
          </p:cNvPr>
          <p:cNvSpPr>
            <a:spLocks noGrp="1"/>
          </p:cNvSpPr>
          <p:nvPr>
            <p:ph type="title"/>
          </p:nvPr>
        </p:nvSpPr>
        <p:spPr/>
        <p:txBody>
          <a:bodyPr/>
          <a:lstStyle/>
          <a:p>
            <a:r>
              <a:rPr kumimoji="1" lang="ja-JP" altLang="en-US" dirty="0"/>
              <a:t>チェック・リスト（２）</a:t>
            </a:r>
            <a:endParaRPr kumimoji="1" lang="ja-JP" altLang="en-US" sz="1600" dirty="0"/>
          </a:p>
        </p:txBody>
      </p:sp>
      <p:sp>
        <p:nvSpPr>
          <p:cNvPr id="3" name="テキスト プレースホルダー 2">
            <a:extLst>
              <a:ext uri="{FF2B5EF4-FFF2-40B4-BE49-F238E27FC236}">
                <a16:creationId xmlns:a16="http://schemas.microsoft.com/office/drawing/2014/main" id="{28A94EC8-8A4B-9F54-B1F6-6E422E113E32}"/>
              </a:ext>
            </a:extLst>
          </p:cNvPr>
          <p:cNvSpPr>
            <a:spLocks noGrp="1"/>
          </p:cNvSpPr>
          <p:nvPr>
            <p:ph type="body" sz="quarter" idx="10"/>
          </p:nvPr>
        </p:nvSpPr>
        <p:spPr>
          <a:xfrm>
            <a:off x="251952" y="1088974"/>
            <a:ext cx="8730097" cy="5219751"/>
          </a:xfrm>
        </p:spPr>
        <p:txBody>
          <a:bodyPr/>
          <a:lstStyle/>
          <a:p>
            <a:pPr marL="0" indent="0">
              <a:buNone/>
            </a:pPr>
            <a:r>
              <a:rPr kumimoji="1" lang="ja-JP" altLang="en-US" sz="1600" dirty="0"/>
              <a:t>プレゼン資料を作ったら，以下が満たされているかを確認する：</a:t>
            </a:r>
            <a:endParaRPr kumimoji="1" lang="en-US" altLang="ja-JP" sz="1600" dirty="0"/>
          </a:p>
          <a:p>
            <a:r>
              <a:rPr kumimoji="1" lang="ja-JP" altLang="en-US" sz="1600" dirty="0"/>
              <a:t>内容に関するチェック</a:t>
            </a:r>
            <a:endParaRPr kumimoji="1" lang="en-US" altLang="ja-JP" sz="1600" dirty="0"/>
          </a:p>
          <a:p>
            <a:pPr lvl="1">
              <a:buFont typeface="+mj-lt"/>
              <a:buAutoNum type="arabicPeriod"/>
            </a:pPr>
            <a:r>
              <a:rPr kumimoji="1" lang="ja-JP" altLang="en-US" sz="1600" dirty="0"/>
              <a:t>各ページのタイトルがそのページの内容</a:t>
            </a:r>
            <a:r>
              <a:rPr kumimoji="1" lang="en-US" altLang="ja-JP" sz="1600" dirty="0"/>
              <a:t>/</a:t>
            </a:r>
            <a:r>
              <a:rPr kumimoji="1" lang="ja-JP" altLang="en-US" sz="1600" dirty="0"/>
              <a:t>主張の要約になっている</a:t>
            </a:r>
            <a:endParaRPr kumimoji="1" lang="en-US" altLang="ja-JP" sz="1600" dirty="0"/>
          </a:p>
          <a:p>
            <a:pPr lvl="1">
              <a:buFont typeface="+mj-lt"/>
              <a:buAutoNum type="arabicPeriod"/>
            </a:pPr>
            <a:r>
              <a:rPr kumimoji="1" lang="ja-JP" altLang="en-US" sz="1600" dirty="0"/>
              <a:t>各ページでは１つの話題を話す（複数の話題を話さない）</a:t>
            </a:r>
            <a:endParaRPr kumimoji="1" lang="en-US" altLang="ja-JP" sz="1600" dirty="0"/>
          </a:p>
          <a:p>
            <a:pPr lvl="1">
              <a:buFont typeface="+mj-lt"/>
              <a:buAutoNum type="arabicPeriod"/>
            </a:pPr>
            <a:r>
              <a:rPr kumimoji="1" lang="ja-JP" altLang="en-US" sz="1600" dirty="0"/>
              <a:t>各ページでは明に書いてあることのみを話す（書いていない話題を話さない）</a:t>
            </a:r>
            <a:endParaRPr kumimoji="1" lang="en-US" altLang="ja-JP" sz="1600" dirty="0"/>
          </a:p>
          <a:p>
            <a:r>
              <a:rPr kumimoji="1" lang="ja-JP" altLang="en-US" sz="1600" dirty="0"/>
              <a:t>形式に関するチェック（「プロットの作り方」にあるものと同じ）：</a:t>
            </a:r>
            <a:endParaRPr kumimoji="1" lang="en-US" altLang="ja-JP" sz="1600" dirty="0"/>
          </a:p>
          <a:p>
            <a:pPr marL="817200" lvl="1" indent="-457200">
              <a:buFont typeface="+mj-lt"/>
              <a:buAutoNum type="arabicPeriod"/>
            </a:pPr>
            <a:r>
              <a:rPr kumimoji="1" lang="ja-JP" altLang="en-US" sz="1600" dirty="0"/>
              <a:t>各箇条書きは複文を含んではならない</a:t>
            </a:r>
            <a:endParaRPr kumimoji="1" lang="en-US" altLang="ja-JP" sz="1600" dirty="0"/>
          </a:p>
          <a:p>
            <a:pPr marL="817200" lvl="1" indent="-457200">
              <a:buFont typeface="+mj-lt"/>
              <a:buAutoNum type="arabicPeriod"/>
            </a:pPr>
            <a:r>
              <a:rPr kumimoji="1" lang="ja-JP" altLang="en-US" sz="1600" dirty="0"/>
              <a:t>１行を越えるような長い修飾節を含んだ文を含んではならない</a:t>
            </a:r>
            <a:endParaRPr kumimoji="1" lang="en-US" altLang="ja-JP" sz="1600" dirty="0"/>
          </a:p>
          <a:p>
            <a:pPr marL="817200" lvl="1" indent="-457200">
              <a:buFont typeface="+mj-lt"/>
              <a:buAutoNum type="arabicPeriod"/>
            </a:pPr>
            <a:r>
              <a:rPr kumimoji="1" lang="ja-JP" altLang="en-US" sz="1600" dirty="0"/>
              <a:t>４つ以上の項目を並列に並べてはいけない</a:t>
            </a:r>
            <a:endParaRPr kumimoji="1" lang="en-US" altLang="ja-JP" sz="1600" dirty="0"/>
          </a:p>
          <a:p>
            <a:pPr marL="817200" lvl="1" indent="-457200">
              <a:buFont typeface="+mj-lt"/>
              <a:buAutoNum type="arabicPeriod"/>
            </a:pPr>
            <a:r>
              <a:rPr lang="ja-JP" altLang="en-US" sz="1600" dirty="0"/>
              <a:t>箇条書きの親子関係で説明されている「階段」を作ってはいけない</a:t>
            </a:r>
            <a:endParaRPr kumimoji="1" lang="en-US" altLang="ja-JP" sz="1600" dirty="0"/>
          </a:p>
        </p:txBody>
      </p:sp>
    </p:spTree>
    <p:extLst>
      <p:ext uri="{BB962C8B-B14F-4D97-AF65-F5344CB8AC3E}">
        <p14:creationId xmlns:p14="http://schemas.microsoft.com/office/powerpoint/2010/main" val="15460378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発表を聴衆に聞く気にさせるために</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startAt="4"/>
            </a:pPr>
            <a:r>
              <a:rPr lang="ja-JP" altLang="en-US" dirty="0"/>
              <a:t>なぜ提案手法は良いのか？</a:t>
            </a:r>
            <a:endParaRPr lang="en-US" altLang="ja-JP" dirty="0"/>
          </a:p>
          <a:p>
            <a:pPr lvl="1"/>
            <a:r>
              <a:rPr lang="ja-JP" altLang="en-US" dirty="0"/>
              <a:t>納得させて興味をひく</a:t>
            </a:r>
            <a:endParaRPr lang="en-US" altLang="ja-JP" dirty="0"/>
          </a:p>
          <a:p>
            <a:pPr marL="457200" indent="-457200">
              <a:buFont typeface="+mj-lt"/>
              <a:buAutoNum type="arabicPeriod" startAt="4"/>
            </a:pPr>
            <a:r>
              <a:rPr lang="ja-JP" altLang="en-US" dirty="0"/>
              <a:t>大雑把な効果（の予測</a:t>
            </a:r>
            <a:endParaRPr lang="en-US" altLang="ja-JP" dirty="0"/>
          </a:p>
          <a:p>
            <a:pPr lvl="1"/>
            <a:r>
              <a:rPr lang="ja-JP" altLang="en-US" dirty="0"/>
              <a:t>評価結果を示すのも，聴衆の興味をひくため</a:t>
            </a:r>
            <a:endParaRPr lang="en-US" altLang="ja-JP" dirty="0"/>
          </a:p>
          <a:p>
            <a:pPr lvl="1"/>
            <a:r>
              <a:rPr lang="ja-JP" altLang="en-US" dirty="0"/>
              <a:t>「３００</a:t>
            </a:r>
            <a:r>
              <a:rPr lang="en-US" altLang="ja-JP" dirty="0"/>
              <a:t>% </a:t>
            </a:r>
            <a:r>
              <a:rPr lang="ja-JP" altLang="en-US" dirty="0"/>
              <a:t>性能があがりました！」</a:t>
            </a:r>
          </a:p>
        </p:txBody>
      </p:sp>
    </p:spTree>
    <p:extLst>
      <p:ext uri="{BB962C8B-B14F-4D97-AF65-F5344CB8AC3E}">
        <p14:creationId xmlns:p14="http://schemas.microsoft.com/office/powerpoint/2010/main" val="89382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ドキュメンタリー番組の典型的パターン</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異常系：</a:t>
            </a:r>
            <a:endParaRPr lang="en-US" altLang="ja-JP" dirty="0"/>
          </a:p>
          <a:p>
            <a:pPr lvl="1"/>
            <a:r>
              <a:rPr lang="ja-JP" altLang="en-US" dirty="0"/>
              <a:t>イントロで現象を述べたうえで、</a:t>
            </a:r>
            <a:br>
              <a:rPr lang="en-US" altLang="ja-JP" dirty="0"/>
            </a:br>
            <a:r>
              <a:rPr lang="ja-JP" altLang="en-US" dirty="0"/>
              <a:t>「一体何がおきているのでしょうか？」</a:t>
            </a:r>
          </a:p>
          <a:p>
            <a:r>
              <a:rPr lang="ja-JP" altLang="en-US" dirty="0"/>
              <a:t>解決系：</a:t>
            </a:r>
            <a:endParaRPr lang="en-US" altLang="ja-JP" dirty="0"/>
          </a:p>
          <a:p>
            <a:pPr lvl="1"/>
            <a:r>
              <a:rPr lang="ja-JP" altLang="en-US" dirty="0"/>
              <a:t>イントロで問題解決の結果を述べたうえで，</a:t>
            </a:r>
            <a:br>
              <a:rPr lang="en-US" altLang="ja-JP" dirty="0"/>
            </a:br>
            <a:r>
              <a:rPr lang="ja-JP" altLang="en-US" dirty="0"/>
              <a:t>「どのようにして解決したのでしょうか？」</a:t>
            </a:r>
          </a:p>
          <a:p>
            <a:r>
              <a:rPr lang="ja-JP" altLang="en-US" dirty="0"/>
              <a:t>スライドにも応用がきく</a:t>
            </a:r>
          </a:p>
          <a:p>
            <a:pPr lvl="1"/>
            <a:r>
              <a:rPr lang="ja-JP" altLang="en-US" dirty="0"/>
              <a:t>イントロをそういう風に作れば気を引ける</a:t>
            </a:r>
            <a:endParaRPr lang="en-US" altLang="ja-JP" dirty="0"/>
          </a:p>
          <a:p>
            <a:pPr lvl="1"/>
            <a:r>
              <a:rPr kumimoji="1" lang="ja-JP" altLang="en-US" dirty="0"/>
              <a:t>上記の台詞をそのまま言えとは言ってない</a:t>
            </a:r>
            <a:endParaRPr kumimoji="1" lang="en-US" altLang="ja-JP" dirty="0"/>
          </a:p>
          <a:p>
            <a:pPr lvl="2"/>
            <a:r>
              <a:rPr kumimoji="1" lang="ja-JP" altLang="en-US" dirty="0"/>
              <a:t>異常系や解決系の筋で話を作ると良いよってこと</a:t>
            </a:r>
          </a:p>
        </p:txBody>
      </p:sp>
    </p:spTree>
    <p:extLst>
      <p:ext uri="{BB962C8B-B14F-4D97-AF65-F5344CB8AC3E}">
        <p14:creationId xmlns:p14="http://schemas.microsoft.com/office/powerpoint/2010/main" val="4174298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見た目などの形式的な話</a:t>
            </a:r>
            <a:endParaRPr kumimoji="1" lang="en-US" altLang="ja-JP" dirty="0"/>
          </a:p>
          <a:p>
            <a:pPr marL="457200" indent="-457200">
              <a:buFont typeface="+mj-lt"/>
              <a:buAutoNum type="arabicPeriod"/>
            </a:pPr>
            <a:r>
              <a:rPr kumimoji="1" lang="ja-JP" altLang="en-US" dirty="0"/>
              <a:t>イントロ</a:t>
            </a:r>
            <a:endParaRPr kumimoji="1" lang="en-US" altLang="ja-JP" dirty="0"/>
          </a:p>
          <a:p>
            <a:pPr marL="457200" indent="-457200">
              <a:buFont typeface="+mj-lt"/>
              <a:buAutoNum type="arabicPeriod"/>
            </a:pPr>
            <a:r>
              <a:rPr kumimoji="1" lang="ja-JP" altLang="en-US" b="1" dirty="0"/>
              <a:t>スライドの作り方</a:t>
            </a:r>
            <a:endParaRPr kumimoji="1" lang="en-US" altLang="ja-JP" b="1" dirty="0"/>
          </a:p>
          <a:p>
            <a:pPr marL="817200" lvl="1" indent="-457200">
              <a:buFont typeface="+mj-lt"/>
              <a:buAutoNum type="arabicPeriod"/>
            </a:pPr>
            <a:r>
              <a:rPr kumimoji="1" lang="ja-JP" altLang="en-US" dirty="0"/>
              <a:t>マクロな設計</a:t>
            </a:r>
            <a:endParaRPr kumimoji="1" lang="en-US" altLang="ja-JP" dirty="0"/>
          </a:p>
          <a:p>
            <a:pPr marL="817200" lvl="1" indent="-457200">
              <a:buFont typeface="+mj-lt"/>
              <a:buAutoNum type="arabicPeriod"/>
            </a:pPr>
            <a:r>
              <a:rPr kumimoji="1" lang="ja-JP" altLang="en-US" dirty="0"/>
              <a:t>個々のスライド</a:t>
            </a:r>
            <a:endParaRPr kumimoji="1" lang="en-US" altLang="ja-JP" dirty="0"/>
          </a:p>
          <a:p>
            <a:pPr marL="817200" lvl="1" indent="-457200">
              <a:buFont typeface="+mj-lt"/>
              <a:buAutoNum type="arabicPeriod"/>
            </a:pPr>
            <a:r>
              <a:rPr kumimoji="1" lang="ja-JP" altLang="en-US" dirty="0"/>
              <a:t>目次</a:t>
            </a:r>
            <a:endParaRPr kumimoji="1" lang="en-US" altLang="ja-JP" dirty="0"/>
          </a:p>
          <a:p>
            <a:pPr marL="457200" indent="-457200">
              <a:buFont typeface="+mj-lt"/>
              <a:buAutoNum type="arabicPeriod"/>
            </a:pPr>
            <a:r>
              <a:rPr kumimoji="1" lang="ja-JP" altLang="en-US" dirty="0"/>
              <a:t>デザイン面の話</a:t>
            </a:r>
          </a:p>
        </p:txBody>
      </p:sp>
    </p:spTree>
    <p:extLst>
      <p:ext uri="{BB962C8B-B14F-4D97-AF65-F5344CB8AC3E}">
        <p14:creationId xmlns:p14="http://schemas.microsoft.com/office/powerpoint/2010/main" val="2955537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まず最初にマクロな構造を設計する</a:t>
            </a:r>
            <a:endParaRPr lang="en-US" altLang="ja-JP" dirty="0"/>
          </a:p>
        </p:txBody>
      </p:sp>
      <p:sp>
        <p:nvSpPr>
          <p:cNvPr id="3" name="テキスト プレースホルダー 2"/>
          <p:cNvSpPr>
            <a:spLocks noGrp="1"/>
          </p:cNvSpPr>
          <p:nvPr>
            <p:ph type="body" sz="quarter" idx="10"/>
          </p:nvPr>
        </p:nvSpPr>
        <p:spPr/>
        <p:txBody>
          <a:bodyPr/>
          <a:lstStyle/>
          <a:p>
            <a:r>
              <a:rPr lang="ja-JP" altLang="en-US" b="1" dirty="0">
                <a:solidFill>
                  <a:schemeClr val="accent5"/>
                </a:solidFill>
              </a:rPr>
              <a:t>「</a:t>
            </a:r>
            <a:r>
              <a:rPr kumimoji="1" lang="ja-JP" altLang="en-US" sz="2000" b="1" dirty="0">
                <a:solidFill>
                  <a:schemeClr val="accent5"/>
                </a:solidFill>
              </a:rPr>
              <a:t>プロットの作り方 </a:t>
            </a:r>
            <a:r>
              <a:rPr lang="ja-JP" altLang="en-US" b="1" dirty="0">
                <a:solidFill>
                  <a:schemeClr val="accent5"/>
                </a:solidFill>
              </a:rPr>
              <a:t>」にある３点プロットをまず作る</a:t>
            </a:r>
            <a:endParaRPr lang="en-US" altLang="ja-JP" b="1" dirty="0">
              <a:solidFill>
                <a:schemeClr val="accent5"/>
              </a:solidFill>
            </a:endParaRPr>
          </a:p>
          <a:p>
            <a:r>
              <a:rPr lang="ja-JP" altLang="en-US" dirty="0"/>
              <a:t>その後に</a:t>
            </a:r>
            <a:r>
              <a:rPr lang="en-US" altLang="ja-JP" dirty="0"/>
              <a:t>10</a:t>
            </a:r>
            <a:r>
              <a:rPr lang="ja-JP" altLang="en-US" dirty="0"/>
              <a:t>個ぐらいの文を使って，全体のストーリーを作る</a:t>
            </a:r>
          </a:p>
          <a:p>
            <a:pPr lvl="1"/>
            <a:r>
              <a:rPr lang="ja-JP" altLang="en-US" dirty="0"/>
              <a:t>キャッチフレーズとなる文を用意してならべる</a:t>
            </a:r>
            <a:endParaRPr lang="en-US" altLang="ja-JP" dirty="0"/>
          </a:p>
          <a:p>
            <a:pPr lvl="1"/>
            <a:r>
              <a:rPr lang="ja-JP" altLang="en-US" dirty="0"/>
              <a:t>これはそのままタイトルになるはず</a:t>
            </a:r>
            <a:endParaRPr lang="en-US" altLang="ja-JP" dirty="0"/>
          </a:p>
          <a:p>
            <a:r>
              <a:rPr kumimoji="1" lang="ja-JP" altLang="en-US" dirty="0"/>
              <a:t>この時にマクロなツリー構造がうまくできるまで頑張る</a:t>
            </a:r>
            <a:endParaRPr kumimoji="1" lang="en-US" altLang="ja-JP" dirty="0"/>
          </a:p>
          <a:p>
            <a:pPr lvl="1"/>
            <a:r>
              <a:rPr kumimoji="1" lang="ja-JP" altLang="en-US" dirty="0"/>
              <a:t>何が問題で，既存手法はどうダメで，どう解決して</a:t>
            </a:r>
            <a:r>
              <a:rPr kumimoji="1" lang="en-US" altLang="ja-JP" dirty="0"/>
              <a:t>… </a:t>
            </a:r>
            <a:br>
              <a:rPr kumimoji="1" lang="en-US" altLang="ja-JP" dirty="0"/>
            </a:br>
            <a:r>
              <a:rPr kumimoji="1" lang="ja-JP" altLang="en-US" dirty="0"/>
              <a:t>というのがまとまるように</a:t>
            </a:r>
          </a:p>
        </p:txBody>
      </p:sp>
    </p:spTree>
    <p:extLst>
      <p:ext uri="{BB962C8B-B14F-4D97-AF65-F5344CB8AC3E}">
        <p14:creationId xmlns:p14="http://schemas.microsoft.com/office/powerpoint/2010/main" val="39529400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個々のスライドの作り方</a:t>
            </a:r>
          </a:p>
        </p:txBody>
      </p:sp>
      <p:sp>
        <p:nvSpPr>
          <p:cNvPr id="3" name="テキスト プレースホルダー 2"/>
          <p:cNvSpPr>
            <a:spLocks noGrp="1"/>
          </p:cNvSpPr>
          <p:nvPr>
            <p:ph type="body" sz="quarter" idx="10"/>
          </p:nvPr>
        </p:nvSpPr>
        <p:spPr/>
        <p:txBody>
          <a:bodyPr/>
          <a:lstStyle/>
          <a:p>
            <a:r>
              <a:rPr kumimoji="1" lang="ja-JP" altLang="en-US" b="1" dirty="0">
                <a:solidFill>
                  <a:schemeClr val="accent5"/>
                </a:solidFill>
              </a:rPr>
              <a:t>スライドには長い文章を書かない</a:t>
            </a:r>
            <a:endParaRPr lang="en-US" altLang="ja-JP" b="1" dirty="0">
              <a:solidFill>
                <a:schemeClr val="accent5"/>
              </a:solidFill>
            </a:endParaRPr>
          </a:p>
          <a:p>
            <a:pPr lvl="1"/>
            <a:r>
              <a:rPr kumimoji="1" lang="ja-JP" altLang="en-US" dirty="0"/>
              <a:t>人間は「読む」と「聞く」を同時にはできない</a:t>
            </a:r>
            <a:endParaRPr kumimoji="1" lang="en-US" altLang="ja-JP" dirty="0"/>
          </a:p>
          <a:p>
            <a:pPr lvl="1"/>
            <a:r>
              <a:rPr kumimoji="1" lang="ja-JP" altLang="en-US" dirty="0"/>
              <a:t>ややこしい文章があるとそれを読んでしまい，聞かない</a:t>
            </a:r>
            <a:endParaRPr kumimoji="1" lang="en-US" altLang="ja-JP" dirty="0"/>
          </a:p>
          <a:p>
            <a:pPr lvl="1"/>
            <a:r>
              <a:rPr kumimoji="1" lang="ja-JP" altLang="en-US" dirty="0"/>
              <a:t>文はなるべく単純なものか，体言止めに</a:t>
            </a:r>
            <a:endParaRPr kumimoji="1" lang="en-US" altLang="ja-JP" dirty="0"/>
          </a:p>
          <a:p>
            <a:r>
              <a:rPr lang="ja-JP" altLang="en-US" dirty="0"/>
              <a:t>１つのスライドでは，１つの話題に絞る</a:t>
            </a:r>
          </a:p>
          <a:p>
            <a:pPr lvl="1"/>
            <a:r>
              <a:rPr kumimoji="1" lang="ja-JP" altLang="en-US" dirty="0"/>
              <a:t>なにの話をしているのかを常に意識できるように</a:t>
            </a:r>
            <a:endParaRPr kumimoji="1" lang="en-US" altLang="ja-JP" dirty="0"/>
          </a:p>
        </p:txBody>
      </p:sp>
    </p:spTree>
    <p:extLst>
      <p:ext uri="{BB962C8B-B14F-4D97-AF65-F5344CB8AC3E}">
        <p14:creationId xmlns:p14="http://schemas.microsoft.com/office/powerpoint/2010/main" val="15267638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個々のスライドの作り方</a:t>
            </a:r>
          </a:p>
        </p:txBody>
      </p:sp>
      <p:sp>
        <p:nvSpPr>
          <p:cNvPr id="3" name="テキスト プレースホルダー 2"/>
          <p:cNvSpPr>
            <a:spLocks noGrp="1"/>
          </p:cNvSpPr>
          <p:nvPr>
            <p:ph type="body" sz="quarter" idx="10"/>
          </p:nvPr>
        </p:nvSpPr>
        <p:spPr/>
        <p:txBody>
          <a:bodyPr/>
          <a:lstStyle/>
          <a:p>
            <a:r>
              <a:rPr kumimoji="1" lang="ja-JP" altLang="en-US" b="1" dirty="0">
                <a:solidFill>
                  <a:schemeClr val="accent5"/>
                </a:solidFill>
              </a:rPr>
              <a:t>スライドに書いていない内容を話さない</a:t>
            </a:r>
            <a:endParaRPr kumimoji="1" lang="en-US" altLang="ja-JP" b="1" dirty="0">
              <a:solidFill>
                <a:schemeClr val="accent5"/>
              </a:solidFill>
            </a:endParaRPr>
          </a:p>
          <a:p>
            <a:pPr lvl="1"/>
            <a:r>
              <a:rPr kumimoji="1" lang="ja-JP" altLang="en-US" dirty="0"/>
              <a:t>何か話すなら，その話題を示す文を必ずいれる</a:t>
            </a:r>
            <a:endParaRPr kumimoji="1" lang="en-US" altLang="ja-JP" dirty="0"/>
          </a:p>
          <a:p>
            <a:pPr lvl="1"/>
            <a:r>
              <a:rPr kumimoji="1" lang="ja-JP" altLang="en-US" dirty="0"/>
              <a:t>書いていないことを話されると，聴衆が混乱する</a:t>
            </a:r>
            <a:endParaRPr kumimoji="1" lang="en-US" altLang="ja-JP" dirty="0"/>
          </a:p>
        </p:txBody>
      </p:sp>
    </p:spTree>
    <p:extLst>
      <p:ext uri="{BB962C8B-B14F-4D97-AF65-F5344CB8AC3E}">
        <p14:creationId xmlns:p14="http://schemas.microsoft.com/office/powerpoint/2010/main" val="741449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目次の入れ方</a:t>
            </a:r>
          </a:p>
        </p:txBody>
      </p:sp>
      <p:sp>
        <p:nvSpPr>
          <p:cNvPr id="3" name="テキスト プレースホルダー 2"/>
          <p:cNvSpPr>
            <a:spLocks noGrp="1"/>
          </p:cNvSpPr>
          <p:nvPr>
            <p:ph type="body" sz="quarter" idx="10"/>
          </p:nvPr>
        </p:nvSpPr>
        <p:spPr/>
        <p:txBody>
          <a:bodyPr/>
          <a:lstStyle/>
          <a:p>
            <a:r>
              <a:rPr kumimoji="1" lang="ja-JP" altLang="en-US" dirty="0"/>
              <a:t>プレゼンは，ツリー構造を潜っていく形で進む</a:t>
            </a:r>
            <a:endParaRPr kumimoji="1" lang="en-US" altLang="ja-JP" dirty="0"/>
          </a:p>
          <a:p>
            <a:pPr lvl="1"/>
            <a:r>
              <a:rPr kumimoji="1" lang="ja-JP" altLang="en-US" dirty="0"/>
              <a:t>ある階層まで降りたら，その階層を一回ざっと話す</a:t>
            </a:r>
            <a:endParaRPr kumimoji="1" lang="en-US" altLang="ja-JP" dirty="0"/>
          </a:p>
          <a:p>
            <a:pPr lvl="1"/>
            <a:r>
              <a:rPr kumimoji="1" lang="ja-JP" altLang="en-US" dirty="0"/>
              <a:t>端から順におりる</a:t>
            </a:r>
            <a:endParaRPr kumimoji="1" lang="en-US" altLang="ja-JP" dirty="0"/>
          </a:p>
          <a:p>
            <a:pPr lvl="2"/>
            <a:r>
              <a:rPr kumimoji="1" lang="ja-JP" altLang="en-US" dirty="0"/>
              <a:t>（幅優先でも深さ優先でもない？</a:t>
            </a:r>
            <a:endParaRPr kumimoji="1" lang="en-US" altLang="ja-JP" dirty="0"/>
          </a:p>
          <a:p>
            <a:r>
              <a:rPr kumimoji="1" lang="ja-JP" altLang="en-US" dirty="0"/>
              <a:t>目次は，話題が今全体の中でどこにあるのかを聴衆に示す</a:t>
            </a:r>
            <a:endParaRPr kumimoji="1" lang="en-US" altLang="ja-JP" dirty="0"/>
          </a:p>
          <a:p>
            <a:pPr lvl="1"/>
            <a:r>
              <a:rPr kumimoji="1" lang="ja-JP" altLang="en-US" dirty="0"/>
              <a:t>話の切れ目に配置する</a:t>
            </a:r>
            <a:endParaRPr kumimoji="1" lang="en-US" altLang="ja-JP" dirty="0"/>
          </a:p>
          <a:p>
            <a:pPr lvl="1"/>
            <a:r>
              <a:rPr kumimoji="1" lang="ja-JP" altLang="en-US" dirty="0"/>
              <a:t>全体の中で，</a:t>
            </a:r>
            <a:br>
              <a:rPr kumimoji="1" lang="en-US" altLang="ja-JP" dirty="0"/>
            </a:br>
            <a:r>
              <a:rPr kumimoji="1" lang="ja-JP" altLang="en-US" dirty="0"/>
              <a:t>「さっき話した内容」を示して，「次に何を話すのか」を示す</a:t>
            </a:r>
            <a:endParaRPr kumimoji="1" lang="en-US" altLang="ja-JP" dirty="0"/>
          </a:p>
        </p:txBody>
      </p:sp>
    </p:spTree>
    <p:extLst>
      <p:ext uri="{BB962C8B-B14F-4D97-AF65-F5344CB8AC3E}">
        <p14:creationId xmlns:p14="http://schemas.microsoft.com/office/powerpoint/2010/main" val="850962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目次の入れ方</a:t>
            </a:r>
            <a:endParaRPr lang="en-US" altLang="ja-JP" dirty="0"/>
          </a:p>
        </p:txBody>
      </p:sp>
      <p:sp>
        <p:nvSpPr>
          <p:cNvPr id="3" name="テキスト プレースホルダー 2"/>
          <p:cNvSpPr>
            <a:spLocks noGrp="1"/>
          </p:cNvSpPr>
          <p:nvPr>
            <p:ph type="body" sz="quarter" idx="10"/>
          </p:nvPr>
        </p:nvSpPr>
        <p:spPr/>
        <p:txBody>
          <a:bodyPr/>
          <a:lstStyle/>
          <a:p>
            <a:r>
              <a:rPr lang="ja-JP" altLang="en-US" sz="1800" dirty="0"/>
              <a:t>スライド全体の先頭に目次を入れるのは意味がない</a:t>
            </a:r>
            <a:endParaRPr kumimoji="1" lang="en-US" altLang="ja-JP" sz="1800" dirty="0"/>
          </a:p>
          <a:p>
            <a:pPr lvl="1"/>
            <a:r>
              <a:rPr kumimoji="1" lang="ja-JP" altLang="en-US" sz="1800" dirty="0"/>
              <a:t>よくある，「本発表ではまず背景についてはなし</a:t>
            </a:r>
            <a:r>
              <a:rPr kumimoji="1" lang="en-US" altLang="ja-JP" sz="1800" dirty="0"/>
              <a:t>…</a:t>
            </a:r>
            <a:r>
              <a:rPr kumimoji="1" lang="ja-JP" altLang="en-US" sz="1800" dirty="0"/>
              <a:t>」みたいの</a:t>
            </a:r>
            <a:endParaRPr kumimoji="1" lang="en-US" altLang="ja-JP" sz="1800" dirty="0"/>
          </a:p>
          <a:p>
            <a:pPr lvl="1"/>
            <a:r>
              <a:rPr kumimoji="1" lang="ja-JP" altLang="en-US" sz="1800" dirty="0"/>
              <a:t>最初に背景を話すのは当たり前なので，意味がない</a:t>
            </a:r>
            <a:endParaRPr kumimoji="1" lang="en-US" altLang="ja-JP" sz="1800" dirty="0"/>
          </a:p>
          <a:p>
            <a:pPr lvl="2"/>
            <a:r>
              <a:rPr kumimoji="1" lang="ja-JP" altLang="en-US" sz="1800" dirty="0"/>
              <a:t>背景がわからないと，目次の意味もわからない</a:t>
            </a:r>
            <a:endParaRPr kumimoji="1" lang="en-US" altLang="ja-JP" sz="1800" dirty="0"/>
          </a:p>
          <a:p>
            <a:pPr lvl="2"/>
            <a:r>
              <a:rPr kumimoji="1" lang="ja-JP" altLang="en-US" sz="1800" dirty="0"/>
              <a:t>背景の話が終わった頃には，目次の内容なんか普通忘れてる</a:t>
            </a:r>
            <a:endParaRPr kumimoji="1" lang="en-US" altLang="ja-JP" sz="1800" dirty="0"/>
          </a:p>
          <a:p>
            <a:r>
              <a:rPr kumimoji="1" lang="ja-JP" altLang="en-US" sz="1800" dirty="0"/>
              <a:t>同様に，まとめ直前の目次も意味がない</a:t>
            </a:r>
            <a:endParaRPr kumimoji="1" lang="en-US" altLang="ja-JP" sz="1800" dirty="0"/>
          </a:p>
          <a:p>
            <a:pPr lvl="1"/>
            <a:r>
              <a:rPr lang="ja-JP" altLang="en-US" sz="1800" dirty="0"/>
              <a:t>「最後にまとめます」といっても，次はまとめしかない</a:t>
            </a:r>
            <a:endParaRPr kumimoji="1" lang="en-US" altLang="ja-JP" sz="1800" dirty="0"/>
          </a:p>
          <a:p>
            <a:r>
              <a:rPr lang="ja-JP" altLang="en-US" sz="1800" dirty="0"/>
              <a:t>目次はイントロが終わった後に入れるのが良い</a:t>
            </a:r>
            <a:endParaRPr lang="en-US" altLang="ja-JP" sz="1800" dirty="0"/>
          </a:p>
          <a:p>
            <a:pPr lvl="1"/>
            <a:r>
              <a:rPr lang="ja-JP" altLang="en-US" sz="1800" dirty="0"/>
              <a:t>その後は話題の切れ目ごとに入れていく</a:t>
            </a:r>
            <a:endParaRPr kumimoji="1" lang="ja-JP" altLang="en-US" sz="1800" dirty="0"/>
          </a:p>
        </p:txBody>
      </p:sp>
    </p:spTree>
    <p:extLst>
      <p:ext uri="{BB962C8B-B14F-4D97-AF65-F5344CB8AC3E}">
        <p14:creationId xmlns:p14="http://schemas.microsoft.com/office/powerpoint/2010/main" val="20393895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プレゼン資料の作り方の基本について説明</a:t>
            </a:r>
            <a:endParaRPr lang="en-US" altLang="ja-JP" dirty="0"/>
          </a:p>
          <a:p>
            <a:pPr lvl="1"/>
            <a:r>
              <a:rPr kumimoji="1" lang="ja-JP" altLang="en-US" dirty="0"/>
              <a:t>見た目などの形式的な話</a:t>
            </a:r>
            <a:endParaRPr lang="en-US" altLang="ja-JP" dirty="0"/>
          </a:p>
          <a:p>
            <a:pPr lvl="1"/>
            <a:r>
              <a:rPr lang="ja-JP" altLang="en-US" dirty="0"/>
              <a:t>話の論理構造</a:t>
            </a:r>
            <a:endParaRPr lang="en-US" altLang="ja-JP" dirty="0"/>
          </a:p>
          <a:p>
            <a:pPr lvl="1"/>
            <a:r>
              <a:rPr lang="ja-JP" altLang="en-US" dirty="0"/>
              <a:t>イントロの作り方</a:t>
            </a:r>
          </a:p>
          <a:p>
            <a:pPr lvl="1"/>
            <a:r>
              <a:rPr lang="ja-JP" altLang="en-US" dirty="0"/>
              <a:t>スライドの作り方</a:t>
            </a:r>
            <a:endParaRPr lang="en-US" altLang="ja-JP" dirty="0"/>
          </a:p>
        </p:txBody>
      </p:sp>
    </p:spTree>
    <p:extLst>
      <p:ext uri="{BB962C8B-B14F-4D97-AF65-F5344CB8AC3E}">
        <p14:creationId xmlns:p14="http://schemas.microsoft.com/office/powerpoint/2010/main" val="797040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はじめに</a:t>
            </a:r>
          </a:p>
        </p:txBody>
      </p:sp>
      <p:sp>
        <p:nvSpPr>
          <p:cNvPr id="3" name="テキスト プレースホルダー 2"/>
          <p:cNvSpPr>
            <a:spLocks noGrp="1"/>
          </p:cNvSpPr>
          <p:nvPr>
            <p:ph type="body" sz="quarter" idx="10"/>
          </p:nvPr>
        </p:nvSpPr>
        <p:spPr/>
        <p:txBody>
          <a:bodyPr/>
          <a:lstStyle/>
          <a:p>
            <a:r>
              <a:rPr kumimoji="1" lang="ja-JP" altLang="en-US" dirty="0"/>
              <a:t>このスライドでは，プレゼン資料の作り方の基本を説明します</a:t>
            </a:r>
            <a:endParaRPr kumimoji="1" lang="en-US" altLang="ja-JP" dirty="0"/>
          </a:p>
          <a:p>
            <a:pPr marL="817200" lvl="1" indent="-457200">
              <a:buFont typeface="+mj-lt"/>
              <a:buAutoNum type="arabicPeriod"/>
            </a:pPr>
            <a:r>
              <a:rPr kumimoji="1" lang="ja-JP" altLang="en-US" dirty="0"/>
              <a:t>見た目の形式</a:t>
            </a:r>
          </a:p>
          <a:p>
            <a:pPr marL="817200" lvl="1" indent="-457200">
              <a:buFont typeface="+mj-lt"/>
              <a:buAutoNum type="arabicPeriod"/>
            </a:pPr>
            <a:r>
              <a:rPr kumimoji="1" lang="ja-JP" altLang="en-US" dirty="0"/>
              <a:t>話の論理構造</a:t>
            </a:r>
            <a:endParaRPr kumimoji="1" lang="en-US" altLang="ja-JP" dirty="0"/>
          </a:p>
          <a:p>
            <a:pPr marL="817200" lvl="1" indent="-457200">
              <a:buFont typeface="+mj-lt"/>
              <a:buAutoNum type="arabicPeriod"/>
            </a:pPr>
            <a:r>
              <a:rPr lang="ja-JP" altLang="en-US" dirty="0"/>
              <a:t>イントロの作り方</a:t>
            </a:r>
          </a:p>
          <a:p>
            <a:pPr marL="817200" lvl="1" indent="-457200">
              <a:buFont typeface="+mj-lt"/>
              <a:buAutoNum type="arabicPeriod"/>
            </a:pPr>
            <a:r>
              <a:rPr kumimoji="1" lang="ja-JP" altLang="en-US" dirty="0"/>
              <a:t>スライドの作り方</a:t>
            </a:r>
            <a:endParaRPr kumimoji="1" lang="en-US" altLang="ja-JP" dirty="0"/>
          </a:p>
        </p:txBody>
      </p:sp>
    </p:spTree>
    <p:extLst>
      <p:ext uri="{BB962C8B-B14F-4D97-AF65-F5344CB8AC3E}">
        <p14:creationId xmlns:p14="http://schemas.microsoft.com/office/powerpoint/2010/main" val="5269736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b="1" dirty="0"/>
              <a:t>見た目などの形式的な話</a:t>
            </a:r>
          </a:p>
          <a:p>
            <a:pPr marL="457200" indent="-457200">
              <a:buFont typeface="+mj-lt"/>
              <a:buAutoNum type="arabicPeriod"/>
            </a:pPr>
            <a:r>
              <a:rPr kumimoji="1" lang="ja-JP" altLang="en-US" dirty="0"/>
              <a:t>話の順序</a:t>
            </a:r>
            <a:endParaRPr kumimoji="1" lang="en-US" altLang="ja-JP" dirty="0"/>
          </a:p>
          <a:p>
            <a:pPr marL="457200" indent="-457200">
              <a:buFont typeface="+mj-lt"/>
              <a:buAutoNum type="arabicPeriod"/>
            </a:pPr>
            <a:r>
              <a:rPr kumimoji="1" lang="ja-JP" altLang="en-US" dirty="0"/>
              <a:t>イントロ</a:t>
            </a:r>
            <a:endParaRPr kumimoji="1" lang="en-US" altLang="ja-JP" dirty="0"/>
          </a:p>
          <a:p>
            <a:pPr marL="457200" indent="-457200">
              <a:buFont typeface="+mj-lt"/>
              <a:buAutoNum type="arabicPeriod"/>
            </a:pPr>
            <a:r>
              <a:rPr kumimoji="1" lang="ja-JP" altLang="en-US" dirty="0"/>
              <a:t>スライドの作り方</a:t>
            </a:r>
            <a:endParaRPr kumimoji="1" lang="en-US" altLang="ja-JP" dirty="0"/>
          </a:p>
        </p:txBody>
      </p:sp>
    </p:spTree>
    <p:extLst>
      <p:ext uri="{BB962C8B-B14F-4D97-AF65-F5344CB8AC3E}">
        <p14:creationId xmlns:p14="http://schemas.microsoft.com/office/powerpoint/2010/main" val="34682947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31F202-1E00-EF00-701E-52DB69A74A9A}"/>
              </a:ext>
            </a:extLst>
          </p:cNvPr>
          <p:cNvSpPr>
            <a:spLocks noGrp="1"/>
          </p:cNvSpPr>
          <p:nvPr>
            <p:ph type="title"/>
          </p:nvPr>
        </p:nvSpPr>
        <p:spPr/>
        <p:txBody>
          <a:bodyPr/>
          <a:lstStyle/>
          <a:p>
            <a:r>
              <a:rPr kumimoji="1" lang="ja-JP" altLang="en-US" dirty="0"/>
              <a:t>使用ツール</a:t>
            </a:r>
            <a:endParaRPr kumimoji="1" lang="en-US" dirty="0"/>
          </a:p>
        </p:txBody>
      </p:sp>
      <p:sp>
        <p:nvSpPr>
          <p:cNvPr id="3" name="テキスト プレースホルダー 2">
            <a:extLst>
              <a:ext uri="{FF2B5EF4-FFF2-40B4-BE49-F238E27FC236}">
                <a16:creationId xmlns:a16="http://schemas.microsoft.com/office/drawing/2014/main" id="{42E816F8-BAA6-0609-8A2A-FA55754160B9}"/>
              </a:ext>
            </a:extLst>
          </p:cNvPr>
          <p:cNvSpPr>
            <a:spLocks noGrp="1"/>
          </p:cNvSpPr>
          <p:nvPr>
            <p:ph type="body" sz="quarter" idx="10"/>
          </p:nvPr>
        </p:nvSpPr>
        <p:spPr/>
        <p:txBody>
          <a:bodyPr/>
          <a:lstStyle/>
          <a:p>
            <a:r>
              <a:rPr kumimoji="1" lang="en-US" altLang="ja-JP" dirty="0"/>
              <a:t>Office 365 </a:t>
            </a:r>
            <a:r>
              <a:rPr kumimoji="1" lang="ja-JP" altLang="en-US" dirty="0"/>
              <a:t>のパワーポイントを使用すること</a:t>
            </a:r>
            <a:endParaRPr kumimoji="1" lang="en-US" altLang="ja-JP" dirty="0"/>
          </a:p>
          <a:p>
            <a:pPr lvl="1"/>
            <a:r>
              <a:rPr lang="en-US" dirty="0"/>
              <a:t>OneDrive </a:t>
            </a:r>
            <a:r>
              <a:rPr lang="ja-JP" altLang="en-US" dirty="0"/>
              <a:t>上でリアルタイムの共有編集ができる</a:t>
            </a:r>
            <a:endParaRPr lang="en-US" altLang="ja-JP" dirty="0"/>
          </a:p>
          <a:p>
            <a:pPr lvl="2"/>
            <a:r>
              <a:rPr lang="en-US" altLang="ja-JP" dirty="0"/>
              <a:t>Slack </a:t>
            </a:r>
            <a:r>
              <a:rPr lang="ja-JP" altLang="en-US" dirty="0"/>
              <a:t>やメールで送るのと比べてすごく楽</a:t>
            </a:r>
            <a:endParaRPr lang="en-US" altLang="ja-JP" dirty="0"/>
          </a:p>
          <a:p>
            <a:pPr lvl="1"/>
            <a:r>
              <a:rPr kumimoji="1" lang="ja-JP" altLang="en-US" dirty="0"/>
              <a:t>まともなグリッド機能がある</a:t>
            </a:r>
            <a:endParaRPr lang="en-US" altLang="ja-JP" dirty="0"/>
          </a:p>
          <a:p>
            <a:r>
              <a:rPr lang="ja-JP" altLang="en-US" dirty="0"/>
              <a:t>必ずデスクトップ版を使用すること</a:t>
            </a:r>
            <a:endParaRPr lang="en-US" altLang="ja-JP" dirty="0"/>
          </a:p>
          <a:p>
            <a:pPr lvl="1"/>
            <a:r>
              <a:rPr lang="en-US" altLang="ja-JP" dirty="0"/>
              <a:t>WEB </a:t>
            </a:r>
            <a:r>
              <a:rPr lang="ja-JP" altLang="en-US" dirty="0"/>
              <a:t>ブラウザ版パワポは表示がずれる</a:t>
            </a:r>
            <a:endParaRPr lang="en-US" altLang="ja-JP" dirty="0"/>
          </a:p>
          <a:p>
            <a:r>
              <a:rPr kumimoji="1" lang="en-US" dirty="0"/>
              <a:t>Google Slide </a:t>
            </a:r>
            <a:r>
              <a:rPr kumimoji="1" lang="ja-JP" altLang="en-US" dirty="0"/>
              <a:t>じゃだめなの？ → だめ</a:t>
            </a:r>
            <a:endParaRPr kumimoji="1" lang="en-US" altLang="ja-JP" dirty="0"/>
          </a:p>
          <a:p>
            <a:pPr lvl="1"/>
            <a:r>
              <a:rPr kumimoji="1" lang="ja-JP" altLang="en-US" dirty="0"/>
              <a:t>グリッド機能自体はあるが，可視化や調整ができない</a:t>
            </a:r>
            <a:endParaRPr kumimoji="1" lang="en-US" altLang="ja-JP" dirty="0"/>
          </a:p>
          <a:p>
            <a:pPr lvl="1"/>
            <a:r>
              <a:rPr kumimoji="1" lang="ja-JP" altLang="en-US" dirty="0"/>
              <a:t>（もし </a:t>
            </a:r>
            <a:r>
              <a:rPr kumimoji="1" lang="en-US" altLang="ja-JP" dirty="0"/>
              <a:t>Google Slide </a:t>
            </a:r>
            <a:r>
              <a:rPr kumimoji="1" lang="ja-JP" altLang="en-US" dirty="0"/>
              <a:t>を使う場合は「表示」→「配置」→「グリッド」からグリッドを有効にすると良い</a:t>
            </a:r>
            <a:endParaRPr kumimoji="1" lang="en-US" dirty="0"/>
          </a:p>
        </p:txBody>
      </p:sp>
    </p:spTree>
    <p:extLst>
      <p:ext uri="{BB962C8B-B14F-4D97-AF65-F5344CB8AC3E}">
        <p14:creationId xmlns:p14="http://schemas.microsoft.com/office/powerpoint/2010/main" val="7637067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DD15040-40CC-E1C1-C510-4A202149D385}"/>
              </a:ext>
            </a:extLst>
          </p:cNvPr>
          <p:cNvSpPr>
            <a:spLocks noGrp="1"/>
          </p:cNvSpPr>
          <p:nvPr>
            <p:ph type="title"/>
          </p:nvPr>
        </p:nvSpPr>
        <p:spPr/>
        <p:txBody>
          <a:bodyPr/>
          <a:lstStyle/>
          <a:p>
            <a:r>
              <a:rPr kumimoji="1" lang="en-US" dirty="0"/>
              <a:t>OneDrive </a:t>
            </a:r>
            <a:r>
              <a:rPr kumimoji="1" lang="ja-JP" altLang="en-US" dirty="0"/>
              <a:t>上でのデスクトップ版の使用方法</a:t>
            </a:r>
            <a:endParaRPr kumimoji="1" lang="en-US" dirty="0"/>
          </a:p>
        </p:txBody>
      </p:sp>
      <p:sp>
        <p:nvSpPr>
          <p:cNvPr id="3" name="テキスト プレースホルダー 2">
            <a:extLst>
              <a:ext uri="{FF2B5EF4-FFF2-40B4-BE49-F238E27FC236}">
                <a16:creationId xmlns:a16="http://schemas.microsoft.com/office/drawing/2014/main" id="{BEE48FC1-D570-E2EF-A10B-BA8BBF562457}"/>
              </a:ext>
            </a:extLst>
          </p:cNvPr>
          <p:cNvSpPr>
            <a:spLocks noGrp="1"/>
          </p:cNvSpPr>
          <p:nvPr>
            <p:ph type="body" sz="quarter" idx="10"/>
          </p:nvPr>
        </p:nvSpPr>
        <p:spPr>
          <a:xfrm>
            <a:off x="611956" y="5139019"/>
            <a:ext cx="8280092" cy="1169706"/>
          </a:xfrm>
        </p:spPr>
        <p:txBody>
          <a:bodyPr/>
          <a:lstStyle/>
          <a:p>
            <a:r>
              <a:rPr kumimoji="1" lang="ja-JP" altLang="en-US" dirty="0"/>
              <a:t>方法１：</a:t>
            </a:r>
            <a:r>
              <a:rPr kumimoji="1" lang="en-US" altLang="ja-JP" dirty="0"/>
              <a:t>OneDrive </a:t>
            </a:r>
            <a:r>
              <a:rPr kumimoji="1" lang="ja-JP" altLang="en-US" dirty="0"/>
              <a:t>上の「アプリで開く」を使用</a:t>
            </a:r>
            <a:endParaRPr kumimoji="1" lang="en-US" altLang="ja-JP" dirty="0"/>
          </a:p>
          <a:p>
            <a:r>
              <a:rPr kumimoji="1" lang="ja-JP" altLang="en-US" dirty="0"/>
              <a:t>方法２：ブラウザで開いてから右上の「編集」→「デスクトップアプリで開く」を使用</a:t>
            </a:r>
            <a:endParaRPr kumimoji="1" lang="en-US" dirty="0"/>
          </a:p>
        </p:txBody>
      </p:sp>
      <p:pic>
        <p:nvPicPr>
          <p:cNvPr id="5" name="図 4">
            <a:extLst>
              <a:ext uri="{FF2B5EF4-FFF2-40B4-BE49-F238E27FC236}">
                <a16:creationId xmlns:a16="http://schemas.microsoft.com/office/drawing/2014/main" id="{355FC4F0-7C9A-159B-3107-48CFE13D40F1}"/>
              </a:ext>
            </a:extLst>
          </p:cNvPr>
          <p:cNvPicPr>
            <a:picLocks noChangeAspect="1"/>
          </p:cNvPicPr>
          <p:nvPr/>
        </p:nvPicPr>
        <p:blipFill>
          <a:blip r:embed="rId2"/>
          <a:stretch>
            <a:fillRect/>
          </a:stretch>
        </p:blipFill>
        <p:spPr>
          <a:xfrm>
            <a:off x="341953" y="1268976"/>
            <a:ext cx="3948648" cy="3338999"/>
          </a:xfrm>
          <a:prstGeom prst="rect">
            <a:avLst/>
          </a:prstGeom>
        </p:spPr>
      </p:pic>
      <p:sp>
        <p:nvSpPr>
          <p:cNvPr id="6" name="円/楕円 5">
            <a:extLst>
              <a:ext uri="{FF2B5EF4-FFF2-40B4-BE49-F238E27FC236}">
                <a16:creationId xmlns:a16="http://schemas.microsoft.com/office/drawing/2014/main" id="{E81F1DA8-EB93-2B02-D4AC-B4D5F034A9B1}"/>
              </a:ext>
            </a:extLst>
          </p:cNvPr>
          <p:cNvSpPr/>
          <p:nvPr/>
        </p:nvSpPr>
        <p:spPr bwMode="auto">
          <a:xfrm>
            <a:off x="2951983" y="1808982"/>
            <a:ext cx="720008" cy="270003"/>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pic>
        <p:nvPicPr>
          <p:cNvPr id="10" name="図 9">
            <a:extLst>
              <a:ext uri="{FF2B5EF4-FFF2-40B4-BE49-F238E27FC236}">
                <a16:creationId xmlns:a16="http://schemas.microsoft.com/office/drawing/2014/main" id="{4F3F69BC-7A02-A47B-33D2-0F7FA236F007}"/>
              </a:ext>
            </a:extLst>
          </p:cNvPr>
          <p:cNvPicPr>
            <a:picLocks noChangeAspect="1"/>
          </p:cNvPicPr>
          <p:nvPr/>
        </p:nvPicPr>
        <p:blipFill>
          <a:blip r:embed="rId3"/>
          <a:stretch>
            <a:fillRect/>
          </a:stretch>
        </p:blipFill>
        <p:spPr>
          <a:xfrm>
            <a:off x="4481999" y="1268976"/>
            <a:ext cx="4572000" cy="1246318"/>
          </a:xfrm>
          <a:prstGeom prst="rect">
            <a:avLst/>
          </a:prstGeom>
        </p:spPr>
      </p:pic>
      <p:sp>
        <p:nvSpPr>
          <p:cNvPr id="11" name="円/楕円 5">
            <a:extLst>
              <a:ext uri="{FF2B5EF4-FFF2-40B4-BE49-F238E27FC236}">
                <a16:creationId xmlns:a16="http://schemas.microsoft.com/office/drawing/2014/main" id="{E3A2FBAC-B590-25D9-1D42-63FFB60DECF1}"/>
              </a:ext>
            </a:extLst>
          </p:cNvPr>
          <p:cNvSpPr/>
          <p:nvPr/>
        </p:nvSpPr>
        <p:spPr bwMode="auto">
          <a:xfrm>
            <a:off x="7272030" y="2168986"/>
            <a:ext cx="1440016" cy="270003"/>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10829966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D95E72-AE8C-214F-E22F-2B5B33D6ADA5}"/>
              </a:ext>
            </a:extLst>
          </p:cNvPr>
          <p:cNvSpPr>
            <a:spLocks noGrp="1"/>
          </p:cNvSpPr>
          <p:nvPr>
            <p:ph type="title"/>
          </p:nvPr>
        </p:nvSpPr>
        <p:spPr/>
        <p:txBody>
          <a:bodyPr/>
          <a:lstStyle/>
          <a:p>
            <a:r>
              <a:rPr kumimoji="1" lang="ja-JP" altLang="en-US" dirty="0"/>
              <a:t>グリッド機能</a:t>
            </a:r>
            <a:endParaRPr kumimoji="1" lang="en-US" dirty="0"/>
          </a:p>
        </p:txBody>
      </p:sp>
      <p:sp>
        <p:nvSpPr>
          <p:cNvPr id="3" name="テキスト プレースホルダー 2">
            <a:extLst>
              <a:ext uri="{FF2B5EF4-FFF2-40B4-BE49-F238E27FC236}">
                <a16:creationId xmlns:a16="http://schemas.microsoft.com/office/drawing/2014/main" id="{FAF012E0-25A0-129F-776B-EC2148CCD37B}"/>
              </a:ext>
            </a:extLst>
          </p:cNvPr>
          <p:cNvSpPr>
            <a:spLocks noGrp="1"/>
          </p:cNvSpPr>
          <p:nvPr>
            <p:ph type="body" sz="quarter" idx="10"/>
          </p:nvPr>
        </p:nvSpPr>
        <p:spPr/>
        <p:txBody>
          <a:bodyPr/>
          <a:lstStyle/>
          <a:p>
            <a:r>
              <a:rPr kumimoji="1" lang="ja-JP" altLang="en-US" dirty="0"/>
              <a:t>図を描く際に，オブジェクトを一定のグリッド上に配置する機能</a:t>
            </a:r>
            <a:endParaRPr kumimoji="1" lang="en-US" altLang="ja-JP" dirty="0"/>
          </a:p>
          <a:p>
            <a:r>
              <a:rPr kumimoji="1" lang="ja-JP" altLang="en-US" dirty="0"/>
              <a:t>これが有効かどうかで，手間や品質がすごい変わる</a:t>
            </a:r>
            <a:endParaRPr kumimoji="1" lang="en-US" altLang="ja-JP" dirty="0"/>
          </a:p>
          <a:p>
            <a:pPr lvl="1"/>
            <a:r>
              <a:rPr kumimoji="1" lang="ja-JP" altLang="en-US" dirty="0"/>
              <a:t>作業の手間：目測や手作業で大きさや位置を調整すると大変</a:t>
            </a:r>
            <a:endParaRPr kumimoji="1" lang="en-US" altLang="ja-JP" dirty="0"/>
          </a:p>
          <a:p>
            <a:pPr lvl="1"/>
            <a:r>
              <a:rPr kumimoji="1" lang="ja-JP" altLang="en-US" dirty="0"/>
              <a:t>図の品質：グリッドが無効だと大抵位置がずれている</a:t>
            </a:r>
            <a:endParaRPr kumimoji="1" lang="en-US" altLang="ja-JP" dirty="0"/>
          </a:p>
          <a:p>
            <a:r>
              <a:rPr kumimoji="1" lang="ja-JP" altLang="en-US" dirty="0"/>
              <a:t>絶対に有効にした上で資料を作り始めること</a:t>
            </a:r>
            <a:endParaRPr kumimoji="1" lang="en-US" altLang="ja-JP" dirty="0"/>
          </a:p>
          <a:p>
            <a:pPr lvl="1"/>
            <a:r>
              <a:rPr kumimoji="1" lang="ja-JP" altLang="en-US" dirty="0"/>
              <a:t>１回グリッドが無効な状態で作ってしまうと，後から修正は大変</a:t>
            </a:r>
            <a:endParaRPr kumimoji="1" lang="en-US" dirty="0"/>
          </a:p>
        </p:txBody>
      </p:sp>
    </p:spTree>
    <p:extLst>
      <p:ext uri="{BB962C8B-B14F-4D97-AF65-F5344CB8AC3E}">
        <p14:creationId xmlns:p14="http://schemas.microsoft.com/office/powerpoint/2010/main" val="3233377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37454A-D166-093E-8C2B-59AE788A216E}"/>
              </a:ext>
            </a:extLst>
          </p:cNvPr>
          <p:cNvSpPr>
            <a:spLocks noGrp="1"/>
          </p:cNvSpPr>
          <p:nvPr>
            <p:ph type="title"/>
          </p:nvPr>
        </p:nvSpPr>
        <p:spPr/>
        <p:txBody>
          <a:bodyPr/>
          <a:lstStyle/>
          <a:p>
            <a:r>
              <a:rPr kumimoji="1" lang="ja-JP" altLang="en-US" dirty="0"/>
              <a:t>グリッドを使わなかったのでヒドい事になってる例</a:t>
            </a:r>
            <a:br>
              <a:rPr kumimoji="1" lang="en-US" altLang="ja-JP" dirty="0"/>
            </a:br>
            <a:r>
              <a:rPr kumimoji="1" lang="ja-JP" altLang="en-US" sz="1600" dirty="0"/>
              <a:t>これらはグリッドが有効なら最初から全部回避できる</a:t>
            </a:r>
            <a:endParaRPr kumimoji="1" lang="en-US" sz="1600" dirty="0"/>
          </a:p>
        </p:txBody>
      </p:sp>
      <p:pic>
        <p:nvPicPr>
          <p:cNvPr id="5" name="図 4">
            <a:extLst>
              <a:ext uri="{FF2B5EF4-FFF2-40B4-BE49-F238E27FC236}">
                <a16:creationId xmlns:a16="http://schemas.microsoft.com/office/drawing/2014/main" id="{AFBA7F5B-92C8-E6D0-2433-B5CC4A39C5F3}"/>
              </a:ext>
            </a:extLst>
          </p:cNvPr>
          <p:cNvPicPr>
            <a:picLocks noChangeAspect="1"/>
          </p:cNvPicPr>
          <p:nvPr/>
        </p:nvPicPr>
        <p:blipFill>
          <a:blip r:embed="rId2"/>
          <a:stretch>
            <a:fillRect/>
          </a:stretch>
        </p:blipFill>
        <p:spPr>
          <a:xfrm>
            <a:off x="791958" y="1538979"/>
            <a:ext cx="8262041" cy="4559064"/>
          </a:xfrm>
          <a:prstGeom prst="rect">
            <a:avLst/>
          </a:prstGeom>
        </p:spPr>
      </p:pic>
      <p:cxnSp>
        <p:nvCxnSpPr>
          <p:cNvPr id="7" name="直線矢印コネクタ 6">
            <a:extLst>
              <a:ext uri="{FF2B5EF4-FFF2-40B4-BE49-F238E27FC236}">
                <a16:creationId xmlns:a16="http://schemas.microsoft.com/office/drawing/2014/main" id="{D9B32323-7551-B451-DDF8-BEB17C235434}"/>
              </a:ext>
            </a:extLst>
          </p:cNvPr>
          <p:cNvCxnSpPr>
            <a:cxnSpLocks/>
          </p:cNvCxnSpPr>
          <p:nvPr/>
        </p:nvCxnSpPr>
        <p:spPr bwMode="auto">
          <a:xfrm flipH="1">
            <a:off x="7182029" y="2168986"/>
            <a:ext cx="450005"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1" name="正方形/長方形 10">
            <a:extLst>
              <a:ext uri="{FF2B5EF4-FFF2-40B4-BE49-F238E27FC236}">
                <a16:creationId xmlns:a16="http://schemas.microsoft.com/office/drawing/2014/main" id="{29F07A3D-7189-52CD-D9C8-46DCADC45B30}"/>
              </a:ext>
            </a:extLst>
          </p:cNvPr>
          <p:cNvSpPr/>
          <p:nvPr/>
        </p:nvSpPr>
        <p:spPr bwMode="auto">
          <a:xfrm>
            <a:off x="6822025" y="1538979"/>
            <a:ext cx="990011" cy="360004"/>
          </a:xfrm>
          <a:prstGeom prst="rect">
            <a:avLst/>
          </a:prstGeom>
          <a:noFill/>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mn-ea"/>
              </a:rPr>
              <a:t>・縦棒が微妙に斜め</a:t>
            </a:r>
            <a:endParaRPr kumimoji="1" lang="en-US" altLang="ja-JP" dirty="0">
              <a:solidFill>
                <a:schemeClr val="accent5"/>
              </a:solidFill>
              <a:latin typeface="+mn-ea"/>
            </a:endParaRPr>
          </a:p>
          <a:p>
            <a:r>
              <a:rPr kumimoji="1" lang="ja-JP" altLang="en-US" dirty="0">
                <a:solidFill>
                  <a:schemeClr val="accent5"/>
                </a:solidFill>
                <a:latin typeface="+mn-ea"/>
              </a:rPr>
              <a:t>・隙間が出来て</a:t>
            </a:r>
            <a:br>
              <a:rPr kumimoji="1" lang="en-US" altLang="ja-JP" dirty="0">
                <a:solidFill>
                  <a:schemeClr val="accent5"/>
                </a:solidFill>
                <a:latin typeface="+mn-ea"/>
              </a:rPr>
            </a:br>
            <a:r>
              <a:rPr kumimoji="1" lang="ja-JP" altLang="en-US" dirty="0">
                <a:solidFill>
                  <a:schemeClr val="accent5"/>
                </a:solidFill>
                <a:latin typeface="+mn-ea"/>
              </a:rPr>
              <a:t>　繋がってない</a:t>
            </a:r>
            <a:endParaRPr kumimoji="1" lang="en-US" dirty="0">
              <a:solidFill>
                <a:schemeClr val="accent5"/>
              </a:solidFill>
              <a:latin typeface="+mn-ea"/>
            </a:endParaRPr>
          </a:p>
        </p:txBody>
      </p:sp>
      <p:cxnSp>
        <p:nvCxnSpPr>
          <p:cNvPr id="14" name="直線矢印コネクタ 13">
            <a:extLst>
              <a:ext uri="{FF2B5EF4-FFF2-40B4-BE49-F238E27FC236}">
                <a16:creationId xmlns:a16="http://schemas.microsoft.com/office/drawing/2014/main" id="{66B27FAC-9443-A673-DBB2-B33E3BF82678}"/>
              </a:ext>
            </a:extLst>
          </p:cNvPr>
          <p:cNvCxnSpPr>
            <a:cxnSpLocks/>
          </p:cNvCxnSpPr>
          <p:nvPr/>
        </p:nvCxnSpPr>
        <p:spPr bwMode="auto">
          <a:xfrm flipV="1">
            <a:off x="3581989" y="5499023"/>
            <a:ext cx="0" cy="45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5" name="正方形/長方形 14">
            <a:extLst>
              <a:ext uri="{FF2B5EF4-FFF2-40B4-BE49-F238E27FC236}">
                <a16:creationId xmlns:a16="http://schemas.microsoft.com/office/drawing/2014/main" id="{54E8DBFD-0277-8DAF-3637-C7CCF2756E53}"/>
              </a:ext>
            </a:extLst>
          </p:cNvPr>
          <p:cNvSpPr/>
          <p:nvPr/>
        </p:nvSpPr>
        <p:spPr bwMode="auto">
          <a:xfrm>
            <a:off x="2411976" y="6039029"/>
            <a:ext cx="990011" cy="360004"/>
          </a:xfrm>
          <a:prstGeom prst="rect">
            <a:avLst/>
          </a:prstGeom>
          <a:noFill/>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mn-ea"/>
              </a:rPr>
              <a:t>・横棒が微妙に斜めってる</a:t>
            </a:r>
            <a:endParaRPr kumimoji="1" lang="en-US" altLang="ja-JP" dirty="0">
              <a:solidFill>
                <a:schemeClr val="accent5"/>
              </a:solidFill>
              <a:latin typeface="+mn-ea"/>
            </a:endParaRPr>
          </a:p>
        </p:txBody>
      </p:sp>
      <p:cxnSp>
        <p:nvCxnSpPr>
          <p:cNvPr id="17" name="直線矢印コネクタ 16">
            <a:extLst>
              <a:ext uri="{FF2B5EF4-FFF2-40B4-BE49-F238E27FC236}">
                <a16:creationId xmlns:a16="http://schemas.microsoft.com/office/drawing/2014/main" id="{BA0227F5-9105-70BD-90C9-3CBA8D5CC128}"/>
              </a:ext>
            </a:extLst>
          </p:cNvPr>
          <p:cNvCxnSpPr>
            <a:cxnSpLocks/>
          </p:cNvCxnSpPr>
          <p:nvPr/>
        </p:nvCxnSpPr>
        <p:spPr bwMode="auto">
          <a:xfrm flipV="1">
            <a:off x="1061961" y="5499023"/>
            <a:ext cx="630007" cy="450005"/>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19" name="正方形/長方形 18">
            <a:extLst>
              <a:ext uri="{FF2B5EF4-FFF2-40B4-BE49-F238E27FC236}">
                <a16:creationId xmlns:a16="http://schemas.microsoft.com/office/drawing/2014/main" id="{B575FAFB-D054-9864-C2C1-CD8688BCA010}"/>
              </a:ext>
            </a:extLst>
          </p:cNvPr>
          <p:cNvSpPr/>
          <p:nvPr/>
        </p:nvSpPr>
        <p:spPr bwMode="auto">
          <a:xfrm>
            <a:off x="161951" y="6039029"/>
            <a:ext cx="990011" cy="360004"/>
          </a:xfrm>
          <a:prstGeom prst="rect">
            <a:avLst/>
          </a:prstGeom>
          <a:noFill/>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mn-ea"/>
              </a:rPr>
              <a:t>・隙間がある</a:t>
            </a:r>
            <a:endParaRPr kumimoji="1" lang="en-US" altLang="ja-JP" dirty="0">
              <a:solidFill>
                <a:schemeClr val="accent5"/>
              </a:solidFill>
              <a:latin typeface="+mn-ea"/>
            </a:endParaRPr>
          </a:p>
        </p:txBody>
      </p:sp>
      <p:cxnSp>
        <p:nvCxnSpPr>
          <p:cNvPr id="20" name="直線矢印コネクタ 19">
            <a:extLst>
              <a:ext uri="{FF2B5EF4-FFF2-40B4-BE49-F238E27FC236}">
                <a16:creationId xmlns:a16="http://schemas.microsoft.com/office/drawing/2014/main" id="{549135FB-A92F-DE34-2FC4-3FF3069265A3}"/>
              </a:ext>
            </a:extLst>
          </p:cNvPr>
          <p:cNvCxnSpPr>
            <a:cxnSpLocks/>
          </p:cNvCxnSpPr>
          <p:nvPr/>
        </p:nvCxnSpPr>
        <p:spPr bwMode="auto">
          <a:xfrm>
            <a:off x="5562011" y="2868764"/>
            <a:ext cx="0" cy="180002"/>
          </a:xfrm>
          <a:prstGeom prst="straightConnector1">
            <a:avLst/>
          </a:prstGeom>
          <a:ln>
            <a:headEnd type="arrow" w="sm" len="sm"/>
            <a:tailEnd type="arrow" w="sm" len="sm"/>
          </a:ln>
        </p:spPr>
        <p:style>
          <a:lnRef idx="1">
            <a:schemeClr val="accent5"/>
          </a:lnRef>
          <a:fillRef idx="0">
            <a:schemeClr val="accent5"/>
          </a:fillRef>
          <a:effectRef idx="0">
            <a:schemeClr val="accent5"/>
          </a:effectRef>
          <a:fontRef idx="minor">
            <a:schemeClr val="tx1"/>
          </a:fontRef>
        </p:style>
      </p:cxnSp>
      <p:cxnSp>
        <p:nvCxnSpPr>
          <p:cNvPr id="23" name="直線矢印コネクタ 22">
            <a:extLst>
              <a:ext uri="{FF2B5EF4-FFF2-40B4-BE49-F238E27FC236}">
                <a16:creationId xmlns:a16="http://schemas.microsoft.com/office/drawing/2014/main" id="{42AC1F95-72A7-FACA-43AA-02538887D5F7}"/>
              </a:ext>
            </a:extLst>
          </p:cNvPr>
          <p:cNvCxnSpPr>
            <a:cxnSpLocks/>
          </p:cNvCxnSpPr>
          <p:nvPr/>
        </p:nvCxnSpPr>
        <p:spPr bwMode="auto">
          <a:xfrm>
            <a:off x="5562011" y="1878753"/>
            <a:ext cx="0" cy="270003"/>
          </a:xfrm>
          <a:prstGeom prst="straightConnector1">
            <a:avLst/>
          </a:prstGeom>
          <a:ln>
            <a:headEnd type="arrow" w="sm" len="sm"/>
            <a:tailEnd type="arrow" w="sm" len="sm"/>
          </a:ln>
        </p:spPr>
        <p:style>
          <a:lnRef idx="1">
            <a:schemeClr val="accent5"/>
          </a:lnRef>
          <a:fillRef idx="0">
            <a:schemeClr val="accent5"/>
          </a:fillRef>
          <a:effectRef idx="0">
            <a:schemeClr val="accent5"/>
          </a:effectRef>
          <a:fontRef idx="minor">
            <a:schemeClr val="tx1"/>
          </a:fontRef>
        </p:style>
      </p:cxnSp>
      <p:cxnSp>
        <p:nvCxnSpPr>
          <p:cNvPr id="25" name="直線矢印コネクタ 24">
            <a:extLst>
              <a:ext uri="{FF2B5EF4-FFF2-40B4-BE49-F238E27FC236}">
                <a16:creationId xmlns:a16="http://schemas.microsoft.com/office/drawing/2014/main" id="{0D5C0B87-33E3-A54C-47C5-E9945B5BD05D}"/>
              </a:ext>
            </a:extLst>
          </p:cNvPr>
          <p:cNvCxnSpPr>
            <a:cxnSpLocks/>
          </p:cNvCxnSpPr>
          <p:nvPr/>
        </p:nvCxnSpPr>
        <p:spPr bwMode="auto">
          <a:xfrm>
            <a:off x="5112006" y="1628980"/>
            <a:ext cx="360004" cy="36000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27" name="直線矢印コネクタ 26">
            <a:extLst>
              <a:ext uri="{FF2B5EF4-FFF2-40B4-BE49-F238E27FC236}">
                <a16:creationId xmlns:a16="http://schemas.microsoft.com/office/drawing/2014/main" id="{14AD1110-7415-C766-32E5-3F0735D779DB}"/>
              </a:ext>
            </a:extLst>
          </p:cNvPr>
          <p:cNvCxnSpPr>
            <a:cxnSpLocks/>
          </p:cNvCxnSpPr>
          <p:nvPr/>
        </p:nvCxnSpPr>
        <p:spPr bwMode="auto">
          <a:xfrm>
            <a:off x="5112006" y="1628980"/>
            <a:ext cx="360004" cy="126001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29" name="正方形/長方形 28">
            <a:extLst>
              <a:ext uri="{FF2B5EF4-FFF2-40B4-BE49-F238E27FC236}">
                <a16:creationId xmlns:a16="http://schemas.microsoft.com/office/drawing/2014/main" id="{FE0A0BEF-3ED7-40EC-0A99-CB18446AA399}"/>
              </a:ext>
            </a:extLst>
          </p:cNvPr>
          <p:cNvSpPr/>
          <p:nvPr/>
        </p:nvSpPr>
        <p:spPr bwMode="auto">
          <a:xfrm>
            <a:off x="4121995" y="1178975"/>
            <a:ext cx="990011" cy="360004"/>
          </a:xfrm>
          <a:prstGeom prst="rect">
            <a:avLst/>
          </a:prstGeom>
          <a:noFill/>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mn-ea"/>
              </a:rPr>
              <a:t>・余白サイズが一貫</a:t>
            </a:r>
            <a:br>
              <a:rPr kumimoji="1" lang="en-US" altLang="ja-JP" dirty="0">
                <a:solidFill>
                  <a:schemeClr val="accent5"/>
                </a:solidFill>
                <a:latin typeface="+mn-ea"/>
              </a:rPr>
            </a:br>
            <a:r>
              <a:rPr kumimoji="1" lang="ja-JP" altLang="en-US" dirty="0">
                <a:solidFill>
                  <a:schemeClr val="accent5"/>
                </a:solidFill>
                <a:latin typeface="+mn-ea"/>
              </a:rPr>
              <a:t>　していない</a:t>
            </a:r>
            <a:endParaRPr kumimoji="1" lang="en-US" altLang="ja-JP" dirty="0">
              <a:solidFill>
                <a:schemeClr val="accent5"/>
              </a:solidFill>
              <a:latin typeface="+mn-ea"/>
            </a:endParaRPr>
          </a:p>
        </p:txBody>
      </p:sp>
      <p:cxnSp>
        <p:nvCxnSpPr>
          <p:cNvPr id="31" name="直線矢印コネクタ 30">
            <a:extLst>
              <a:ext uri="{FF2B5EF4-FFF2-40B4-BE49-F238E27FC236}">
                <a16:creationId xmlns:a16="http://schemas.microsoft.com/office/drawing/2014/main" id="{E3884CE2-D417-BB8F-4890-D4BAA36CC530}"/>
              </a:ext>
            </a:extLst>
          </p:cNvPr>
          <p:cNvCxnSpPr>
            <a:cxnSpLocks/>
          </p:cNvCxnSpPr>
          <p:nvPr/>
        </p:nvCxnSpPr>
        <p:spPr bwMode="auto">
          <a:xfrm>
            <a:off x="6462021" y="4599013"/>
            <a:ext cx="360004" cy="0"/>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34" name="正方形/長方形 33">
            <a:extLst>
              <a:ext uri="{FF2B5EF4-FFF2-40B4-BE49-F238E27FC236}">
                <a16:creationId xmlns:a16="http://schemas.microsoft.com/office/drawing/2014/main" id="{531D2A18-4163-656F-40F8-A8B7CB18018E}"/>
              </a:ext>
            </a:extLst>
          </p:cNvPr>
          <p:cNvSpPr/>
          <p:nvPr/>
        </p:nvSpPr>
        <p:spPr bwMode="auto">
          <a:xfrm>
            <a:off x="4211996" y="4599013"/>
            <a:ext cx="990011" cy="360004"/>
          </a:xfrm>
          <a:prstGeom prst="rect">
            <a:avLst/>
          </a:prstGeom>
          <a:noFill/>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mn-ea"/>
              </a:rPr>
              <a:t>・縦棒が微妙に斜め</a:t>
            </a:r>
            <a:br>
              <a:rPr kumimoji="1" lang="en-US" altLang="ja-JP" dirty="0">
                <a:solidFill>
                  <a:schemeClr val="accent5"/>
                </a:solidFill>
                <a:latin typeface="+mn-ea"/>
              </a:rPr>
            </a:br>
            <a:r>
              <a:rPr kumimoji="1" lang="ja-JP" altLang="en-US" dirty="0">
                <a:solidFill>
                  <a:schemeClr val="accent5"/>
                </a:solidFill>
                <a:latin typeface="+mn-ea"/>
              </a:rPr>
              <a:t>・上下の余白が一貫</a:t>
            </a:r>
            <a:br>
              <a:rPr kumimoji="1" lang="en-US" altLang="ja-JP" dirty="0">
                <a:solidFill>
                  <a:schemeClr val="accent5"/>
                </a:solidFill>
                <a:latin typeface="+mn-ea"/>
              </a:rPr>
            </a:br>
            <a:r>
              <a:rPr kumimoji="1" lang="ja-JP" altLang="en-US" dirty="0">
                <a:solidFill>
                  <a:schemeClr val="accent5"/>
                </a:solidFill>
                <a:latin typeface="+mn-ea"/>
              </a:rPr>
              <a:t>　してない</a:t>
            </a:r>
            <a:endParaRPr kumimoji="1" lang="en-US" altLang="ja-JP" dirty="0">
              <a:solidFill>
                <a:schemeClr val="accent5"/>
              </a:solidFill>
              <a:latin typeface="+mn-ea"/>
            </a:endParaRPr>
          </a:p>
        </p:txBody>
      </p:sp>
      <p:cxnSp>
        <p:nvCxnSpPr>
          <p:cNvPr id="35" name="直線矢印コネクタ 34">
            <a:extLst>
              <a:ext uri="{FF2B5EF4-FFF2-40B4-BE49-F238E27FC236}">
                <a16:creationId xmlns:a16="http://schemas.microsoft.com/office/drawing/2014/main" id="{B2D8391A-B6E2-646D-A0CC-2487F85B131C}"/>
              </a:ext>
            </a:extLst>
          </p:cNvPr>
          <p:cNvCxnSpPr>
            <a:cxnSpLocks/>
          </p:cNvCxnSpPr>
          <p:nvPr/>
        </p:nvCxnSpPr>
        <p:spPr bwMode="auto">
          <a:xfrm>
            <a:off x="2321975" y="3699003"/>
            <a:ext cx="990011" cy="0"/>
          </a:xfrm>
          <a:prstGeom prst="straightConnector1">
            <a:avLst/>
          </a:prstGeom>
          <a:ln>
            <a:headEnd type="arrow" w="sm" len="sm"/>
            <a:tailEnd type="arrow" w="sm" len="sm"/>
          </a:ln>
        </p:spPr>
        <p:style>
          <a:lnRef idx="1">
            <a:schemeClr val="accent5"/>
          </a:lnRef>
          <a:fillRef idx="0">
            <a:schemeClr val="accent5"/>
          </a:fillRef>
          <a:effectRef idx="0">
            <a:schemeClr val="accent5"/>
          </a:effectRef>
          <a:fontRef idx="minor">
            <a:schemeClr val="tx1"/>
          </a:fontRef>
        </p:style>
      </p:cxnSp>
      <p:cxnSp>
        <p:nvCxnSpPr>
          <p:cNvPr id="38" name="直線矢印コネクタ 37">
            <a:extLst>
              <a:ext uri="{FF2B5EF4-FFF2-40B4-BE49-F238E27FC236}">
                <a16:creationId xmlns:a16="http://schemas.microsoft.com/office/drawing/2014/main" id="{1F9FDA36-F93B-47D1-2C75-0D444C0FBFEE}"/>
              </a:ext>
            </a:extLst>
          </p:cNvPr>
          <p:cNvCxnSpPr>
            <a:cxnSpLocks/>
          </p:cNvCxnSpPr>
          <p:nvPr/>
        </p:nvCxnSpPr>
        <p:spPr bwMode="auto">
          <a:xfrm>
            <a:off x="3704358" y="3699003"/>
            <a:ext cx="810009" cy="0"/>
          </a:xfrm>
          <a:prstGeom prst="straightConnector1">
            <a:avLst/>
          </a:prstGeom>
          <a:ln>
            <a:headEnd type="arrow" w="sm" len="sm"/>
            <a:tailEnd type="arrow" w="sm" len="sm"/>
          </a:ln>
        </p:spPr>
        <p:style>
          <a:lnRef idx="1">
            <a:schemeClr val="accent5"/>
          </a:lnRef>
          <a:fillRef idx="0">
            <a:schemeClr val="accent5"/>
          </a:fillRef>
          <a:effectRef idx="0">
            <a:schemeClr val="accent5"/>
          </a:effectRef>
          <a:fontRef idx="minor">
            <a:schemeClr val="tx1"/>
          </a:fontRef>
        </p:style>
      </p:cxnSp>
      <p:cxnSp>
        <p:nvCxnSpPr>
          <p:cNvPr id="39" name="直線矢印コネクタ 38">
            <a:extLst>
              <a:ext uri="{FF2B5EF4-FFF2-40B4-BE49-F238E27FC236}">
                <a16:creationId xmlns:a16="http://schemas.microsoft.com/office/drawing/2014/main" id="{C047F7D4-9FBD-BD89-E7B6-7E2F5B9EE562}"/>
              </a:ext>
            </a:extLst>
          </p:cNvPr>
          <p:cNvCxnSpPr>
            <a:cxnSpLocks/>
          </p:cNvCxnSpPr>
          <p:nvPr/>
        </p:nvCxnSpPr>
        <p:spPr bwMode="auto">
          <a:xfrm>
            <a:off x="5185823" y="3699003"/>
            <a:ext cx="1186197" cy="0"/>
          </a:xfrm>
          <a:prstGeom prst="straightConnector1">
            <a:avLst/>
          </a:prstGeom>
          <a:ln>
            <a:headEnd type="arrow" w="sm" len="sm"/>
            <a:tailEnd type="arrow" w="sm" len="sm"/>
          </a:ln>
        </p:spPr>
        <p:style>
          <a:lnRef idx="1">
            <a:schemeClr val="accent5"/>
          </a:lnRef>
          <a:fillRef idx="0">
            <a:schemeClr val="accent5"/>
          </a:fillRef>
          <a:effectRef idx="0">
            <a:schemeClr val="accent5"/>
          </a:effectRef>
          <a:fontRef idx="minor">
            <a:schemeClr val="tx1"/>
          </a:fontRef>
        </p:style>
      </p:cxnSp>
      <p:cxnSp>
        <p:nvCxnSpPr>
          <p:cNvPr id="46" name="直線矢印コネクタ 45">
            <a:extLst>
              <a:ext uri="{FF2B5EF4-FFF2-40B4-BE49-F238E27FC236}">
                <a16:creationId xmlns:a16="http://schemas.microsoft.com/office/drawing/2014/main" id="{78A488AB-BCCA-8BD5-1702-C3F8F72A477B}"/>
              </a:ext>
            </a:extLst>
          </p:cNvPr>
          <p:cNvCxnSpPr>
            <a:cxnSpLocks/>
          </p:cNvCxnSpPr>
          <p:nvPr/>
        </p:nvCxnSpPr>
        <p:spPr bwMode="auto">
          <a:xfrm>
            <a:off x="2321975" y="2438989"/>
            <a:ext cx="1710019" cy="126001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cxnSp>
        <p:nvCxnSpPr>
          <p:cNvPr id="47" name="直線矢印コネクタ 46">
            <a:extLst>
              <a:ext uri="{FF2B5EF4-FFF2-40B4-BE49-F238E27FC236}">
                <a16:creationId xmlns:a16="http://schemas.microsoft.com/office/drawing/2014/main" id="{082DE2FD-69CB-7302-4F93-56AC8F3DDE44}"/>
              </a:ext>
            </a:extLst>
          </p:cNvPr>
          <p:cNvCxnSpPr>
            <a:cxnSpLocks/>
          </p:cNvCxnSpPr>
          <p:nvPr/>
        </p:nvCxnSpPr>
        <p:spPr bwMode="auto">
          <a:xfrm>
            <a:off x="2321975" y="2438989"/>
            <a:ext cx="360004" cy="1260014"/>
          </a:xfrm>
          <a:prstGeom prst="straightConnector1">
            <a:avLst/>
          </a:prstGeom>
          <a:ln>
            <a:headEnd type="none" w="med" len="med"/>
            <a:tailEnd type="triangle"/>
          </a:ln>
        </p:spPr>
        <p:style>
          <a:lnRef idx="3">
            <a:schemeClr val="accent5"/>
          </a:lnRef>
          <a:fillRef idx="0">
            <a:schemeClr val="accent5"/>
          </a:fillRef>
          <a:effectRef idx="2">
            <a:schemeClr val="accent5"/>
          </a:effectRef>
          <a:fontRef idx="minor">
            <a:schemeClr val="tx1"/>
          </a:fontRef>
        </p:style>
      </p:cxnSp>
      <p:sp>
        <p:nvSpPr>
          <p:cNvPr id="51" name="正方形/長方形 50">
            <a:extLst>
              <a:ext uri="{FF2B5EF4-FFF2-40B4-BE49-F238E27FC236}">
                <a16:creationId xmlns:a16="http://schemas.microsoft.com/office/drawing/2014/main" id="{A9FDDD37-1437-F7A4-D477-9A46238E8DE0}"/>
              </a:ext>
            </a:extLst>
          </p:cNvPr>
          <p:cNvSpPr/>
          <p:nvPr/>
        </p:nvSpPr>
        <p:spPr bwMode="auto">
          <a:xfrm>
            <a:off x="431954" y="1988984"/>
            <a:ext cx="990011" cy="360004"/>
          </a:xfrm>
          <a:prstGeom prst="rect">
            <a:avLst/>
          </a:prstGeom>
          <a:noFill/>
          <a:ln>
            <a:noFill/>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r>
              <a:rPr kumimoji="1" lang="ja-JP" altLang="en-US" dirty="0">
                <a:solidFill>
                  <a:schemeClr val="accent5"/>
                </a:solidFill>
                <a:latin typeface="+mn-ea"/>
              </a:rPr>
              <a:t>・間隔が一定じゃない</a:t>
            </a:r>
            <a:endParaRPr kumimoji="1" lang="en-US" altLang="ja-JP" dirty="0">
              <a:solidFill>
                <a:schemeClr val="accent5"/>
              </a:solidFill>
              <a:latin typeface="+mn-ea"/>
            </a:endParaRPr>
          </a:p>
        </p:txBody>
      </p:sp>
    </p:spTree>
    <p:extLst>
      <p:ext uri="{BB962C8B-B14F-4D97-AF65-F5344CB8AC3E}">
        <p14:creationId xmlns:p14="http://schemas.microsoft.com/office/powerpoint/2010/main" val="39783046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49625</TotalTime>
  <Words>2458</Words>
  <Application>Microsoft Office PowerPoint</Application>
  <PresentationFormat>画面に合わせる (4:3)</PresentationFormat>
  <Paragraphs>280</Paragraphs>
  <Slides>38</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38</vt:i4>
      </vt:variant>
    </vt:vector>
  </HeadingPairs>
  <TitlesOfParts>
    <vt:vector size="46" baseType="lpstr">
      <vt:lpstr>HG丸ｺﾞｼｯｸM-PRO</vt:lpstr>
      <vt:lpstr>MeiryoKe_PGothic</vt:lpstr>
      <vt:lpstr>メイリオ</vt:lpstr>
      <vt:lpstr>Calibri</vt:lpstr>
      <vt:lpstr>Cambria Math</vt:lpstr>
      <vt:lpstr>Segoe UI</vt:lpstr>
      <vt:lpstr>Wingdings</vt:lpstr>
      <vt:lpstr>cerulean</vt:lpstr>
      <vt:lpstr>プレゼン資料の作り方 v3</vt:lpstr>
      <vt:lpstr>チェック・リスト（１）</vt:lpstr>
      <vt:lpstr>チェック・リスト（２）</vt:lpstr>
      <vt:lpstr>はじめに</vt:lpstr>
      <vt:lpstr>目次</vt:lpstr>
      <vt:lpstr>使用ツール</vt:lpstr>
      <vt:lpstr>OneDrive 上でのデスクトップ版の使用方法</vt:lpstr>
      <vt:lpstr>グリッド機能</vt:lpstr>
      <vt:lpstr>グリッドを使わなかったのでヒドい事になってる例 これらはグリッドが有効なら最初から全部回避できる</vt:lpstr>
      <vt:lpstr>まず，グリッドを「この通りに正確に」設定する</vt:lpstr>
      <vt:lpstr>スマートガイドを切るのも重要</vt:lpstr>
      <vt:lpstr>グリッドを使った配置</vt:lpstr>
      <vt:lpstr>段落について</vt:lpstr>
      <vt:lpstr>数式について（１）</vt:lpstr>
      <vt:lpstr>数式について（２）</vt:lpstr>
      <vt:lpstr>デザイン的な話</vt:lpstr>
      <vt:lpstr>目次</vt:lpstr>
      <vt:lpstr>話の順序の原則</vt:lpstr>
      <vt:lpstr>話の順序は常にトップダウンに</vt:lpstr>
      <vt:lpstr>説明の順序</vt:lpstr>
      <vt:lpstr>ツリー構造</vt:lpstr>
      <vt:lpstr>マクロなツリー構造</vt:lpstr>
      <vt:lpstr>マクロなツリー構造</vt:lpstr>
      <vt:lpstr>ミクロなツリー構造の作り方</vt:lpstr>
      <vt:lpstr>ミクロなツリー構造の作り方</vt:lpstr>
      <vt:lpstr>目次</vt:lpstr>
      <vt:lpstr>イントロの目的</vt:lpstr>
      <vt:lpstr>イントロの典型的な構成</vt:lpstr>
      <vt:lpstr>発表を聴衆に聞く気にさせるために</vt:lpstr>
      <vt:lpstr>発表を聴衆に聞く気にさせるために</vt:lpstr>
      <vt:lpstr>ドキュメンタリー番組の典型的パターン</vt:lpstr>
      <vt:lpstr>目次</vt:lpstr>
      <vt:lpstr>まず最初にマクロな構造を設計する</vt:lpstr>
      <vt:lpstr>個々のスライドの作り方</vt:lpstr>
      <vt:lpstr>個々のスライドの作り方</vt:lpstr>
      <vt:lpstr>目次の入れ方</vt:lpstr>
      <vt:lpstr>目次の入れ方</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8806</cp:revision>
  <cp:lastPrinted>2014-12-10T13:40:48Z</cp:lastPrinted>
  <dcterms:created xsi:type="dcterms:W3CDTF">2014-11-17T10:53:59Z</dcterms:created>
  <dcterms:modified xsi:type="dcterms:W3CDTF">2024-06-19T03:28:42Z</dcterms:modified>
</cp:coreProperties>
</file>