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9"/>
  </p:notesMasterIdLst>
  <p:sldIdLst>
    <p:sldId id="440" r:id="rId2"/>
    <p:sldId id="456" r:id="rId3"/>
    <p:sldId id="484" r:id="rId4"/>
    <p:sldId id="441" r:id="rId5"/>
    <p:sldId id="446" r:id="rId6"/>
    <p:sldId id="487" r:id="rId7"/>
    <p:sldId id="465" r:id="rId8"/>
    <p:sldId id="468" r:id="rId9"/>
    <p:sldId id="480" r:id="rId10"/>
    <p:sldId id="451" r:id="rId11"/>
    <p:sldId id="469" r:id="rId12"/>
    <p:sldId id="448" r:id="rId13"/>
    <p:sldId id="443" r:id="rId14"/>
    <p:sldId id="458" r:id="rId15"/>
    <p:sldId id="442" r:id="rId16"/>
    <p:sldId id="454" r:id="rId17"/>
    <p:sldId id="455" r:id="rId18"/>
    <p:sldId id="470" r:id="rId19"/>
    <p:sldId id="449" r:id="rId20"/>
    <p:sldId id="467" r:id="rId21"/>
    <p:sldId id="457" r:id="rId22"/>
    <p:sldId id="450" r:id="rId23"/>
    <p:sldId id="473" r:id="rId24"/>
    <p:sldId id="474" r:id="rId25"/>
    <p:sldId id="475" r:id="rId26"/>
    <p:sldId id="477" r:id="rId27"/>
    <p:sldId id="453" r:id="rId28"/>
    <p:sldId id="444" r:id="rId29"/>
    <p:sldId id="445" r:id="rId30"/>
    <p:sldId id="460" r:id="rId31"/>
    <p:sldId id="459" r:id="rId32"/>
    <p:sldId id="461" r:id="rId33"/>
    <p:sldId id="447" r:id="rId34"/>
    <p:sldId id="462" r:id="rId35"/>
    <p:sldId id="485" r:id="rId36"/>
    <p:sldId id="486" r:id="rId37"/>
    <p:sldId id="463" r:id="rId38"/>
    <p:sldId id="464" r:id="rId39"/>
    <p:sldId id="466" r:id="rId40"/>
    <p:sldId id="269" r:id="rId41"/>
    <p:sldId id="478" r:id="rId42"/>
    <p:sldId id="479" r:id="rId43"/>
    <p:sldId id="481" r:id="rId44"/>
    <p:sldId id="482" r:id="rId45"/>
    <p:sldId id="483" r:id="rId46"/>
    <p:sldId id="471" r:id="rId47"/>
    <p:sldId id="472"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8" autoAdjust="0"/>
    <p:restoredTop sz="96302" autoAdjust="0"/>
  </p:normalViewPr>
  <p:slideViewPr>
    <p:cSldViewPr>
      <p:cViewPr varScale="1">
        <p:scale>
          <a:sx n="157" d="100"/>
          <a:sy n="157" d="100"/>
        </p:scale>
        <p:origin x="241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dirty="0"/>
              <a:t>v8</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箇条書きを作る上での形式的なポイント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背景：主張全体の背景や問題を説明する</a:t>
            </a:r>
            <a:endParaRPr kumimoji="1" lang="en-US" altLang="ja-JP" dirty="0">
              <a:solidFill>
                <a:schemeClr val="accent5"/>
              </a:solidFill>
            </a:endParaRPr>
          </a:p>
          <a:p>
            <a:pPr marL="457200" indent="-457200">
              <a:buFont typeface="+mj-lt"/>
              <a:buAutoNum type="arabicPeriod"/>
            </a:pPr>
            <a:r>
              <a:rPr kumimoji="1" lang="ja-JP" altLang="en-US" dirty="0">
                <a:solidFill>
                  <a:schemeClr val="accent5"/>
                </a:solidFill>
              </a:rPr>
              <a:t>課題：解決しようとしている課題を説明する</a:t>
            </a:r>
            <a:endParaRPr kumimoji="1" lang="en-US" altLang="ja-JP" dirty="0">
              <a:solidFill>
                <a:schemeClr val="accent5"/>
              </a:solidFill>
            </a:endParaRPr>
          </a:p>
          <a:p>
            <a:pPr lvl="1"/>
            <a:r>
              <a:rPr kumimoji="1" lang="ja-JP" altLang="en-US" dirty="0"/>
              <a:t>背景となる問題に対する既存手法の説明とその問題点</a:t>
            </a:r>
            <a:endParaRPr kumimoji="1" lang="en-US" altLang="ja-JP" dirty="0"/>
          </a:p>
          <a:p>
            <a:pPr lvl="1"/>
            <a:r>
              <a:rPr kumimoji="1" lang="ja-JP" altLang="en-US" dirty="0"/>
              <a:t>既存手法がない場合は，背景の中で着目する問題を掘り下げる</a:t>
            </a:r>
            <a:endParaRPr kumimoji="1" lang="en-US" altLang="ja-JP" dirty="0"/>
          </a:p>
          <a:p>
            <a:pPr marL="457200" indent="-457200">
              <a:buFont typeface="+mj-lt"/>
              <a:buAutoNum type="arabicPeriod"/>
            </a:pPr>
            <a:r>
              <a:rPr kumimoji="1" lang="ja-JP" altLang="en-US" dirty="0">
                <a:solidFill>
                  <a:schemeClr val="accent5"/>
                </a:solidFill>
              </a:rPr>
              <a:t>提案：課題であげられた問題を解決する提案手法を説明する</a:t>
            </a:r>
            <a:endParaRPr kumimoji="1" lang="en-US" altLang="ja-JP" dirty="0">
              <a:solidFill>
                <a:schemeClr val="accent5"/>
              </a:solidFill>
            </a:endParaRPr>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例３：木村さんの輪講 </a:t>
            </a:r>
            <a:r>
              <a:rPr lang="en-US" altLang="ja-JP" dirty="0"/>
              <a:t>= </a:t>
            </a:r>
            <a:r>
              <a:rPr lang="ja-JP" altLang="en-US" dirty="0"/>
              <a:t>既存手法がないパターン</a:t>
            </a:r>
            <a:br>
              <a:rPr lang="en-US" altLang="ja-JP" dirty="0"/>
            </a:br>
            <a:r>
              <a:rPr lang="ja-JP" altLang="en-US" sz="1800" dirty="0"/>
              <a:t>（輪講なので具体的なアイデアがまだない事に注意）</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en-US" altLang="ja-JP" dirty="0"/>
              <a:t>RISC-V </a:t>
            </a:r>
            <a:r>
              <a:rPr lang="ja-JP" altLang="en-US" dirty="0"/>
              <a:t>ベクトル拡張などの形で実装されている </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 </a:t>
            </a:r>
            <a:br>
              <a:rPr lang="ja-JP" altLang="en-US" dirty="0"/>
            </a:b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p:txBody>
          <a:bodyPr/>
          <a:lstStyle/>
          <a:p>
            <a:r>
              <a:rPr kumimoji="1" lang="ja-JP" altLang="en-US" sz="1800" dirty="0"/>
              <a:t>背景：命令キャッシュ・ミス数を使った性能の見積もり</a:t>
            </a:r>
            <a:endParaRPr kumimoji="1" lang="en-US" altLang="ja-JP" sz="1800" dirty="0"/>
          </a:p>
          <a:p>
            <a:pPr lvl="1"/>
            <a:r>
              <a:rPr kumimoji="1" lang="ja-JP" altLang="en-US" sz="1800" dirty="0"/>
              <a:t>命令キャッシュに関わる研究ではミス数が主要な評価項目だった</a:t>
            </a:r>
            <a:endParaRPr kumimoji="1" lang="en-US" altLang="ja-JP" sz="1800" dirty="0"/>
          </a:p>
          <a:p>
            <a:pPr lvl="1"/>
            <a:r>
              <a:rPr kumimoji="1" lang="ja-JP" altLang="en-US" sz="1800" dirty="0"/>
              <a:t>ミス数が減ると基本的には実行時間が短くなるため</a:t>
            </a:r>
            <a:endParaRPr kumimoji="1" lang="en-US" altLang="ja-JP" sz="1800" dirty="0"/>
          </a:p>
          <a:p>
            <a:r>
              <a:rPr kumimoji="1" lang="ja-JP" altLang="en-US" sz="1800" dirty="0"/>
              <a:t>課題：シミュレーション時間</a:t>
            </a:r>
            <a:endParaRPr kumimoji="1" lang="en-US" altLang="ja-JP" sz="1800" dirty="0"/>
          </a:p>
          <a:p>
            <a:pPr lvl="1"/>
            <a:r>
              <a:rPr kumimoji="1" lang="ja-JP" altLang="en-US" sz="1800" dirty="0"/>
              <a:t>現代のプロセッサではミス数と実行時間が直接相関しない</a:t>
            </a:r>
            <a:endParaRPr kumimoji="1" lang="en-US" altLang="ja-JP" sz="1800" dirty="0"/>
          </a:p>
          <a:p>
            <a:pPr lvl="1"/>
            <a:r>
              <a:rPr kumimoji="1" lang="ja-JP" altLang="en-US" sz="1800" dirty="0"/>
              <a:t>精度よい性能見積もりのためにはプロセッサ全体のシミュレーションが必要</a:t>
            </a:r>
            <a:endParaRPr kumimoji="1" lang="en-US" altLang="ja-JP" sz="1800" dirty="0"/>
          </a:p>
          <a:p>
            <a:pPr lvl="1"/>
            <a:r>
              <a:rPr kumimoji="1" lang="ja-JP" altLang="en-US" sz="1800" dirty="0"/>
              <a:t>しかしシミュレーションには長い時間かかる</a:t>
            </a:r>
            <a:endParaRPr kumimoji="1" lang="en-US" altLang="ja-JP" sz="1800" dirty="0"/>
          </a:p>
          <a:p>
            <a:r>
              <a:rPr kumimoji="1" lang="ja-JP" altLang="en-US" sz="1800" dirty="0"/>
              <a:t>提案：命令キャッシュ・ミス数に代わる新たな指針</a:t>
            </a:r>
            <a:endParaRPr kumimoji="1" lang="en-US" altLang="ja-JP" sz="1800" dirty="0"/>
          </a:p>
          <a:p>
            <a:pPr lvl="1"/>
            <a:r>
              <a:rPr kumimoji="1" lang="ja-JP" altLang="en-US" sz="1800" dirty="0"/>
              <a:t>その指針を使った高速な性能見積もりの提案</a:t>
            </a:r>
            <a:endParaRPr kumimoji="1" lang="en-US" altLang="ja-JP" sz="1800" dirty="0"/>
          </a:p>
          <a:p>
            <a:pPr lvl="1"/>
            <a:r>
              <a:rPr kumimoji="1" lang="ja-JP" altLang="en-US" sz="1800" dirty="0"/>
              <a:t>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この形式</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a:t>
            </a:r>
            <a:r>
              <a:rPr kumimoji="1" lang="en-US" altLang="ja-JP" dirty="0"/>
              <a:t>= </a:t>
            </a:r>
            <a:r>
              <a:rPr kumimoji="1" lang="ja-JP" altLang="en-US" dirty="0"/>
              <a:t>背景を一つの文ないしは名詞でまとめる</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341953" y="1088974"/>
            <a:ext cx="8550095" cy="5219751"/>
          </a:xfrm>
        </p:spPr>
        <p:txBody>
          <a:bodyPr/>
          <a:lstStyle/>
          <a:p>
            <a:r>
              <a:rPr kumimoji="1" lang="ja-JP" altLang="en-US" dirty="0"/>
              <a:t>３点プロットを作ったら以下が満たされているかを確認：</a:t>
            </a:r>
            <a:br>
              <a:rPr kumimoji="1" lang="en-US" altLang="ja-JP" dirty="0"/>
            </a:br>
            <a:endParaRPr kumimoji="1" lang="en-US" altLang="ja-JP" dirty="0"/>
          </a:p>
          <a:p>
            <a:pPr lvl="1"/>
            <a:r>
              <a:rPr kumimoji="1" lang="ja-JP" altLang="en-US" dirty="0"/>
              <a:t>内容に関するチェック：</a:t>
            </a:r>
            <a:endParaRPr kumimoji="1" lang="en-US" altLang="ja-JP" dirty="0"/>
          </a:p>
          <a:p>
            <a:pPr marL="1177200" lvl="2" indent="-457200">
              <a:buFont typeface="+mj-lt"/>
              <a:buAutoNum type="arabicPeriod"/>
            </a:pPr>
            <a:r>
              <a:rPr kumimoji="1" lang="ja-JP" altLang="en-US" dirty="0"/>
              <a:t>背景，課題，提案の３項目から成っているか？</a:t>
            </a:r>
            <a:endParaRPr kumimoji="1" lang="en-US" altLang="ja-JP" dirty="0"/>
          </a:p>
          <a:p>
            <a:pPr marL="1177200" lvl="2" indent="-457200">
              <a:buFont typeface="+mj-lt"/>
              <a:buAutoNum type="arabicPeriod"/>
            </a:pPr>
            <a:r>
              <a:rPr kumimoji="1" lang="ja-JP" altLang="en-US" dirty="0"/>
              <a:t>課題は背景の問題に，提案は課題の問題に対応しているか？</a:t>
            </a:r>
            <a:br>
              <a:rPr kumimoji="1" lang="en-US" altLang="ja-JP" dirty="0"/>
            </a:br>
            <a:endParaRPr kumimoji="1" lang="en-US" altLang="ja-JP" dirty="0"/>
          </a:p>
          <a:p>
            <a:pPr lvl="1"/>
            <a:r>
              <a:rPr kumimoji="1" lang="ja-JP" altLang="en-US" dirty="0"/>
              <a:t>形式に関するチェック：</a:t>
            </a:r>
            <a:endParaRPr kumimoji="1" lang="en-US" altLang="ja-JP" dirty="0"/>
          </a:p>
          <a:p>
            <a:pPr marL="1177200" lvl="2" indent="-457200">
              <a:buFont typeface="+mj-lt"/>
              <a:buAutoNum type="arabicPeriod" startAt="3"/>
            </a:pPr>
            <a:r>
              <a:rPr kumimoji="1" lang="ja-JP" altLang="en-US" dirty="0"/>
              <a:t>箇条書きは複文を含んでいないか？</a:t>
            </a:r>
            <a:endParaRPr kumimoji="1" lang="en-US" altLang="ja-JP" dirty="0"/>
          </a:p>
          <a:p>
            <a:pPr marL="1177200" lvl="2" indent="-457200">
              <a:buFont typeface="+mj-lt"/>
              <a:buAutoNum type="arabicPeriod" startAt="3"/>
            </a:pPr>
            <a:r>
              <a:rPr kumimoji="1" lang="ja-JP" altLang="en-US" dirty="0"/>
              <a:t>１行を越えるような長い修飾節を含んだ文が入っていないか？</a:t>
            </a:r>
            <a:endParaRPr kumimoji="1" lang="en-US" altLang="ja-JP" dirty="0"/>
          </a:p>
          <a:p>
            <a:pPr marL="1177200" lvl="2" indent="-457200">
              <a:buFont typeface="+mj-lt"/>
              <a:buAutoNum type="arabicPeriod" startAt="3"/>
            </a:pPr>
            <a:r>
              <a:rPr kumimoji="1" lang="ja-JP" altLang="en-US" dirty="0"/>
              <a:t>４つ以上の項目を並列に並べていないか？</a:t>
            </a:r>
            <a:endParaRPr kumimoji="1" lang="en-US" altLang="ja-JP" dirty="0"/>
          </a:p>
          <a:p>
            <a:pPr marL="1177200" lvl="2" indent="-457200">
              <a:buFont typeface="+mj-lt"/>
              <a:buAutoNum type="arabicPeriod" startAt="3"/>
            </a:pPr>
            <a:r>
              <a:rPr lang="ja-JP" altLang="en-US" dirty="0"/>
              <a:t>箇条書きの親子関係で説明されている「階段」を作っていないか？</a:t>
            </a:r>
            <a:endParaRPr kumimoji="1" lang="en-US" altLang="ja-JP"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以下の手順で進めると，作りやすい</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このとき，次のページで説明する関連を意識する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solidFill>
                  <a:schemeClr val="accent5"/>
                </a:solidFill>
              </a:rPr>
              <a:t>「背景→課題→提案」の流れが明確にわかるようにする</a:t>
            </a:r>
            <a:endParaRPr kumimoji="1" lang="en-US" altLang="ja-JP" dirty="0">
              <a:solidFill>
                <a:schemeClr val="accent5"/>
              </a:solidFill>
            </a:endParaRPr>
          </a:p>
          <a:p>
            <a:pPr lvl="1"/>
            <a:r>
              <a:rPr kumimoji="1" lang="ja-JP" altLang="en-US" dirty="0"/>
              <a:t>これらに直接つながらない事は，入れてはいけない</a:t>
            </a:r>
            <a:endParaRPr kumimoji="1" lang="en-US" altLang="ja-JP" dirty="0"/>
          </a:p>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「背景」で提示した問題を解決する </a:t>
            </a:r>
            <a:endParaRPr kumimoji="1" lang="en-US" altLang="ja-JP" dirty="0"/>
          </a:p>
          <a:p>
            <a:pPr lvl="2"/>
            <a:r>
              <a:rPr kumimoji="1" lang="ja-JP" altLang="en-US" dirty="0"/>
              <a:t>既存手法がある場合，基本的にはこの形になる</a:t>
            </a:r>
            <a:endParaRPr kumimoji="1" lang="en-US" altLang="ja-JP" dirty="0"/>
          </a:p>
          <a:p>
            <a:pPr marL="817200" lvl="1" indent="-457200">
              <a:buFont typeface="+mj-lt"/>
              <a:buAutoNum type="arabicPeriod"/>
            </a:pPr>
            <a:r>
              <a:rPr kumimoji="1" lang="ja-JP" altLang="en-US" dirty="0"/>
              <a:t>ないしは，「背景」の特定の問題に着目して掘り下げる</a:t>
            </a:r>
            <a:endParaRPr kumimoji="1" lang="en-US" altLang="ja-JP" dirty="0"/>
          </a:p>
          <a:p>
            <a:pPr lvl="2"/>
            <a:r>
              <a:rPr kumimoji="1" lang="ja-JP" altLang="en-US" dirty="0"/>
              <a:t>特に既存手法がない場合，こちらになることもある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267037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br>
              <a:rPr kumimoji="1" lang="en-US" altLang="ja-JP" sz="1800" dirty="0"/>
            </a:b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プロットのタイプ</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73287</TotalTime>
  <Words>3535</Words>
  <Application>Microsoft Office PowerPoint</Application>
  <PresentationFormat>画面に合わせる (4:3)</PresentationFormat>
  <Paragraphs>457</Paragraphs>
  <Slides>47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HG丸ｺﾞｼｯｸM-PRO</vt:lpstr>
      <vt:lpstr>MeiryoKe_PGothic</vt:lpstr>
      <vt:lpstr>メイリオ</vt:lpstr>
      <vt:lpstr>Calibri</vt:lpstr>
      <vt:lpstr>Segoe UI</vt:lpstr>
      <vt:lpstr>Wingdings</vt:lpstr>
      <vt:lpstr>cerulean</vt:lpstr>
      <vt:lpstr>プロットの作り方 v8</vt:lpstr>
      <vt:lpstr>３点プロットのチェック・リスト</vt:lpstr>
      <vt:lpstr>はじめに</vt:lpstr>
      <vt:lpstr>はじめに</vt:lpstr>
      <vt:lpstr>プロットのタイプ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例１：小田喜くんの輪講の例 = 既存手法があるパターン （輪講なので具体的なアイデアがまだない事に注意）</vt:lpstr>
      <vt:lpstr>例２：小泉くんの DATE = 既存手法があるパターン</vt:lpstr>
      <vt:lpstr>例３：木村さんの輪講 = 既存手法がないパターン （輪講なので具体的なアイデアがまだない事に注意）</vt:lpstr>
      <vt:lpstr>例４：出川くんの ICCD = 既存手法がないパターン</vt:lpstr>
      <vt:lpstr>応用：４点プロット</vt:lpstr>
      <vt:lpstr>３点プロットの目次</vt:lpstr>
      <vt:lpstr>この形式にまとめる事を目指す</vt:lpstr>
      <vt:lpstr>以下の手順で進めると，作りやすい</vt:lpstr>
      <vt:lpstr>項目間の関係</vt:lpstr>
      <vt:lpstr>箇条書きを作る際の形式上の注意</vt:lpstr>
      <vt:lpstr>箇条書きの親子関係における「階段」</vt:lpstr>
      <vt:lpstr>演繹の関係にある要素の書き換えの例 A→B→C を X の下に展開</vt:lpstr>
      <vt:lpstr>余談：プロットの作成時に なぜ親子関係のある箇条書き（階層構造）にまとめるのか？</vt:lpstr>
      <vt:lpstr>一度に考える必要がある話題の数</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16796</cp:revision>
  <cp:lastPrinted>2014-12-10T13:40:48Z</cp:lastPrinted>
  <dcterms:created xsi:type="dcterms:W3CDTF">2014-11-17T10:53:59Z</dcterms:created>
  <dcterms:modified xsi:type="dcterms:W3CDTF">2022-10-31T07:53:02Z</dcterms:modified>
</cp:coreProperties>
</file>